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80" r:id="rId12"/>
    <p:sldId id="282" r:id="rId13"/>
    <p:sldId id="283" r:id="rId14"/>
    <p:sldId id="284" r:id="rId15"/>
    <p:sldId id="297" r:id="rId16"/>
    <p:sldId id="298" r:id="rId17"/>
    <p:sldId id="299" r:id="rId18"/>
    <p:sldId id="300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62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Montserrat" panose="00000500000000000000" pitchFamily="2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hDEGVw+lPcHaTD66o9bjm5XB2F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7" autoAdjust="0"/>
    <p:restoredTop sz="94660"/>
  </p:normalViewPr>
  <p:slideViewPr>
    <p:cSldViewPr snapToGrid="0">
      <p:cViewPr varScale="1">
        <p:scale>
          <a:sx n="85" d="100"/>
          <a:sy n="85" d="100"/>
        </p:scale>
        <p:origin x="7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6471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6867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4943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4665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3083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2296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3613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9453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1360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21862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2495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8004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7357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38475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3332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66411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6890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84710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39419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38533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42190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71542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7576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07389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5573907" y="6228920"/>
            <a:ext cx="1044186" cy="449150"/>
          </a:xfrm>
          <a:prstGeom prst="roundRect">
            <a:avLst>
              <a:gd name="adj" fmla="val 855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t="248" b="238"/>
          <a:stretch/>
        </p:blipFill>
        <p:spPr>
          <a:xfrm>
            <a:off x="5726838" y="6284612"/>
            <a:ext cx="746674" cy="329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EB80867-CB73-2553-9586-8F0FB22BA2E8}"/>
              </a:ext>
            </a:extLst>
          </p:cNvPr>
          <p:cNvSpPr txBox="1"/>
          <p:nvPr/>
        </p:nvSpPr>
        <p:spPr>
          <a:xfrm>
            <a:off x="846666" y="1083524"/>
            <a:ext cx="10498667" cy="37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lang="es-GT" b="1" dirty="0">
                <a:solidFill>
                  <a:srgbClr val="2F549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Principales funciones y atribuciones de la entidad</a:t>
            </a:r>
          </a:p>
          <a:p>
            <a:r>
              <a:rPr lang="es-GT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R="751205" algn="just">
              <a:lnSpc>
                <a:spcPct val="150000"/>
              </a:lnSpc>
              <a:spcAft>
                <a:spcPts val="0"/>
              </a:spcAft>
            </a:pPr>
            <a:r>
              <a:rPr lang="es-GT" dirty="0">
                <a:solidFill>
                  <a:srgbClr val="5B575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CONJUVE, adscrito a la Presidencia de la República, fue creado a través del Acuerdo Gubernativo    No.405-96, ubicando en su Artículo 2 las siguientes atribuciones: </a:t>
            </a:r>
          </a:p>
          <a:p>
            <a:pPr marR="751205" algn="just">
              <a:lnSpc>
                <a:spcPct val="150000"/>
              </a:lnSpc>
              <a:spcAft>
                <a:spcPts val="0"/>
              </a:spcAft>
            </a:pPr>
            <a:r>
              <a:rPr lang="es-GT" dirty="0">
                <a:solidFill>
                  <a:srgbClr val="5B575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marR="751205" lvl="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5B575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Estudiar, planificar y canalizar la política del Estado en relación con la juventud.</a:t>
            </a:r>
          </a:p>
          <a:p>
            <a:pPr marL="285750" marR="751205" lvl="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5B575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 el órgano rector en la promoción de programas y acciones que viabilicen la participación de la juventud en el desarrollo de Guatemala.</a:t>
            </a:r>
          </a:p>
          <a:p>
            <a:pPr marL="285750" marR="751205" lvl="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5B575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Organizar y administrar los programas relacionados con la juventud y actuar como instancia de asesoría y Consejo de la Presidencia de la República en esta materia.</a:t>
            </a:r>
          </a:p>
          <a:p>
            <a:pPr marL="285750" marR="751205" lvl="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5B575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Actuar como mecanismo permanente de coordinación para la adopción de posiciones y estrategias del Estado en torno a los temas de la juventud, tanto en el ámbito nacional como en organismos y foros internacionales.</a:t>
            </a:r>
          </a:p>
        </p:txBody>
      </p:sp>
    </p:spTree>
    <p:extLst>
      <p:ext uri="{BB962C8B-B14F-4D97-AF65-F5344CB8AC3E}">
        <p14:creationId xmlns:p14="http://schemas.microsoft.com/office/powerpoint/2010/main" val="3082666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49931F2-88F9-60BD-6090-674E6364F851}"/>
              </a:ext>
            </a:extLst>
          </p:cNvPr>
          <p:cNvSpPr txBox="1"/>
          <p:nvPr/>
        </p:nvSpPr>
        <p:spPr>
          <a:xfrm>
            <a:off x="846666" y="1094813"/>
            <a:ext cx="10498667" cy="33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lang="es-GT" b="1" dirty="0">
                <a:solidFill>
                  <a:srgbClr val="2F549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Principales objetivos de la entidad</a:t>
            </a:r>
          </a:p>
          <a:p>
            <a:r>
              <a:rPr lang="es-GT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R="751205" algn="just">
              <a:lnSpc>
                <a:spcPct val="150000"/>
              </a:lnSpc>
              <a:spcAft>
                <a:spcPts val="0"/>
              </a:spcAft>
            </a:pPr>
            <a:r>
              <a:rPr lang="es-GT" dirty="0">
                <a:solidFill>
                  <a:srgbClr val="5B575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CONJUVE cuenta con tres objetivos institucionales, estos se elaboraron de acuerdo con las funciones y competencias institucionales y tienen como fin lograr la visión y misión. Siendo enlistados a continuación: </a:t>
            </a:r>
          </a:p>
          <a:p>
            <a:pPr marR="751205" algn="just">
              <a:lnSpc>
                <a:spcPct val="150000"/>
              </a:lnSpc>
            </a:pPr>
            <a:r>
              <a:rPr lang="es-GT" dirty="0">
                <a:solidFill>
                  <a:srgbClr val="5B575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marR="751205" lvl="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5B575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Promover la coordinación interinstitucional para aumentar la oferta programática dirigida a la juventud y que la Política del Estado en relación a Juventud sea tomada como referencia para la formulación de la planificación institucional. </a:t>
            </a:r>
          </a:p>
          <a:p>
            <a:pPr marL="285750" marR="751205" lvl="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5B575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Contribuir en el fortalecimiento institucional de las entidades públicas que destinan recursos, bienes y servicios en beneficio de la juventud guatemalteca, a través de instrumentos de análisis de datos estadísticos.</a:t>
            </a:r>
          </a:p>
          <a:p>
            <a:pPr marL="285750" marR="751205" lvl="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5B575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Proporcionar asistencia técnica a las entidades del Estado, en la gestión de políticas públicas vinculadas con la temática de juventud.</a:t>
            </a:r>
          </a:p>
        </p:txBody>
      </p:sp>
    </p:spTree>
    <p:extLst>
      <p:ext uri="{BB962C8B-B14F-4D97-AF65-F5344CB8AC3E}">
        <p14:creationId xmlns:p14="http://schemas.microsoft.com/office/powerpoint/2010/main" val="3288732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 de texto 851443527">
            <a:extLst>
              <a:ext uri="{FF2B5EF4-FFF2-40B4-BE49-F238E27FC236}">
                <a16:creationId xmlns:a16="http://schemas.microsoft.com/office/drawing/2014/main" id="{673E8D1B-1AD4-6DD9-04E6-325AA3F8CB47}"/>
              </a:ext>
            </a:extLst>
          </p:cNvPr>
          <p:cNvSpPr txBox="1"/>
          <p:nvPr/>
        </p:nvSpPr>
        <p:spPr>
          <a:xfrm>
            <a:off x="3721412" y="2034328"/>
            <a:ext cx="5817700" cy="157269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200"/>
              </a:spcBef>
            </a:pPr>
            <a:r>
              <a:rPr lang="en-US" sz="3200" b="1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PARTE GENERAL: EJECUCIÓN PRESUPUESTARIA</a:t>
            </a:r>
            <a:endParaRPr lang="es-GT" sz="3200" b="1" kern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0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39099-6EDE-4ACD-D558-F62F1B11E3D6}"/>
              </a:ext>
            </a:extLst>
          </p:cNvPr>
          <p:cNvSpPr txBox="1">
            <a:spLocks/>
          </p:cNvSpPr>
          <p:nvPr/>
        </p:nvSpPr>
        <p:spPr>
          <a:xfrm>
            <a:off x="1247986" y="357914"/>
            <a:ext cx="9248644" cy="959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CIFRAS GENERALES DEL PRESUPUESTO AL SEGUNDO CUATRIMESTRE 2023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3" name="Marcador de contenido 6">
            <a:extLst>
              <a:ext uri="{FF2B5EF4-FFF2-40B4-BE49-F238E27FC236}">
                <a16:creationId xmlns:a16="http://schemas.microsoft.com/office/drawing/2014/main" id="{4168B96C-67E2-F47F-608D-947CD2E4BF70}"/>
              </a:ext>
            </a:extLst>
          </p:cNvPr>
          <p:cNvSpPr txBox="1">
            <a:spLocks/>
          </p:cNvSpPr>
          <p:nvPr/>
        </p:nvSpPr>
        <p:spPr>
          <a:xfrm>
            <a:off x="762160" y="1370707"/>
            <a:ext cx="4585065" cy="4614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endParaRPr lang="es-G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/>
              <a:buNone/>
            </a:pPr>
            <a:r>
              <a:rPr lang="es-G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Presupuesto vigente </a:t>
            </a:r>
            <a:r>
              <a:rPr lang="es-G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total:</a:t>
            </a:r>
          </a:p>
          <a:p>
            <a:pPr marL="457200" lvl="1" indent="0">
              <a:buFont typeface="Arial"/>
              <a:buNone/>
            </a:pPr>
            <a:endParaRPr lang="es-G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/>
              <a:buNone/>
            </a:pPr>
            <a:r>
              <a:rPr lang="es-G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1" indent="0">
              <a:buFont typeface="Arial"/>
              <a:buNone/>
            </a:pPr>
            <a:endParaRPr lang="es-G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/>
              <a:buNone/>
            </a:pPr>
            <a:r>
              <a:rPr lang="es-G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Presupuesto </a:t>
            </a:r>
            <a:r>
              <a:rPr lang="es-G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ejecutado</a:t>
            </a:r>
            <a:r>
              <a:rPr lang="es-G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(utilizado):</a:t>
            </a:r>
            <a:br>
              <a:rPr lang="es-G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G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/>
              <a:buNone/>
            </a:pPr>
            <a:endParaRPr lang="es-G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/>
              <a:buNone/>
            </a:pPr>
            <a:endParaRPr lang="es-G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/>
              <a:buNone/>
            </a:pPr>
            <a:r>
              <a:rPr lang="es-G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Saldo:</a:t>
            </a:r>
            <a:br>
              <a:rPr lang="es-G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GT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s-G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6">
            <a:extLst>
              <a:ext uri="{FF2B5EF4-FFF2-40B4-BE49-F238E27FC236}">
                <a16:creationId xmlns:a16="http://schemas.microsoft.com/office/drawing/2014/main" id="{BA7E7435-2E4B-077F-ED44-C2482DA897BD}"/>
              </a:ext>
            </a:extLst>
          </p:cNvPr>
          <p:cNvSpPr txBox="1">
            <a:spLocks/>
          </p:cNvSpPr>
          <p:nvPr/>
        </p:nvSpPr>
        <p:spPr>
          <a:xfrm>
            <a:off x="4670784" y="1321753"/>
            <a:ext cx="5969726" cy="154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G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r">
              <a:buNone/>
            </a:pPr>
            <a:r>
              <a:rPr lang="es-GT" sz="4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13.000,000.00</a:t>
            </a: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6">
            <a:extLst>
              <a:ext uri="{FF2B5EF4-FFF2-40B4-BE49-F238E27FC236}">
                <a16:creationId xmlns:a16="http://schemas.microsoft.com/office/drawing/2014/main" id="{F2AC9EDD-ADDE-DE4F-0B76-BF4B2FCF89B5}"/>
              </a:ext>
            </a:extLst>
          </p:cNvPr>
          <p:cNvSpPr txBox="1">
            <a:spLocks/>
          </p:cNvSpPr>
          <p:nvPr/>
        </p:nvSpPr>
        <p:spPr>
          <a:xfrm>
            <a:off x="4753911" y="2763160"/>
            <a:ext cx="5969726" cy="154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G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r">
              <a:buNone/>
            </a:pPr>
            <a:r>
              <a:rPr lang="es-GT" sz="4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8,219,915.13</a:t>
            </a: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arcador de contenido 6">
            <a:extLst>
              <a:ext uri="{FF2B5EF4-FFF2-40B4-BE49-F238E27FC236}">
                <a16:creationId xmlns:a16="http://schemas.microsoft.com/office/drawing/2014/main" id="{7E9951FE-7E9C-7F4D-954D-2F7B36AA5A6D}"/>
              </a:ext>
            </a:extLst>
          </p:cNvPr>
          <p:cNvSpPr txBox="1">
            <a:spLocks/>
          </p:cNvSpPr>
          <p:nvPr/>
        </p:nvSpPr>
        <p:spPr>
          <a:xfrm>
            <a:off x="4753911" y="4204567"/>
            <a:ext cx="5969726" cy="154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G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r">
              <a:buNone/>
            </a:pPr>
            <a:r>
              <a:rPr lang="es-GT" sz="4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4,780,084.87</a:t>
            </a: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11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E8E059-663F-A423-C908-210A6A6D5497}"/>
              </a:ext>
            </a:extLst>
          </p:cNvPr>
          <p:cNvSpPr txBox="1">
            <a:spLocks/>
          </p:cNvSpPr>
          <p:nvPr/>
        </p:nvSpPr>
        <p:spPr>
          <a:xfrm>
            <a:off x="1759131" y="602383"/>
            <a:ext cx="8673737" cy="944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CIFRAS GENERALES DEL PRESUPUESTO AL SEGUNDO CUATRIMESTRE 2023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3" name="Marcador de contenido 6">
            <a:extLst>
              <a:ext uri="{FF2B5EF4-FFF2-40B4-BE49-F238E27FC236}">
                <a16:creationId xmlns:a16="http://schemas.microsoft.com/office/drawing/2014/main" id="{83658E03-7724-78A0-198E-AF5A39C91915}"/>
              </a:ext>
            </a:extLst>
          </p:cNvPr>
          <p:cNvSpPr txBox="1">
            <a:spLocks/>
          </p:cNvSpPr>
          <p:nvPr/>
        </p:nvSpPr>
        <p:spPr>
          <a:xfrm>
            <a:off x="3525729" y="2277667"/>
            <a:ext cx="4585065" cy="14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endParaRPr lang="es-G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/>
              <a:buNone/>
            </a:pPr>
            <a:r>
              <a:rPr lang="es-G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Porcentaje de ejecución</a:t>
            </a:r>
            <a:r>
              <a:rPr lang="es-G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lvl="1" indent="0">
              <a:buFont typeface="Arial"/>
              <a:buNone/>
            </a:pPr>
            <a:endParaRPr lang="es-G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/>
              <a:buNone/>
            </a:pPr>
            <a:r>
              <a:rPr lang="es-G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endParaRPr lang="es-G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6">
            <a:extLst>
              <a:ext uri="{FF2B5EF4-FFF2-40B4-BE49-F238E27FC236}">
                <a16:creationId xmlns:a16="http://schemas.microsoft.com/office/drawing/2014/main" id="{3C857ECA-BA90-4CF7-DBC6-441013AF5C9C}"/>
              </a:ext>
            </a:extLst>
          </p:cNvPr>
          <p:cNvSpPr txBox="1">
            <a:spLocks/>
          </p:cNvSpPr>
          <p:nvPr/>
        </p:nvSpPr>
        <p:spPr>
          <a:xfrm>
            <a:off x="4100645" y="3191934"/>
            <a:ext cx="3387033" cy="1984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G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r">
              <a:buNone/>
            </a:pPr>
            <a:r>
              <a:rPr lang="es-GT" sz="5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63.23%</a:t>
            </a: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654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104A8-1F9E-4C59-55CA-D9FBF6126FB3}"/>
              </a:ext>
            </a:extLst>
          </p:cNvPr>
          <p:cNvSpPr txBox="1">
            <a:spLocks/>
          </p:cNvSpPr>
          <p:nvPr/>
        </p:nvSpPr>
        <p:spPr>
          <a:xfrm>
            <a:off x="1169519" y="857394"/>
            <a:ext cx="8673737" cy="926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G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QUÉ UTILIZA EL DINERO EL CONSEJO NACIONAL DE LA JUVENTUD?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B31F7BF-4D72-424C-3E28-B603BEFA62BE}"/>
              </a:ext>
            </a:extLst>
          </p:cNvPr>
          <p:cNvSpPr txBox="1"/>
          <p:nvPr/>
        </p:nvSpPr>
        <p:spPr>
          <a:xfrm>
            <a:off x="884463" y="2105676"/>
            <a:ext cx="7762826" cy="2241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GT" sz="2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dinero se utiliza en la adquisición de diferentes bienes, servicios y en transferencias que son necesarias para cumplir con las finalidades de la institución, reflejando el gasto de la siguiente manera.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38609A9-123B-7214-F9AA-05276C2FA166}"/>
              </a:ext>
            </a:extLst>
          </p:cNvPr>
          <p:cNvSpPr txBox="1">
            <a:spLocks/>
          </p:cNvSpPr>
          <p:nvPr/>
        </p:nvSpPr>
        <p:spPr>
          <a:xfrm>
            <a:off x="9129010" y="2460443"/>
            <a:ext cx="2431619" cy="1937113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br>
              <a:rPr lang="es-GT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GT" sz="20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gasto se divide </a:t>
            </a:r>
          </a:p>
          <a:p>
            <a:pPr algn="r">
              <a:lnSpc>
                <a:spcPct val="150000"/>
              </a:lnSpc>
            </a:pPr>
            <a:r>
              <a:rPr lang="es-GT" sz="20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GT" sz="31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s-GT" sz="31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GT" sz="20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grupos</a:t>
            </a:r>
            <a:br>
              <a:rPr lang="es-GT" sz="2000" b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GT" sz="2000" b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D16CA2BB-FEDD-0E6C-0670-4F1579B710F9}"/>
              </a:ext>
            </a:extLst>
          </p:cNvPr>
          <p:cNvCxnSpPr>
            <a:cxnSpLocks/>
          </p:cNvCxnSpPr>
          <p:nvPr/>
        </p:nvCxnSpPr>
        <p:spPr>
          <a:xfrm>
            <a:off x="9093932" y="1769309"/>
            <a:ext cx="0" cy="34574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243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285E96-0DFE-2244-2568-F32278A51FAA}"/>
              </a:ext>
            </a:extLst>
          </p:cNvPr>
          <p:cNvSpPr txBox="1">
            <a:spLocks/>
          </p:cNvSpPr>
          <p:nvPr/>
        </p:nvSpPr>
        <p:spPr>
          <a:xfrm>
            <a:off x="2014249" y="591166"/>
            <a:ext cx="8913581" cy="813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PAGO DE SALARIOS Y HONORARIOS A LA FECHA</a:t>
            </a:r>
            <a:endParaRPr kumimoji="0" lang="es-GT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3" name="Picture 2" descr="Desarrollando capacidades de ciencia de datos en Directivos Públicos">
            <a:extLst>
              <a:ext uri="{FF2B5EF4-FFF2-40B4-BE49-F238E27FC236}">
                <a16:creationId xmlns:a16="http://schemas.microsoft.com/office/drawing/2014/main" id="{253124D4-3BC6-40DE-8764-8DFC6AF38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98" y="308763"/>
            <a:ext cx="1111896" cy="111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1938949-3B63-120F-9326-BC80E3E4913F}"/>
              </a:ext>
            </a:extLst>
          </p:cNvPr>
          <p:cNvSpPr txBox="1">
            <a:spLocks/>
          </p:cNvSpPr>
          <p:nvPr/>
        </p:nvSpPr>
        <p:spPr>
          <a:xfrm>
            <a:off x="8272712" y="2633187"/>
            <a:ext cx="3327219" cy="242388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s-GT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 rubro constituye el 61.47%</a:t>
            </a:r>
            <a:r>
              <a:rPr lang="es-GT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GT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total del presupuesto de </a:t>
            </a:r>
            <a:r>
              <a:rPr lang="es-GT" sz="2200" b="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“La institución”</a:t>
            </a:r>
            <a:endParaRPr lang="es-GT" sz="2000" b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84C2335-BF51-8B8D-BD25-D0B1742E270A}"/>
              </a:ext>
            </a:extLst>
          </p:cNvPr>
          <p:cNvSpPr txBox="1">
            <a:spLocks/>
          </p:cNvSpPr>
          <p:nvPr/>
        </p:nvSpPr>
        <p:spPr>
          <a:xfrm>
            <a:off x="592069" y="1673623"/>
            <a:ext cx="7406641" cy="415380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Presupuesto vigente total para el pago de servidores públicos y contratistas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9,840,130.00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Presupuesto utilizado al </a:t>
            </a:r>
            <a:r>
              <a:rPr lang="es-GT" sz="27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Segundo Cuatrimestre 2023 </a:t>
            </a:r>
            <a:r>
              <a:rPr lang="es-GT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GT" sz="27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el pago de servidores públicos y contratistas es de: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6,048,803.69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Saldo para el pago de servidores públicos y contratistas: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3,791,326.31</a:t>
            </a:r>
          </a:p>
          <a:p>
            <a:pPr algn="just">
              <a:lnSpc>
                <a:spcPct val="150000"/>
              </a:lnSpc>
            </a:pPr>
            <a:endParaRPr lang="es-GT" sz="2000" b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118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93C32967-F2D2-C74B-9631-6030217D0514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s-E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grupo de gasto 300 “Propiedad, planta, equipo e intangibles”, presenta una ejecución de: setenta y cinco mil dieciséis quetzales exactos (Q.75,016.00) que equivale a setenta punto dieciséis por ciento (70.16%) de ejecución, distribuido entre gastos de ventilador, planta telefónica, escáner y un software para la administración y gestión del departamento de almacén.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E5C6CF98-E2C2-B95D-5468-D0CB71515B43}"/>
              </a:ext>
            </a:extLst>
          </p:cNvPr>
          <p:cNvSpPr txBox="1">
            <a:spLocks/>
          </p:cNvSpPr>
          <p:nvPr/>
        </p:nvSpPr>
        <p:spPr>
          <a:xfrm>
            <a:off x="2014249" y="857394"/>
            <a:ext cx="8673737" cy="54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G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EXPLICAR EN QUÉ INVIERTE EL CONSEJO NACIONAL DE LA JUVENTUD?</a:t>
            </a:r>
            <a:endParaRPr kumimoji="0" lang="es-GT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4" name="Picture 4" descr="Edificio - Iconos gratis de edificios">
            <a:extLst>
              <a:ext uri="{FF2B5EF4-FFF2-40B4-BE49-F238E27FC236}">
                <a16:creationId xmlns:a16="http://schemas.microsoft.com/office/drawing/2014/main" id="{D939F926-CDEC-D810-9165-6ECC906A5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42" y="380211"/>
            <a:ext cx="1288467" cy="128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408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D902BA-7F5B-E2FA-C908-50096D8B5F50}"/>
              </a:ext>
            </a:extLst>
          </p:cNvPr>
          <p:cNvSpPr txBox="1">
            <a:spLocks/>
          </p:cNvSpPr>
          <p:nvPr/>
        </p:nvSpPr>
        <p:spPr>
          <a:xfrm>
            <a:off x="1894597" y="654194"/>
            <a:ext cx="8673737" cy="54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MONTO UTILIZADO EN INVERSIÓN A LA FECHA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3" name="Picture 4" descr="Edificio - Iconos gratis de edificios">
            <a:extLst>
              <a:ext uri="{FF2B5EF4-FFF2-40B4-BE49-F238E27FC236}">
                <a16:creationId xmlns:a16="http://schemas.microsoft.com/office/drawing/2014/main" id="{EAF18B7F-77C8-D981-4F96-18EC024DD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49" y="161902"/>
            <a:ext cx="1288467" cy="128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8C900D69-FAC1-A052-3AAD-93773F2120E6}"/>
              </a:ext>
            </a:extLst>
          </p:cNvPr>
          <p:cNvSpPr txBox="1">
            <a:spLocks/>
          </p:cNvSpPr>
          <p:nvPr/>
        </p:nvSpPr>
        <p:spPr>
          <a:xfrm>
            <a:off x="840860" y="1638405"/>
            <a:ext cx="7406641" cy="415380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Presupuesto vigente total para la inversión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106,928.00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Presupuesto utilizado al</a:t>
            </a:r>
            <a:r>
              <a:rPr lang="es-GT" sz="27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segundo cuatrimestre 2023</a:t>
            </a:r>
            <a:endParaRPr lang="es-GT" sz="27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75,016.00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Saldo para la inversión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31,912.00</a:t>
            </a:r>
          </a:p>
          <a:p>
            <a:pPr>
              <a:lnSpc>
                <a:spcPct val="150000"/>
              </a:lnSpc>
            </a:pPr>
            <a:endParaRPr lang="es-GT" sz="2000" b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2CB036E-3F2B-FE19-78F3-02DAFFB7A15F}"/>
              </a:ext>
            </a:extLst>
          </p:cNvPr>
          <p:cNvSpPr txBox="1">
            <a:spLocks/>
          </p:cNvSpPr>
          <p:nvPr/>
        </p:nvSpPr>
        <p:spPr>
          <a:xfrm>
            <a:off x="8395863" y="2487998"/>
            <a:ext cx="3327219" cy="242388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br>
              <a:rPr lang="es-GT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GT" sz="2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 rubro constituye el 1</a:t>
            </a:r>
            <a:r>
              <a:rPr lang="es-GT" sz="2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s-GT" sz="22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del total del presupuesto del </a:t>
            </a:r>
            <a:r>
              <a:rPr lang="es-GT" sz="2200" b="0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CONJUVE</a:t>
            </a:r>
            <a:br>
              <a:rPr lang="es-GT" sz="20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GT" sz="2000" b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484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0407632-9E42-C402-4A69-D0BF45F5C171}"/>
              </a:ext>
            </a:extLst>
          </p:cNvPr>
          <p:cNvSpPr txBox="1">
            <a:spLocks/>
          </p:cNvSpPr>
          <p:nvPr/>
        </p:nvSpPr>
        <p:spPr>
          <a:xfrm>
            <a:off x="2143880" y="754012"/>
            <a:ext cx="8986534" cy="54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G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GT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G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FINALIDADES ATIENDE </a:t>
            </a:r>
            <a:r>
              <a:rPr lang="es-GT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CONSEJO NACIONAL DE LA JUVENTUD</a:t>
            </a:r>
            <a:r>
              <a:rPr lang="es-G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s-G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Target arm | Icono Gratis">
            <a:extLst>
              <a:ext uri="{FF2B5EF4-FFF2-40B4-BE49-F238E27FC236}">
                <a16:creationId xmlns:a16="http://schemas.microsoft.com/office/drawing/2014/main" id="{5154B432-E135-49B2-F223-2FE153B39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4" y="313209"/>
            <a:ext cx="1509378" cy="147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535F8F5F-76D5-8707-3C5C-6FF41FBCB4EB}"/>
              </a:ext>
            </a:extLst>
          </p:cNvPr>
          <p:cNvSpPr txBox="1">
            <a:spLocks/>
          </p:cNvSpPr>
          <p:nvPr/>
        </p:nvSpPr>
        <p:spPr>
          <a:xfrm>
            <a:off x="507005" y="2146401"/>
            <a:ext cx="7564551" cy="2920521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recursos públicos se utilizan con fines específicos para el cumplimiento de los objetivos sociales y económicos del Estado que impactan directamente en la población. </a:t>
            </a:r>
          </a:p>
          <a:p>
            <a:pPr algn="just">
              <a:lnSpc>
                <a:spcPct val="150000"/>
              </a:lnSpc>
            </a:pPr>
            <a:endParaRPr lang="es-GT" sz="1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s-ES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Cada entidad atiende y prioriza las finalidades que le corresponde de conformidad con la Ley, en el caso del Consejo Nacional de la Juventud, destina su presupuesto a “Servicio de publicación General” a un monto de trescientos veinticinco mil seiscientos veinte tres quetzales con 95/100 (Q. 325,623.95) y “Protección Social”, a un monto de doce mil seiscientos veinte mil setecientos veinte quetzales con 40/100 (Q. 12,620,720.40), de este monto se ha ejecutado cuatro millones quinientos treinta y cuatro mil seiscientos cuarenta y nueve quetzales con 07/100, (Q. 4,534,649.07).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00577F1F-0218-99B6-4552-3EEC2A9CB46B}"/>
              </a:ext>
            </a:extLst>
          </p:cNvPr>
          <p:cNvSpPr txBox="1">
            <a:spLocks/>
          </p:cNvSpPr>
          <p:nvPr/>
        </p:nvSpPr>
        <p:spPr>
          <a:xfrm>
            <a:off x="8421511" y="2183785"/>
            <a:ext cx="3525143" cy="277204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s-GT" sz="20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principal finalidad que se atiende es Protección Social con un </a:t>
            </a:r>
            <a:r>
              <a:rPr lang="es-GT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62.54%</a:t>
            </a:r>
            <a:r>
              <a:rPr lang="es-GT" sz="2000" b="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del presupuesto total del CONJUVE</a:t>
            </a:r>
            <a:endParaRPr lang="es-GT" sz="2200" b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92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95E200F-ACDA-FF52-57D5-24E8F4635CC7}"/>
              </a:ext>
            </a:extLst>
          </p:cNvPr>
          <p:cNvSpPr txBox="1">
            <a:spLocks/>
          </p:cNvSpPr>
          <p:nvPr/>
        </p:nvSpPr>
        <p:spPr>
          <a:xfrm>
            <a:off x="1008394" y="491756"/>
            <a:ext cx="10811071" cy="54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EJECUCIÓN PRESUPUESTARIA POR FINALIDAD AL SEGUNDO CUATRIMESTRE 2023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DD6E4C5-BCD9-DC83-6221-074BA135B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97" y="1197021"/>
            <a:ext cx="9050005" cy="503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13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 de texto 851443527">
            <a:extLst>
              <a:ext uri="{FF2B5EF4-FFF2-40B4-BE49-F238E27FC236}">
                <a16:creationId xmlns:a16="http://schemas.microsoft.com/office/drawing/2014/main" id="{2B0229B3-1C9C-56B2-9C53-8CC8AFB80A83}"/>
              </a:ext>
            </a:extLst>
          </p:cNvPr>
          <p:cNvSpPr txBox="1"/>
          <p:nvPr/>
        </p:nvSpPr>
        <p:spPr>
          <a:xfrm>
            <a:off x="2940048" y="2327840"/>
            <a:ext cx="5817700" cy="157269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spcBef>
                <a:spcPts val="1200"/>
              </a:spcBef>
              <a:defRPr sz="3200" b="1" kern="0">
                <a:solidFill>
                  <a:srgbClr val="FFFFFF"/>
                </a:solidFill>
                <a:effectLst/>
                <a:latin typeface="Montserrat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PARTE ESPECÍFICA: PRINCIPALES AVANCES Y RESULTADOS</a:t>
            </a:r>
            <a:endParaRPr lang="es-G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121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4417490-BBC2-7301-884E-219A6E2492A9}"/>
              </a:ext>
            </a:extLst>
          </p:cNvPr>
          <p:cNvSpPr txBox="1"/>
          <p:nvPr/>
        </p:nvSpPr>
        <p:spPr>
          <a:xfrm>
            <a:off x="383822" y="402140"/>
            <a:ext cx="11243733" cy="3661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SzPts val="900"/>
            </a:pPr>
            <a:r>
              <a:rPr lang="es-GT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Fortalecimiento a las Oficinas Municipales de la Juventud</a:t>
            </a:r>
            <a:endParaRPr lang="es-GT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GT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coordinación con la Unidad para la Prevención Comunitaria de la Violencia (UPCV), del Ministerio de Gobernación y las instituciones que conforman la Mesa Específica de Juventud, se realizó un proceso de “Fortalecimiento a las Oficinas Municipales de la Juventud”, en tres departamentos Escuintla, Jutiapa y Chimaltenango.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GT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El objetivo principal fue dotar de herramientas a las Oficinas Municipales de la Juventud; en temas como: </a:t>
            </a:r>
          </a:p>
          <a:p>
            <a:pPr marL="1143000" lvl="2" indent="-2286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GT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Prevención de la violencia juvenil</a:t>
            </a:r>
          </a:p>
          <a:p>
            <a:pPr marL="1143000" lvl="2" indent="-2286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GT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Introducción a los Derechos Humanos, de la Niñez, Adolescencia y Juventud </a:t>
            </a:r>
          </a:p>
          <a:p>
            <a:pPr marL="1143000" lvl="2" indent="-2286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GT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Organización comunitaria y juvenil </a:t>
            </a:r>
          </a:p>
          <a:p>
            <a:pPr marL="1143000" lvl="2" indent="-2286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GT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 Nacional de Prevención de Embarazos en Adolescentes (PLANEA) </a:t>
            </a:r>
          </a:p>
          <a:p>
            <a:pPr marL="1143000" lvl="2" indent="-2286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GT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Prevención de la Violencia Sexual y Trata de Personas </a:t>
            </a:r>
          </a:p>
          <a:p>
            <a:pPr marL="1143000" lvl="2" indent="-2286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GT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Prevención del consumo de drogas y alcohol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62F6892-538D-097F-0E55-75C0212C9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558112"/>
              </p:ext>
            </p:extLst>
          </p:nvPr>
        </p:nvGraphicFramePr>
        <p:xfrm>
          <a:off x="620888" y="4274708"/>
          <a:ext cx="5926667" cy="1907280"/>
        </p:xfrm>
        <a:graphic>
          <a:graphicData uri="http://schemas.openxmlformats.org/drawingml/2006/table">
            <a:tbl>
              <a:tblPr firstRow="1" firstCol="1" bandRow="1"/>
              <a:tblGrid>
                <a:gridCol w="3210633">
                  <a:extLst>
                    <a:ext uri="{9D8B030D-6E8A-4147-A177-3AD203B41FA5}">
                      <a16:colId xmlns:a16="http://schemas.microsoft.com/office/drawing/2014/main" val="1818064090"/>
                    </a:ext>
                  </a:extLst>
                </a:gridCol>
                <a:gridCol w="2716034">
                  <a:extLst>
                    <a:ext uri="{9D8B030D-6E8A-4147-A177-3AD203B41FA5}">
                      <a16:colId xmlns:a16="http://schemas.microsoft.com/office/drawing/2014/main" val="1595311058"/>
                    </a:ext>
                  </a:extLst>
                </a:gridCol>
              </a:tblGrid>
              <a:tr h="5937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Programa: 35 Organización y formación de la Juventud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Ubicación geográfica: 3 Departamentos de Guatemala: Chimaltenango, Jutiapa y Escuintla.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816957"/>
                  </a:ext>
                </a:extLst>
              </a:tr>
              <a:tr h="851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Subproducto 3:  Informe de avance del fortalecimiento institucional en materia de juventud al gobierno local.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 de ejecución: Mayo y junio 2023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73839"/>
                  </a:ext>
                </a:extLst>
              </a:tr>
              <a:tr h="33889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Unidad de Medida: Documento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356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2567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4417490-BBC2-7301-884E-219A6E2492A9}"/>
              </a:ext>
            </a:extLst>
          </p:cNvPr>
          <p:cNvSpPr txBox="1"/>
          <p:nvPr/>
        </p:nvSpPr>
        <p:spPr>
          <a:xfrm>
            <a:off x="383822" y="402140"/>
            <a:ext cx="11243733" cy="10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SzPts val="900"/>
            </a:pPr>
            <a:r>
              <a:rPr lang="es-E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Concurso de Fotografía “¡Conociendo mi Guatemala!”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promovió el Concurso de Fotografía “¡Conociendo mi Guatemala!”, el cual estuvo dirigido a profesionales y amateurs de la fotografía, con el objetivo de promover el talento de las y los jóvenes apasionados por el arte de la fotografía, y en el cual se resaltó lo mejor de Guatemala. Participaron 105 jóvenes.</a:t>
            </a:r>
            <a:endParaRPr lang="es-GT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62F6892-538D-097F-0E55-75C0212C9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991648"/>
              </p:ext>
            </p:extLst>
          </p:nvPr>
        </p:nvGraphicFramePr>
        <p:xfrm>
          <a:off x="383822" y="3947330"/>
          <a:ext cx="5926667" cy="1784512"/>
        </p:xfrm>
        <a:graphic>
          <a:graphicData uri="http://schemas.openxmlformats.org/drawingml/2006/table">
            <a:tbl>
              <a:tblPr firstRow="1" firstCol="1" bandRow="1"/>
              <a:tblGrid>
                <a:gridCol w="3210633">
                  <a:extLst>
                    <a:ext uri="{9D8B030D-6E8A-4147-A177-3AD203B41FA5}">
                      <a16:colId xmlns:a16="http://schemas.microsoft.com/office/drawing/2014/main" val="1818064090"/>
                    </a:ext>
                  </a:extLst>
                </a:gridCol>
                <a:gridCol w="2716034">
                  <a:extLst>
                    <a:ext uri="{9D8B030D-6E8A-4147-A177-3AD203B41FA5}">
                      <a16:colId xmlns:a16="http://schemas.microsoft.com/office/drawing/2014/main" val="1595311058"/>
                    </a:ext>
                  </a:extLst>
                </a:gridCol>
              </a:tblGrid>
              <a:tr h="5937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Programa: 35 Organización y Formación de la Juventud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Ubicación geográfica: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Departamento de Guatemala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816957"/>
                  </a:ext>
                </a:extLst>
              </a:tr>
              <a:tr h="851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Subproducto 2: Dirección y Coordinación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 de ejecución: Mayo de 2023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73839"/>
                  </a:ext>
                </a:extLst>
              </a:tr>
              <a:tr h="33889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Unidad de Medida: Documento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356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855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4417490-BBC2-7301-884E-219A6E2492A9}"/>
              </a:ext>
            </a:extLst>
          </p:cNvPr>
          <p:cNvSpPr txBox="1"/>
          <p:nvPr/>
        </p:nvSpPr>
        <p:spPr>
          <a:xfrm>
            <a:off x="383822" y="402140"/>
            <a:ext cx="11243733" cy="1399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SzPts val="900"/>
            </a:pPr>
            <a:r>
              <a:rPr lang="es-GT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s-E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Actualización de la Política Nacional de Población y Desarrollo </a:t>
            </a:r>
            <a:endParaRPr lang="es-GT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Consejo Nacional de la Juventud (CONJUVE) participa en el proceso de construcción del árbol de problemas (causas y efectos), de la Política Nacional de Población y Desarrollo, con el objetivo de incorporar la visión de las juventudes, plasmadas en el documento final de la Política Nacional de la Juventud (PNJ) a esta nueva normativa.</a:t>
            </a:r>
            <a:endParaRPr lang="es-GT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62F6892-538D-097F-0E55-75C0212C9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521409"/>
              </p:ext>
            </p:extLst>
          </p:nvPr>
        </p:nvGraphicFramePr>
        <p:xfrm>
          <a:off x="620888" y="4274708"/>
          <a:ext cx="5926667" cy="1784512"/>
        </p:xfrm>
        <a:graphic>
          <a:graphicData uri="http://schemas.openxmlformats.org/drawingml/2006/table">
            <a:tbl>
              <a:tblPr firstRow="1" firstCol="1" bandRow="1"/>
              <a:tblGrid>
                <a:gridCol w="3210633">
                  <a:extLst>
                    <a:ext uri="{9D8B030D-6E8A-4147-A177-3AD203B41FA5}">
                      <a16:colId xmlns:a16="http://schemas.microsoft.com/office/drawing/2014/main" val="1818064090"/>
                    </a:ext>
                  </a:extLst>
                </a:gridCol>
                <a:gridCol w="2716034">
                  <a:extLst>
                    <a:ext uri="{9D8B030D-6E8A-4147-A177-3AD203B41FA5}">
                      <a16:colId xmlns:a16="http://schemas.microsoft.com/office/drawing/2014/main" val="1595311058"/>
                    </a:ext>
                  </a:extLst>
                </a:gridCol>
              </a:tblGrid>
              <a:tr h="5937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Programa: 35 Organización y Formación de la Juventud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Ubicación geográfica: Guatemala, Guatemala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816957"/>
                  </a:ext>
                </a:extLst>
              </a:tr>
              <a:tr h="851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Subproducto 1:  Instrumentos generados e implementados para el análisis de datos e información en materia de juventud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 de ejecución: Mayo, Junio, Julio y Agosto de 2023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73839"/>
                  </a:ext>
                </a:extLst>
              </a:tr>
              <a:tr h="33889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Unidad de Medida: Documento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356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910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4417490-BBC2-7301-884E-219A6E2492A9}"/>
              </a:ext>
            </a:extLst>
          </p:cNvPr>
          <p:cNvSpPr txBox="1"/>
          <p:nvPr/>
        </p:nvSpPr>
        <p:spPr>
          <a:xfrm>
            <a:off x="383822" y="402140"/>
            <a:ext cx="11243733" cy="1722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SzPts val="900"/>
            </a:pPr>
            <a:r>
              <a:rPr lang="es-E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Becas de Inglés en el Departamento de San Marcos </a:t>
            </a:r>
            <a:endParaRPr lang="es-GT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coordinación con la Municipalidad de San Rafael Pie de la Cuesta y el Viceministerio de Desarrollo de PYMES, del Ministerio de Economía, la gestión y coordinación para la implementación del Programa Becas de Inglés 2023, en donde se benefició a más de 200 jóvenes del municipio, este programa brindó a jóvenes la oportunidad de mejorar sus habilidades técnicas aprendiendo un segundo idioma, dotando de todas las herramientas necesarias para el desarrollo educativo. Se entregaron 50 teléfonos. </a:t>
            </a:r>
            <a:endParaRPr lang="es-GT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62F6892-538D-097F-0E55-75C0212C9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205304"/>
              </p:ext>
            </p:extLst>
          </p:nvPr>
        </p:nvGraphicFramePr>
        <p:xfrm>
          <a:off x="620888" y="4274708"/>
          <a:ext cx="5926667" cy="1784512"/>
        </p:xfrm>
        <a:graphic>
          <a:graphicData uri="http://schemas.openxmlformats.org/drawingml/2006/table">
            <a:tbl>
              <a:tblPr firstRow="1" firstCol="1" bandRow="1"/>
              <a:tblGrid>
                <a:gridCol w="3210633">
                  <a:extLst>
                    <a:ext uri="{9D8B030D-6E8A-4147-A177-3AD203B41FA5}">
                      <a16:colId xmlns:a16="http://schemas.microsoft.com/office/drawing/2014/main" val="1818064090"/>
                    </a:ext>
                  </a:extLst>
                </a:gridCol>
                <a:gridCol w="2716034">
                  <a:extLst>
                    <a:ext uri="{9D8B030D-6E8A-4147-A177-3AD203B41FA5}">
                      <a16:colId xmlns:a16="http://schemas.microsoft.com/office/drawing/2014/main" val="1595311058"/>
                    </a:ext>
                  </a:extLst>
                </a:gridCol>
              </a:tblGrid>
              <a:tr h="5937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Programa: 35 Organización y Formación de la Juventud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Ubicación geográfica: Guatemala, Guatemala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816957"/>
                  </a:ext>
                </a:extLst>
              </a:tr>
              <a:tr h="851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Subproducto 3: Informe de asistencia técnica y seguimiento en materia de juventud en las entidades públicas.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 de ejecución: Julio de 2023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73839"/>
                  </a:ext>
                </a:extLst>
              </a:tr>
              <a:tr h="33889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Unidad de Medida: Documento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356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412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4417490-BBC2-7301-884E-219A6E2492A9}"/>
              </a:ext>
            </a:extLst>
          </p:cNvPr>
          <p:cNvSpPr txBox="1"/>
          <p:nvPr/>
        </p:nvSpPr>
        <p:spPr>
          <a:xfrm>
            <a:off x="383822" y="402140"/>
            <a:ext cx="11243733" cy="3408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SzPts val="900"/>
            </a:pPr>
            <a:r>
              <a:rPr lang="es-GT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Mes de la Juventud 2023</a:t>
            </a:r>
            <a:endParaRPr lang="es-GT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 el objetivo de empoderar y conmemorar a las juventudes, a través de la promoción de su participación en diversas actividades, se promovió la realización del “Mes de la Juventud”, el cual consistió en diversas acciones, entre ellas:</a:t>
            </a: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es-E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Construcción de una Agenda del Mes de la Juventud 2023: En donde se sistematizaron más de 200 actividades, promovidas desde la institucionalidad para la juventud, en todos los departamentos. </a:t>
            </a: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es-E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Vinculaciones interinstitucionales: Se realizaron diversas coordinaciones interinstitucionales, para la promoción de actividades en conjunto a favor de la juventud, en todos los departamentos del país. </a:t>
            </a: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es-E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Conmemoración del Dia Nacional de la Juventud: CONJUVE por su parte, realizó seis actividades para conmemorar a la juventud, en los siguientes temas: Medio Ambiente; Ciencia y tecnología; Salud; Deporte y recreación; Arte y cultura.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s-GT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62F6892-538D-097F-0E55-75C0212C9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0719"/>
              </p:ext>
            </p:extLst>
          </p:nvPr>
        </p:nvGraphicFramePr>
        <p:xfrm>
          <a:off x="620888" y="4274708"/>
          <a:ext cx="5926667" cy="1784512"/>
        </p:xfrm>
        <a:graphic>
          <a:graphicData uri="http://schemas.openxmlformats.org/drawingml/2006/table">
            <a:tbl>
              <a:tblPr firstRow="1" firstCol="1" bandRow="1"/>
              <a:tblGrid>
                <a:gridCol w="3210633">
                  <a:extLst>
                    <a:ext uri="{9D8B030D-6E8A-4147-A177-3AD203B41FA5}">
                      <a16:colId xmlns:a16="http://schemas.microsoft.com/office/drawing/2014/main" val="1818064090"/>
                    </a:ext>
                  </a:extLst>
                </a:gridCol>
                <a:gridCol w="2716034">
                  <a:extLst>
                    <a:ext uri="{9D8B030D-6E8A-4147-A177-3AD203B41FA5}">
                      <a16:colId xmlns:a16="http://schemas.microsoft.com/office/drawing/2014/main" val="1595311058"/>
                    </a:ext>
                  </a:extLst>
                </a:gridCol>
              </a:tblGrid>
              <a:tr h="5937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Programa: 35 Organización y Formación de la Juventud</a:t>
                      </a:r>
                      <a:endParaRPr lang="es-G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Ubicación geográfica: Guatemala, Guatemala</a:t>
                      </a:r>
                      <a:endParaRPr lang="es-G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816957"/>
                  </a:ext>
                </a:extLst>
              </a:tr>
              <a:tr h="851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Subproducto 1: Instrumentos generados e implementados para el análisis de datos e información en materia de juventud</a:t>
                      </a:r>
                      <a:endParaRPr lang="es-G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 de ejecución: agosto de 2023</a:t>
                      </a:r>
                      <a:endParaRPr lang="es-G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73839"/>
                  </a:ext>
                </a:extLst>
              </a:tr>
              <a:tr h="33889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GT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Unidad de Medida: Documento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356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2656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 de texto 851443527">
            <a:extLst>
              <a:ext uri="{FF2B5EF4-FFF2-40B4-BE49-F238E27FC236}">
                <a16:creationId xmlns:a16="http://schemas.microsoft.com/office/drawing/2014/main" id="{0DFC8799-9495-3B9F-C83D-075FE9E7BFD4}"/>
              </a:ext>
            </a:extLst>
          </p:cNvPr>
          <p:cNvSpPr txBox="1"/>
          <p:nvPr/>
        </p:nvSpPr>
        <p:spPr>
          <a:xfrm>
            <a:off x="2861670" y="2339129"/>
            <a:ext cx="5817700" cy="157269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kern="0" dirty="0">
                <a:solidFill>
                  <a:schemeClr val="tx1"/>
                </a:solidFill>
                <a:effectLst/>
                <a:latin typeface="Montserrat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CONSOLIDADO DE LOGROS INSTITUCIONALES</a:t>
            </a:r>
            <a:endParaRPr lang="es-GT" sz="3200" b="1" kern="0" dirty="0">
              <a:solidFill>
                <a:schemeClr val="tx1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264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196A49E-4560-C2BE-B0FE-8FD27AE8DF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280543"/>
              </p:ext>
            </p:extLst>
          </p:nvPr>
        </p:nvGraphicFramePr>
        <p:xfrm>
          <a:off x="1913467" y="1668162"/>
          <a:ext cx="8365066" cy="2000724"/>
        </p:xfrm>
        <a:graphic>
          <a:graphicData uri="http://schemas.openxmlformats.org/drawingml/2006/table">
            <a:tbl>
              <a:tblPr firstRow="1" firstCol="1" bandRow="1"/>
              <a:tblGrid>
                <a:gridCol w="8365066">
                  <a:extLst>
                    <a:ext uri="{9D8B030D-6E8A-4147-A177-3AD203B41FA5}">
                      <a16:colId xmlns:a16="http://schemas.microsoft.com/office/drawing/2014/main" val="3498676065"/>
                    </a:ext>
                  </a:extLst>
                </a:gridCol>
              </a:tblGrid>
              <a:tr h="3855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GT" sz="1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Montserrat" panose="00000500000000000000" pitchFamily="2" charset="0"/>
                        </a:rPr>
                        <a:t>Logros institucionales</a:t>
                      </a:r>
                      <a:endParaRPr lang="es-GT" sz="1400" kern="100" dirty="0">
                        <a:solidFill>
                          <a:srgbClr val="5B5753"/>
                        </a:solidFill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Montserrat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409045"/>
                  </a:ext>
                </a:extLst>
              </a:tr>
              <a:tr h="38866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50000"/>
                        </a:lnSpc>
                        <a:buSzPts val="1000"/>
                        <a:buFont typeface="Times New Roman" panose="02020603050405020304" pitchFamily="18" charset="0"/>
                        <a:buNone/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Fortalecimiento a las Oficinas Municipales de la Juventud</a:t>
                      </a:r>
                      <a:endParaRPr lang="es-G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172162"/>
                  </a:ext>
                </a:extLst>
              </a:tr>
              <a:tr h="3066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Times New Roman" panose="02020603050405020304" pitchFamily="18" charset="0"/>
                        <a:buNone/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Concurso de Fotografía “¡Conociendo mi Guatemala!”</a:t>
                      </a:r>
                      <a:endParaRPr lang="es-GT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814365"/>
                  </a:ext>
                </a:extLst>
              </a:tr>
              <a:tr h="3066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Times New Roman" panose="02020603050405020304" pitchFamily="18" charset="0"/>
                        <a:buNone/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Actualización de la Política Nacional de Población y Desarrollo  </a:t>
                      </a:r>
                      <a:endParaRPr lang="es-GT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211269"/>
                  </a:ext>
                </a:extLst>
              </a:tr>
              <a:tr h="3066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Times New Roman" panose="02020603050405020304" pitchFamily="18" charset="0"/>
                        <a:buNone/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Becas de Inglés en el Departamento de San Marcos </a:t>
                      </a:r>
                      <a:endParaRPr lang="es-GT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35978"/>
                  </a:ext>
                </a:extLst>
              </a:tr>
              <a:tr h="3066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Times New Roman" panose="02020603050405020304" pitchFamily="18" charset="0"/>
                        <a:buNone/>
                      </a:pPr>
                      <a:r>
                        <a:rPr lang="es-GT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Mes de la Juventud 2023</a:t>
                      </a:r>
                      <a:endParaRPr lang="es-GT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884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9284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 de texto 851443527">
            <a:extLst>
              <a:ext uri="{FF2B5EF4-FFF2-40B4-BE49-F238E27FC236}">
                <a16:creationId xmlns:a16="http://schemas.microsoft.com/office/drawing/2014/main" id="{455F1825-0729-4C91-25E0-25094E478CFA}"/>
              </a:ext>
            </a:extLst>
          </p:cNvPr>
          <p:cNvSpPr txBox="1"/>
          <p:nvPr/>
        </p:nvSpPr>
        <p:spPr>
          <a:xfrm>
            <a:off x="3068418" y="2151086"/>
            <a:ext cx="5817700" cy="157269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kern="0" dirty="0">
                <a:solidFill>
                  <a:schemeClr val="tx1"/>
                </a:solidFill>
                <a:effectLst/>
                <a:latin typeface="Montserrat" panose="000008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CONCLUSIONES </a:t>
            </a:r>
            <a:endParaRPr lang="es-GT" sz="3200" b="1" kern="0" dirty="0">
              <a:solidFill>
                <a:schemeClr val="tx1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486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13D160-0A0F-8ED4-4BAD-7D20E4FA25F1}"/>
              </a:ext>
            </a:extLst>
          </p:cNvPr>
          <p:cNvSpPr txBox="1">
            <a:spLocks/>
          </p:cNvSpPr>
          <p:nvPr/>
        </p:nvSpPr>
        <p:spPr>
          <a:xfrm>
            <a:off x="2550695" y="617198"/>
            <a:ext cx="7417764" cy="668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/>
            <a:r>
              <a:rPr lang="es-GT" sz="2800" dirty="0">
                <a:latin typeface="Montserrat" panose="00000500000000000000" pitchFamily="2" charset="0"/>
                <a:cs typeface="Arial" panose="020B0604020202020204" pitchFamily="34" charset="0"/>
              </a:rPr>
              <a:t>¿</a:t>
            </a:r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QUÉ TENDENCIA MUESTRA EL USO DE LOS</a:t>
            </a:r>
            <a:endParaRPr lang="es-GT" sz="9600" b="1" dirty="0"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l"/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  RECURSOS PÚBLICOS?</a:t>
            </a:r>
            <a:endParaRPr kumimoji="0" lang="es-GT" sz="2700" b="1" i="0" u="none" strike="noStrike" kern="1200" cap="none" spc="0" normalizeH="0" baseline="0" noProof="0" dirty="0">
              <a:ln>
                <a:noFill/>
              </a:ln>
              <a:solidFill>
                <a:srgbClr val="0D1F3C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3" name="Picture 2" descr="7 TENDENCIAS TECNOLÓGICAS PARA EL EL 2021 | MQA">
            <a:extLst>
              <a:ext uri="{FF2B5EF4-FFF2-40B4-BE49-F238E27FC236}">
                <a16:creationId xmlns:a16="http://schemas.microsoft.com/office/drawing/2014/main" id="{D9E858BA-2188-93A7-3838-F2983C792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80" y="156139"/>
            <a:ext cx="2406215" cy="194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7 TENDENCIAS TECNOLÓGICAS PARA EL EL 2021 | MQA">
            <a:extLst>
              <a:ext uri="{FF2B5EF4-FFF2-40B4-BE49-F238E27FC236}">
                <a16:creationId xmlns:a16="http://schemas.microsoft.com/office/drawing/2014/main" id="{8F8497AE-19A7-1B41-7E89-4D7EDC378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80" y="156139"/>
            <a:ext cx="2406215" cy="192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9D1C696F-69FF-0E08-A76B-0762BC39E6DB}"/>
              </a:ext>
            </a:extLst>
          </p:cNvPr>
          <p:cNvSpPr txBox="1">
            <a:spLocks/>
          </p:cNvSpPr>
          <p:nvPr/>
        </p:nvSpPr>
        <p:spPr>
          <a:xfrm>
            <a:off x="529288" y="1692645"/>
            <a:ext cx="10218660" cy="4247709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Los datos obtenidos durante el periodo reportado permiten establecer que la ejecución del presupuesto del CONJUVE se apega a las medidas de </a:t>
            </a:r>
            <a:r>
              <a:rPr lang="es-ES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trasparencia y eliminación del gasto superfluo</a:t>
            </a: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. Resaltando que tuvo una mayor ejecución en los grupos de gasto 000 “Servicios personales”, 100 “Servicios no personales”, 200 ”Materiales y Suministros”, 300 “Propiedad, planta, equipo e intangibles”, 400 ”Transferencias Corrientes” y 900 “Asignaciones globales” derivado del pago de salarios, honorarios, servicios básicos y diferentes actividades programadas por el área sustantiva y administrativa. </a:t>
            </a:r>
          </a:p>
        </p:txBody>
      </p:sp>
    </p:spTree>
    <p:extLst>
      <p:ext uri="{BB962C8B-B14F-4D97-AF65-F5344CB8AC3E}">
        <p14:creationId xmlns:p14="http://schemas.microsoft.com/office/powerpoint/2010/main" val="116833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E16C76D-F5D6-D400-A702-9ED3B44CCBEA}"/>
              </a:ext>
            </a:extLst>
          </p:cNvPr>
          <p:cNvSpPr txBox="1"/>
          <p:nvPr/>
        </p:nvSpPr>
        <p:spPr>
          <a:xfrm>
            <a:off x="1482929" y="661436"/>
            <a:ext cx="10062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dirty="0">
                <a:solidFill>
                  <a:schemeClr val="accent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¿</a:t>
            </a:r>
            <a:r>
              <a:rPr lang="es-GT" sz="2400" b="1" dirty="0">
                <a:solidFill>
                  <a:schemeClr val="accent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QUÉ RESULTADOS SE OBTUVIERON EN EL MARCO DE LA POLÍTICA GENERAL DE GOBIERNO?</a:t>
            </a:r>
          </a:p>
        </p:txBody>
      </p:sp>
      <p:pic>
        <p:nvPicPr>
          <p:cNvPr id="3" name="Picture 6" descr="Noticias de Canción de Abril - TuneCore">
            <a:extLst>
              <a:ext uri="{FF2B5EF4-FFF2-40B4-BE49-F238E27FC236}">
                <a16:creationId xmlns:a16="http://schemas.microsoft.com/office/drawing/2014/main" id="{2CB74A7D-A05B-85E5-0B20-5A96C32FB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303"/>
            <a:ext cx="1482929" cy="147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7307954-6ACD-A32F-8869-D9C01F21E366}"/>
              </a:ext>
            </a:extLst>
          </p:cNvPr>
          <p:cNvSpPr txBox="1">
            <a:spLocks/>
          </p:cNvSpPr>
          <p:nvPr/>
        </p:nvSpPr>
        <p:spPr>
          <a:xfrm>
            <a:off x="525157" y="1269384"/>
            <a:ext cx="7406641" cy="5238750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400" b="0" dirty="0">
                <a:solidFill>
                  <a:srgbClr val="00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CONJUVE, durante el cuatrimestre reportado, colaboró con el cumplimiento de la PGG mediante el programa 35: Organización y Formación de la Juventud, dirigida al fortalecimiento institucional y promoción de la Política Nacional de la Juventud.</a:t>
            </a:r>
            <a:endParaRPr lang="es-GT" sz="2400" b="0" dirty="0">
              <a:solidFill>
                <a:srgbClr val="4472C4">
                  <a:lumMod val="50000"/>
                </a:srgb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BB0BC0C-4851-51AF-663A-66302A771FD6}"/>
              </a:ext>
            </a:extLst>
          </p:cNvPr>
          <p:cNvSpPr txBox="1">
            <a:spLocks/>
          </p:cNvSpPr>
          <p:nvPr/>
        </p:nvSpPr>
        <p:spPr>
          <a:xfrm>
            <a:off x="8245838" y="2042976"/>
            <a:ext cx="2907376" cy="277204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s-GT" sz="1600" b="0" dirty="0">
                <a:solidFill>
                  <a:schemeClr val="accent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Se contribuyó con los pilares de:</a:t>
            </a:r>
          </a:p>
          <a:p>
            <a:pPr algn="r">
              <a:lnSpc>
                <a:spcPct val="150000"/>
              </a:lnSpc>
            </a:pPr>
            <a:r>
              <a:rPr lang="es-GT" sz="1600" b="0" dirty="0">
                <a:solidFill>
                  <a:schemeClr val="accent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1: Economía, Competitividad y Prosperidad.</a:t>
            </a:r>
          </a:p>
          <a:p>
            <a:pPr algn="r">
              <a:lnSpc>
                <a:spcPct val="150000"/>
              </a:lnSpc>
            </a:pPr>
            <a:r>
              <a:rPr lang="es-GT" sz="1600" b="0" dirty="0">
                <a:solidFill>
                  <a:schemeClr val="accent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2: Desarrollo Social.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0EA2EE1-A7C9-E1EF-2C6B-B089EC6FE202}"/>
              </a:ext>
            </a:extLst>
          </p:cNvPr>
          <p:cNvCxnSpPr/>
          <p:nvPr/>
        </p:nvCxnSpPr>
        <p:spPr>
          <a:xfrm>
            <a:off x="8036478" y="1492433"/>
            <a:ext cx="0" cy="4577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206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B5D411E-0EEF-344B-BE02-13AEF4F3F72B}"/>
              </a:ext>
            </a:extLst>
          </p:cNvPr>
          <p:cNvSpPr txBox="1"/>
          <p:nvPr/>
        </p:nvSpPr>
        <p:spPr>
          <a:xfrm>
            <a:off x="1780859" y="661436"/>
            <a:ext cx="9764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GT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¿</a:t>
            </a:r>
            <a:r>
              <a:rPr kumimoji="0" lang="es-GT" sz="2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QUÉ MEDIDAS DE TRANSPARENCIA SE HAN APLICADO?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65DE96EA-8B11-394C-FF16-DAEE1FEC5B25}"/>
              </a:ext>
            </a:extLst>
          </p:cNvPr>
          <p:cNvSpPr txBox="1">
            <a:spLocks/>
          </p:cNvSpPr>
          <p:nvPr/>
        </p:nvSpPr>
        <p:spPr>
          <a:xfrm>
            <a:off x="608779" y="1836720"/>
            <a:ext cx="10936676" cy="4259280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garantizar el </a:t>
            </a:r>
            <a:r>
              <a:rPr lang="es-GT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uso adecuado del dinero público </a:t>
            </a:r>
            <a:r>
              <a:rPr lang="es-GT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el avance en el cumplimiento de los objetivos de Estado, CONJUVE ha adoptado como medidas de transparencia:</a:t>
            </a:r>
          </a:p>
          <a:p>
            <a:pPr algn="just">
              <a:lnSpc>
                <a:spcPct val="150000"/>
              </a:lnSpc>
            </a:pPr>
            <a:endParaRPr lang="es-GT" sz="1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 Nacional de Control Interno Gubernamental -SINACIG- (Se sigue aplicando de manera interna)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Aplicación de Normativas Internas.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Publicación de informes de ejecución presupuestaria y modificaciones en la página de la institución.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Cumplimiento a los regímenes de compra directa y baja cuantía estipulados en la Ley de Contrataciones, sin excepción alguna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Cumplimiento a los requerimientos de información pública relativos a la ejecución presupuestaria.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Registrar los NOG y NPG de cada compra según las disposiciones del Ministerio de Finanzas Públicas, a la Ley de Contrataciones y su Reglamento. 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Utilización de los sistemas GUATECOMPRAS, GUATENOMINAS, SIGES y SICOIN para todo el proceso de ejecución presupuestaria. 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Estrategia de trabajo para el Ejercicio Fiscal 2023, Medidas de trasparencia y eliminación del gasto superfluo en atención al artículo 21 del Decreto 54-2022.</a:t>
            </a:r>
            <a:br>
              <a:rPr lang="es-GT" sz="1400" b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GT" sz="1400" b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0" descr="Iconos de Transparencia - 450 iconos vectoriales gratis">
            <a:extLst>
              <a:ext uri="{FF2B5EF4-FFF2-40B4-BE49-F238E27FC236}">
                <a16:creationId xmlns:a16="http://schemas.microsoft.com/office/drawing/2014/main" id="{14B29A55-CC12-44F4-3DC5-41099BCCC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54" y="165777"/>
            <a:ext cx="1471205" cy="147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662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8E408AD-02E7-5C8F-09D4-64B0EA72BB00}"/>
              </a:ext>
            </a:extLst>
          </p:cNvPr>
          <p:cNvSpPr txBox="1"/>
          <p:nvPr/>
        </p:nvSpPr>
        <p:spPr>
          <a:xfrm>
            <a:off x="2124363" y="661436"/>
            <a:ext cx="94210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GT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¿</a:t>
            </a:r>
            <a:r>
              <a:rPr kumimoji="0" lang="es-GT" sz="22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QUÉ </a:t>
            </a:r>
            <a:r>
              <a:rPr lang="es-GT" sz="2200" b="1" dirty="0">
                <a:solidFill>
                  <a:schemeClr val="accent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DESAFÍOS INSTITUCIONALES SE ESPERAN DURANTE 2023</a:t>
            </a:r>
            <a:r>
              <a:rPr kumimoji="0" lang="es-GT" sz="22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?</a:t>
            </a:r>
          </a:p>
        </p:txBody>
      </p:sp>
      <p:pic>
        <p:nvPicPr>
          <p:cNvPr id="3" name="Picture 2" descr="Icono-Comprensión-Desafio Neurolectura | Desafío Neurolectura">
            <a:extLst>
              <a:ext uri="{FF2B5EF4-FFF2-40B4-BE49-F238E27FC236}">
                <a16:creationId xmlns:a16="http://schemas.microsoft.com/office/drawing/2014/main" id="{A262E528-9845-D99F-E4C4-B0CD93819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06" y="133797"/>
            <a:ext cx="1796960" cy="181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004C14A-6F64-49BD-2BA7-A0D48B1614E8}"/>
              </a:ext>
            </a:extLst>
          </p:cNvPr>
          <p:cNvSpPr txBox="1">
            <a:spLocks/>
          </p:cNvSpPr>
          <p:nvPr/>
        </p:nvSpPr>
        <p:spPr>
          <a:xfrm>
            <a:off x="574572" y="1888183"/>
            <a:ext cx="5813166" cy="4308381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14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Los </a:t>
            </a:r>
            <a:r>
              <a:rPr lang="es-GT" sz="1400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principales desafíos </a:t>
            </a:r>
            <a:r>
              <a:rPr lang="es-GT" sz="14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de CONJUVE en cuanto al uso de los recursos públicos y el cumplimiento de los planes nacionales son: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Promover el fortalecimiento institucional de la Política del Estado en relación a la juventud.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Automatización de procesos internos para la gestión documental.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Asignación presupuestaria para el cumplimiento del pago de sentencias judiciales.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Abordar el proceso de transición bajo los lineamientos generales establecidos por Secretaria General de Planificacion y Programación de la Presidencia -SEGEPLAN-.</a:t>
            </a:r>
            <a:endParaRPr lang="es-GT" sz="1400" b="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03CF62A-CCCF-A0A7-CFA6-9220EFF66577}"/>
              </a:ext>
            </a:extLst>
          </p:cNvPr>
          <p:cNvSpPr txBox="1">
            <a:spLocks/>
          </p:cNvSpPr>
          <p:nvPr/>
        </p:nvSpPr>
        <p:spPr>
          <a:xfrm>
            <a:off x="6834908" y="2338973"/>
            <a:ext cx="4193177" cy="3206375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just" defTabSz="914400" eaLnBrk="1" latinLnBrk="0" hangingPunct="1">
              <a:lnSpc>
                <a:spcPct val="150000"/>
              </a:lnSpc>
              <a:spcBef>
                <a:spcPct val="0"/>
              </a:spcBef>
              <a:buNone/>
              <a:defRPr kern="1200">
                <a:solidFill>
                  <a:schemeClr val="tx1"/>
                </a:solidFill>
                <a:latin typeface="Montserrat" panose="00000500000000000000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br>
              <a:rPr lang="es-GT" dirty="0"/>
            </a:br>
            <a:r>
              <a:rPr lang="es-GT" dirty="0"/>
              <a:t>Las acciones inmediatas a seguir son: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Implementación del Plan Institucional de Simplificación de Trámites y Procedimientos Administrativos;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Solicitud de ampliación presupuestaria para el cumplimiento de obligaciones judiciales.</a:t>
            </a:r>
          </a:p>
          <a:p>
            <a:endParaRPr lang="es-GT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0864C5C-4F5C-A809-32F9-909DCAB0B136}"/>
              </a:ext>
            </a:extLst>
          </p:cNvPr>
          <p:cNvCxnSpPr/>
          <p:nvPr/>
        </p:nvCxnSpPr>
        <p:spPr>
          <a:xfrm>
            <a:off x="6622869" y="1888183"/>
            <a:ext cx="0" cy="4577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768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"/>
          <p:cNvSpPr/>
          <p:nvPr/>
        </p:nvSpPr>
        <p:spPr>
          <a:xfrm>
            <a:off x="5573907" y="6228920"/>
            <a:ext cx="1044186" cy="449150"/>
          </a:xfrm>
          <a:prstGeom prst="roundRect">
            <a:avLst>
              <a:gd name="adj" fmla="val 855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7"/>
          <p:cNvPicPr preferRelativeResize="0"/>
          <p:nvPr/>
        </p:nvPicPr>
        <p:blipFill rotWithShape="1">
          <a:blip r:embed="rId4">
            <a:alphaModFix/>
          </a:blip>
          <a:srcRect t="248" b="238"/>
          <a:stretch/>
        </p:blipFill>
        <p:spPr>
          <a:xfrm>
            <a:off x="5726838" y="6284612"/>
            <a:ext cx="746674" cy="329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2046</Words>
  <Application>Microsoft Office PowerPoint</Application>
  <PresentationFormat>Panorámica</PresentationFormat>
  <Paragraphs>154</Paragraphs>
  <Slides>26</Slides>
  <Notes>26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3" baseType="lpstr">
      <vt:lpstr>Calibri</vt:lpstr>
      <vt:lpstr>Times New Roman</vt:lpstr>
      <vt:lpstr>Wingdings</vt:lpstr>
      <vt:lpstr>Calibri Light</vt:lpstr>
      <vt:lpstr>Montserrat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Mac SCSP</dc:creator>
  <cp:lastModifiedBy>Luigi Renato Debroy</cp:lastModifiedBy>
  <cp:revision>3</cp:revision>
  <dcterms:created xsi:type="dcterms:W3CDTF">2023-08-16T22:07:49Z</dcterms:created>
  <dcterms:modified xsi:type="dcterms:W3CDTF">2023-09-05T16:13:24Z</dcterms:modified>
</cp:coreProperties>
</file>