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0"/>
  </p:notesMasterIdLst>
  <p:sldIdLst>
    <p:sldId id="256" r:id="rId2"/>
    <p:sldId id="264" r:id="rId3"/>
    <p:sldId id="266" r:id="rId4"/>
    <p:sldId id="257" r:id="rId5"/>
    <p:sldId id="267" r:id="rId6"/>
    <p:sldId id="268" r:id="rId7"/>
    <p:sldId id="276" r:id="rId8"/>
    <p:sldId id="277" r:id="rId9"/>
    <p:sldId id="278" r:id="rId10"/>
    <p:sldId id="282" r:id="rId11"/>
    <p:sldId id="280" r:id="rId12"/>
    <p:sldId id="283" r:id="rId13"/>
    <p:sldId id="285" r:id="rId14"/>
    <p:sldId id="286" r:id="rId15"/>
    <p:sldId id="275" r:id="rId16"/>
    <p:sldId id="269" r:id="rId17"/>
    <p:sldId id="292" r:id="rId18"/>
    <p:sldId id="293" r:id="rId19"/>
    <p:sldId id="294" r:id="rId20"/>
    <p:sldId id="295" r:id="rId21"/>
    <p:sldId id="287" r:id="rId22"/>
    <p:sldId id="270" r:id="rId23"/>
    <p:sldId id="288" r:id="rId24"/>
    <p:sldId id="273" r:id="rId25"/>
    <p:sldId id="272" r:id="rId26"/>
    <p:sldId id="274" r:id="rId27"/>
    <p:sldId id="296" r:id="rId28"/>
    <p:sldId id="263" r:id="rId29"/>
  </p:sldIdLst>
  <p:sldSz cx="12192000" cy="6858000"/>
  <p:notesSz cx="6858000" cy="9144000"/>
  <p:embeddedFontLst>
    <p:embeddedFont>
      <p:font typeface="Calibri" panose="020F0502020204030204" pitchFamily="34" charset="0"/>
      <p:regular r:id="rId31"/>
      <p:bold r:id="rId32"/>
      <p:italic r:id="rId33"/>
      <p:boldItalic r:id="rId34"/>
    </p:embeddedFont>
    <p:embeddedFont>
      <p:font typeface="Calibri Light" panose="020F0302020204030204" pitchFamily="34" charset="0"/>
      <p:regular r:id="rId35"/>
      <p:italic r:id="rId36"/>
    </p:embeddedFont>
    <p:embeddedFont>
      <p:font typeface="Montserrat" panose="00000500000000000000" pitchFamily="2" charset="0"/>
      <p:regular r:id="rId37"/>
      <p:bold r:id="rId38"/>
      <p:italic r:id="rId39"/>
      <p:boldItalic r:id="rId40"/>
    </p:embeddedFont>
    <p:embeddedFont>
      <p:font typeface="Vollkorn Black" panose="020B0604020202020204" charset="0"/>
      <p:bold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3" roundtripDataSignature="AMtx7miiJp/3MEYxNCktPksRf1O6ouhhs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84D3AE-9914-450F-B87D-8C7DD5EFD5DC}" v="60" dt="2023-05-04T16:45:09.627"/>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customschemas.google.com/relationships/presentationmetadata" Target="metadata"/><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1.fntdata"/></Relationships>
</file>

<file path=ppt/charts/_rels/chart1.xml.rels><?xml version="1.0" encoding="UTF-8" standalone="yes"?>
<Relationships xmlns="http://schemas.openxmlformats.org/package/2006/relationships"><Relationship Id="rId3" Type="http://schemas.openxmlformats.org/officeDocument/2006/relationships/oleObject" Target="file:///C:\Users\hflorian\Documents\FINANCIERO%202023\INFORMES%20RENDICION%20DE%20CUENTAS\INFORMES%20PRESIDENCIA\Formatos%20MRC%202022%201er%20cuatrimestre.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florian\Documents\FINANCIERO%202023\INFORMES%20RENDICION%20DE%20CUENTAS\INFORMES%20PRESIDENCIA\Formatos%20MRC%202022%201er%20cuatrimestr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96167973444183E-2"/>
          <c:y val="0.24123237525793984"/>
          <c:w val="0.84602095481064765"/>
          <c:h val="0.64097400118871561"/>
        </c:manualLayout>
      </c:layout>
      <c:barChart>
        <c:barDir val="col"/>
        <c:grouping val="clustered"/>
        <c:varyColors val="0"/>
        <c:ser>
          <c:idx val="0"/>
          <c:order val="0"/>
          <c:tx>
            <c:strRef>
              <c:f>'Grupo Gasto '!$B$4</c:f>
              <c:strCache>
                <c:ptCount val="1"/>
                <c:pt idx="0">
                  <c:v>Asignado</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'Grupo Gasto '!$C$2:$L$3</c:f>
              <c:strCache>
                <c:ptCount val="6"/>
                <c:pt idx="0">
                  <c:v>Grupo 000</c:v>
                </c:pt>
                <c:pt idx="1">
                  <c:v>Grupo 100</c:v>
                </c:pt>
                <c:pt idx="2">
                  <c:v>Grupo 200</c:v>
                </c:pt>
                <c:pt idx="3">
                  <c:v>Grupo 300</c:v>
                </c:pt>
                <c:pt idx="4">
                  <c:v>Grupo 400</c:v>
                </c:pt>
                <c:pt idx="5">
                  <c:v>Grupo 900</c:v>
                </c:pt>
              </c:strCache>
            </c:strRef>
          </c:cat>
          <c:val>
            <c:numRef>
              <c:f>'Grupo Gasto '!$C$4:$L$4</c:f>
              <c:numCache>
                <c:formatCode>#,##0.00</c:formatCode>
                <c:ptCount val="6"/>
                <c:pt idx="0">
                  <c:v>9.8401300000000003</c:v>
                </c:pt>
                <c:pt idx="1">
                  <c:v>1.901518</c:v>
                </c:pt>
                <c:pt idx="2">
                  <c:v>0.40229199999999998</c:v>
                </c:pt>
                <c:pt idx="3">
                  <c:v>8.0360000000000001E-2</c:v>
                </c:pt>
                <c:pt idx="4">
                  <c:v>0.2757</c:v>
                </c:pt>
                <c:pt idx="5">
                  <c:v>0.5</c:v>
                </c:pt>
              </c:numCache>
            </c:numRef>
          </c:val>
          <c:extLst>
            <c:ext xmlns:c16="http://schemas.microsoft.com/office/drawing/2014/chart" uri="{C3380CC4-5D6E-409C-BE32-E72D297353CC}">
              <c16:uniqueId val="{00000000-30C2-465E-9060-6FD58D0F8BF2}"/>
            </c:ext>
          </c:extLst>
        </c:ser>
        <c:ser>
          <c:idx val="1"/>
          <c:order val="1"/>
          <c:tx>
            <c:strRef>
              <c:f>'Grupo Gasto '!$B$5</c:f>
              <c:strCache>
                <c:ptCount val="1"/>
                <c:pt idx="0">
                  <c:v>Presupuesto vigente total </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'Grupo Gasto '!$C$2:$L$3</c:f>
              <c:strCache>
                <c:ptCount val="6"/>
                <c:pt idx="0">
                  <c:v>Grupo 000</c:v>
                </c:pt>
                <c:pt idx="1">
                  <c:v>Grupo 100</c:v>
                </c:pt>
                <c:pt idx="2">
                  <c:v>Grupo 200</c:v>
                </c:pt>
                <c:pt idx="3">
                  <c:v>Grupo 300</c:v>
                </c:pt>
                <c:pt idx="4">
                  <c:v>Grupo 400</c:v>
                </c:pt>
                <c:pt idx="5">
                  <c:v>Grupo 900</c:v>
                </c:pt>
              </c:strCache>
            </c:strRef>
          </c:cat>
          <c:val>
            <c:numRef>
              <c:f>'Grupo Gasto '!$C$5:$L$5</c:f>
              <c:numCache>
                <c:formatCode>#,##0.00</c:formatCode>
                <c:ptCount val="6"/>
                <c:pt idx="0">
                  <c:v>9.8401300000000003</c:v>
                </c:pt>
                <c:pt idx="1">
                  <c:v>1.7158136499999999</c:v>
                </c:pt>
                <c:pt idx="2">
                  <c:v>0.56142835000000002</c:v>
                </c:pt>
                <c:pt idx="3">
                  <c:v>0.106928</c:v>
                </c:pt>
                <c:pt idx="4">
                  <c:v>0.2757</c:v>
                </c:pt>
                <c:pt idx="5">
                  <c:v>0.5</c:v>
                </c:pt>
              </c:numCache>
            </c:numRef>
          </c:val>
          <c:extLst>
            <c:ext xmlns:c16="http://schemas.microsoft.com/office/drawing/2014/chart" uri="{C3380CC4-5D6E-409C-BE32-E72D297353CC}">
              <c16:uniqueId val="{00000001-30C2-465E-9060-6FD58D0F8BF2}"/>
            </c:ext>
          </c:extLst>
        </c:ser>
        <c:ser>
          <c:idx val="2"/>
          <c:order val="2"/>
          <c:tx>
            <c:strRef>
              <c:f>'Grupo Gasto '!$B$6</c:f>
              <c:strCache>
                <c:ptCount val="1"/>
                <c:pt idx="0">
                  <c:v>Presupuesto Ejecutado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'Grupo Gasto '!$C$2:$L$3</c:f>
              <c:strCache>
                <c:ptCount val="6"/>
                <c:pt idx="0">
                  <c:v>Grupo 000</c:v>
                </c:pt>
                <c:pt idx="1">
                  <c:v>Grupo 100</c:v>
                </c:pt>
                <c:pt idx="2">
                  <c:v>Grupo 200</c:v>
                </c:pt>
                <c:pt idx="3">
                  <c:v>Grupo 300</c:v>
                </c:pt>
                <c:pt idx="4">
                  <c:v>Grupo 400</c:v>
                </c:pt>
                <c:pt idx="5">
                  <c:v>Grupo 900</c:v>
                </c:pt>
              </c:strCache>
            </c:strRef>
          </c:cat>
          <c:val>
            <c:numRef>
              <c:f>'Grupo Gasto '!$C$6:$L$6</c:f>
              <c:numCache>
                <c:formatCode>#,##0.00</c:formatCode>
                <c:ptCount val="6"/>
                <c:pt idx="0">
                  <c:v>2.87764474</c:v>
                </c:pt>
                <c:pt idx="1">
                  <c:v>0.56445413</c:v>
                </c:pt>
                <c:pt idx="2">
                  <c:v>0.21434410000000001</c:v>
                </c:pt>
                <c:pt idx="3">
                  <c:v>0</c:v>
                </c:pt>
                <c:pt idx="4">
                  <c:v>2.8823089999999999E-2</c:v>
                </c:pt>
                <c:pt idx="5">
                  <c:v>0</c:v>
                </c:pt>
              </c:numCache>
            </c:numRef>
          </c:val>
          <c:extLst>
            <c:ext xmlns:c16="http://schemas.microsoft.com/office/drawing/2014/chart" uri="{C3380CC4-5D6E-409C-BE32-E72D297353CC}">
              <c16:uniqueId val="{00000002-30C2-465E-9060-6FD58D0F8BF2}"/>
            </c:ext>
          </c:extLst>
        </c:ser>
        <c:ser>
          <c:idx val="3"/>
          <c:order val="3"/>
          <c:tx>
            <c:strRef>
              <c:f>'Grupo Gasto '!$B$7</c:f>
              <c:strCache>
                <c:ptCount val="1"/>
                <c:pt idx="0">
                  <c:v>Saldo por ejecutar </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'Grupo Gasto '!$C$2:$L$3</c:f>
              <c:strCache>
                <c:ptCount val="6"/>
                <c:pt idx="0">
                  <c:v>Grupo 000</c:v>
                </c:pt>
                <c:pt idx="1">
                  <c:v>Grupo 100</c:v>
                </c:pt>
                <c:pt idx="2">
                  <c:v>Grupo 200</c:v>
                </c:pt>
                <c:pt idx="3">
                  <c:v>Grupo 300</c:v>
                </c:pt>
                <c:pt idx="4">
                  <c:v>Grupo 400</c:v>
                </c:pt>
                <c:pt idx="5">
                  <c:v>Grupo 900</c:v>
                </c:pt>
              </c:strCache>
            </c:strRef>
          </c:cat>
          <c:val>
            <c:numRef>
              <c:f>'Grupo Gasto '!$C$7:$L$7</c:f>
              <c:numCache>
                <c:formatCode>#,##0.00</c:formatCode>
                <c:ptCount val="6"/>
                <c:pt idx="0">
                  <c:v>6.9624852599999993</c:v>
                </c:pt>
                <c:pt idx="1">
                  <c:v>1.15135952</c:v>
                </c:pt>
                <c:pt idx="2">
                  <c:v>0.34708424999999998</c:v>
                </c:pt>
                <c:pt idx="3">
                  <c:v>0.106928</c:v>
                </c:pt>
                <c:pt idx="4">
                  <c:v>0.24687691</c:v>
                </c:pt>
                <c:pt idx="5">
                  <c:v>0.5</c:v>
                </c:pt>
              </c:numCache>
            </c:numRef>
          </c:val>
          <c:extLst>
            <c:ext xmlns:c16="http://schemas.microsoft.com/office/drawing/2014/chart" uri="{C3380CC4-5D6E-409C-BE32-E72D297353CC}">
              <c16:uniqueId val="{00000003-30C2-465E-9060-6FD58D0F8BF2}"/>
            </c:ext>
          </c:extLst>
        </c:ser>
        <c:dLbls>
          <c:showLegendKey val="0"/>
          <c:showVal val="0"/>
          <c:showCatName val="0"/>
          <c:showSerName val="0"/>
          <c:showPercent val="0"/>
          <c:showBubbleSize val="0"/>
        </c:dLbls>
        <c:gapWidth val="150"/>
        <c:axId val="200183376"/>
        <c:axId val="200126544"/>
      </c:barChart>
      <c:catAx>
        <c:axId val="20018337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GT"/>
                  <a:t>*cifras</a:t>
                </a:r>
                <a:r>
                  <a:rPr lang="es-GT" baseline="0"/>
                  <a:t> en millones de quetzales</a:t>
                </a:r>
                <a:endParaRPr lang="es-GT"/>
              </a:p>
            </c:rich>
          </c:tx>
          <c:layout>
            <c:manualLayout>
              <c:xMode val="edge"/>
              <c:yMode val="edge"/>
              <c:x val="0.82022093898565718"/>
              <c:y val="0.3828687792228473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GT"/>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Trebuchet MS" panose="020B0603020202020204" pitchFamily="34" charset="0"/>
                <a:ea typeface="+mn-ea"/>
                <a:cs typeface="+mn-cs"/>
              </a:defRPr>
            </a:pPr>
            <a:endParaRPr lang="es-GT"/>
          </a:p>
        </c:txPr>
        <c:crossAx val="200126544"/>
        <c:crosses val="autoZero"/>
        <c:auto val="1"/>
        <c:lblAlgn val="ctr"/>
        <c:lblOffset val="100"/>
        <c:noMultiLvlLbl val="0"/>
      </c:catAx>
      <c:valAx>
        <c:axId val="2001265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GT"/>
          </a:p>
        </c:txPr>
        <c:crossAx val="200183376"/>
        <c:crosses val="autoZero"/>
        <c:crossBetween val="between"/>
      </c:valAx>
      <c:spPr>
        <a:noFill/>
        <a:ln>
          <a:noFill/>
        </a:ln>
        <a:effectLst/>
      </c:spPr>
    </c:plotArea>
    <c:legend>
      <c:legendPos val="r"/>
      <c:layout>
        <c:manualLayout>
          <c:xMode val="edge"/>
          <c:yMode val="edge"/>
          <c:x val="0.81880195397255418"/>
          <c:y val="0.17994670502944965"/>
          <c:w val="0.16250639046442072"/>
          <c:h val="0.19880206901779077"/>
        </c:manualLayout>
      </c:layout>
      <c:overlay val="0"/>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Trebuchet MS" panose="020B0603020202020204" pitchFamily="34" charset="0"/>
              <a:ea typeface="+mn-ea"/>
              <a:cs typeface="+mn-cs"/>
            </a:defRPr>
          </a:pPr>
          <a:endParaRPr lang="es-GT"/>
        </a:p>
      </c:txPr>
    </c:legend>
    <c:plotVisOnly val="1"/>
    <c:dispBlanksAs val="gap"/>
    <c:showDLblsOverMax val="0"/>
  </c:chart>
  <c:spPr>
    <a:solidFill>
      <a:schemeClr val="bg1"/>
    </a:solidFill>
    <a:ln w="9525" cap="flat" cmpd="sng" algn="ctr">
      <a:solidFill>
        <a:schemeClr val="tx1">
          <a:lumMod val="15000"/>
          <a:lumOff val="85000"/>
        </a:schemeClr>
      </a:solidFill>
      <a:round/>
    </a:ln>
    <a:effectLst>
      <a:outerShdw blurRad="50800" dist="50800" dir="5400000" algn="ctr" rotWithShape="0">
        <a:schemeClr val="accent1">
          <a:lumMod val="50000"/>
        </a:schemeClr>
      </a:outerShdw>
    </a:effectLst>
  </c:spPr>
  <c:txPr>
    <a:bodyPr/>
    <a:lstStyle/>
    <a:p>
      <a:pPr>
        <a:defRPr/>
      </a:pPr>
      <a:endParaRPr lang="es-GT"/>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GT" sz="1200" b="1" i="0" baseline="0">
                <a:effectLst/>
              </a:rPr>
              <a:t>EJECUCIÓN FINANCIERA POR FINALIDAD AL PRIMER CUATRIMESTRE</a:t>
            </a:r>
            <a:endParaRPr lang="es-GT" sz="1200">
              <a:effectLst/>
            </a:endParaRP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s-GT"/>
        </a:p>
      </c:txPr>
    </c:title>
    <c:autoTitleDeleted val="0"/>
    <c:plotArea>
      <c:layout/>
      <c:barChart>
        <c:barDir val="bar"/>
        <c:grouping val="clustered"/>
        <c:varyColors val="0"/>
        <c:ser>
          <c:idx val="0"/>
          <c:order val="0"/>
          <c:tx>
            <c:strRef>
              <c:f>Finalidad!$A$4</c:f>
              <c:strCache>
                <c:ptCount val="1"/>
                <c:pt idx="0">
                  <c:v>Servicio de Publicación General</c:v>
                </c:pt>
              </c:strCache>
            </c:strRef>
          </c:tx>
          <c:spPr>
            <a:solidFill>
              <a:schemeClr val="accent1"/>
            </a:solidFill>
            <a:ln>
              <a:noFill/>
            </a:ln>
            <a:effectLst/>
          </c:spPr>
          <c:invertIfNegative val="0"/>
          <c:cat>
            <c:strRef>
              <c:f>Finalidad!$B$2:$H$2</c:f>
              <c:strCache>
                <c:ptCount val="3"/>
                <c:pt idx="0">
                  <c:v>Vigente</c:v>
                </c:pt>
                <c:pt idx="1">
                  <c:v>Ejecutado</c:v>
                </c:pt>
                <c:pt idx="2">
                  <c:v>Saldo por Ejecutar</c:v>
                </c:pt>
              </c:strCache>
            </c:strRef>
          </c:cat>
          <c:val>
            <c:numRef>
              <c:f>Finalidad!$B$4:$H$4</c:f>
              <c:numCache>
                <c:formatCode>0.00</c:formatCode>
                <c:ptCount val="3"/>
                <c:pt idx="0" formatCode="_(* #,##0.00_);_(* \(#,##0.00\);_(* &quot;-&quot;??_);_(@_)">
                  <c:v>0.35543090000000005</c:v>
                </c:pt>
                <c:pt idx="1">
                  <c:v>1.3500000000000001E-3</c:v>
                </c:pt>
                <c:pt idx="2">
                  <c:v>0.35408090000000003</c:v>
                </c:pt>
              </c:numCache>
            </c:numRef>
          </c:val>
          <c:extLst>
            <c:ext xmlns:c16="http://schemas.microsoft.com/office/drawing/2014/chart" uri="{C3380CC4-5D6E-409C-BE32-E72D297353CC}">
              <c16:uniqueId val="{00000000-2DE2-4E6C-A0E8-B5F64FD9F2D6}"/>
            </c:ext>
          </c:extLst>
        </c:ser>
        <c:ser>
          <c:idx val="1"/>
          <c:order val="1"/>
          <c:tx>
            <c:strRef>
              <c:f>Finalidad!$A$5</c:f>
              <c:strCache>
                <c:ptCount val="1"/>
                <c:pt idx="0">
                  <c:v>Salud </c:v>
                </c:pt>
              </c:strCache>
            </c:strRef>
          </c:tx>
          <c:spPr>
            <a:solidFill>
              <a:schemeClr val="accent3"/>
            </a:solidFill>
            <a:ln>
              <a:noFill/>
            </a:ln>
            <a:effectLst/>
          </c:spPr>
          <c:invertIfNegative val="0"/>
          <c:cat>
            <c:strRef>
              <c:f>Finalidad!$B$2:$H$2</c:f>
              <c:strCache>
                <c:ptCount val="3"/>
                <c:pt idx="0">
                  <c:v>Vigente</c:v>
                </c:pt>
                <c:pt idx="1">
                  <c:v>Ejecutado</c:v>
                </c:pt>
                <c:pt idx="2">
                  <c:v>Saldo por Ejecutar</c:v>
                </c:pt>
              </c:strCache>
            </c:strRef>
          </c:cat>
          <c:val>
            <c:numRef>
              <c:f>Finalidad!$B$5:$H$5</c:f>
              <c:numCache>
                <c:formatCode>0.00</c:formatCode>
                <c:ptCount val="3"/>
                <c:pt idx="0" formatCode="_(* #,##0.00_);_(* \(#,##0.00\);_(* &quot;-&quot;??_);_(@_)">
                  <c:v>5.0000000000000001E-3</c:v>
                </c:pt>
                <c:pt idx="1">
                  <c:v>0</c:v>
                </c:pt>
                <c:pt idx="2">
                  <c:v>5.0000000000000001E-3</c:v>
                </c:pt>
              </c:numCache>
            </c:numRef>
          </c:val>
          <c:extLst>
            <c:ext xmlns:c16="http://schemas.microsoft.com/office/drawing/2014/chart" uri="{C3380CC4-5D6E-409C-BE32-E72D297353CC}">
              <c16:uniqueId val="{00000001-2DE2-4E6C-A0E8-B5F64FD9F2D6}"/>
            </c:ext>
          </c:extLst>
        </c:ser>
        <c:ser>
          <c:idx val="2"/>
          <c:order val="2"/>
          <c:tx>
            <c:strRef>
              <c:f>Finalidad!$A$6</c:f>
              <c:strCache>
                <c:ptCount val="1"/>
                <c:pt idx="0">
                  <c:v>Protección Social </c:v>
                </c:pt>
              </c:strCache>
            </c:strRef>
          </c:tx>
          <c:spPr>
            <a:solidFill>
              <a:schemeClr val="accent5"/>
            </a:solidFill>
            <a:ln>
              <a:noFill/>
            </a:ln>
            <a:effectLst/>
          </c:spPr>
          <c:invertIfNegative val="0"/>
          <c:cat>
            <c:strRef>
              <c:f>Finalidad!$B$2:$H$2</c:f>
              <c:strCache>
                <c:ptCount val="3"/>
                <c:pt idx="0">
                  <c:v>Vigente</c:v>
                </c:pt>
                <c:pt idx="1">
                  <c:v>Ejecutado</c:v>
                </c:pt>
                <c:pt idx="2">
                  <c:v>Saldo por Ejecutar</c:v>
                </c:pt>
              </c:strCache>
            </c:strRef>
          </c:cat>
          <c:val>
            <c:numRef>
              <c:f>Finalidad!$B$6:$H$6</c:f>
              <c:numCache>
                <c:formatCode>0.00</c:formatCode>
                <c:ptCount val="3"/>
                <c:pt idx="0" formatCode="_(* #,##0.00_);_(* \(#,##0.00\);_(* &quot;-&quot;??_);_(@_)">
                  <c:v>12.639569099999999</c:v>
                </c:pt>
                <c:pt idx="1">
                  <c:v>3.68391606</c:v>
                </c:pt>
                <c:pt idx="2">
                  <c:v>8.9556530399999996</c:v>
                </c:pt>
              </c:numCache>
            </c:numRef>
          </c:val>
          <c:extLst>
            <c:ext xmlns:c16="http://schemas.microsoft.com/office/drawing/2014/chart" uri="{C3380CC4-5D6E-409C-BE32-E72D297353CC}">
              <c16:uniqueId val="{00000002-2DE2-4E6C-A0E8-B5F64FD9F2D6}"/>
            </c:ext>
          </c:extLst>
        </c:ser>
        <c:ser>
          <c:idx val="3"/>
          <c:order val="3"/>
          <c:tx>
            <c:strRef>
              <c:f>Finalidad!$A$7</c:f>
              <c:strCache>
                <c:ptCount val="1"/>
                <c:pt idx="0">
                  <c:v>TOTAL </c:v>
                </c:pt>
              </c:strCache>
            </c:strRef>
          </c:tx>
          <c:spPr>
            <a:solidFill>
              <a:schemeClr val="accent1">
                <a:lumMod val="60000"/>
              </a:schemeClr>
            </a:solidFill>
            <a:ln>
              <a:noFill/>
            </a:ln>
            <a:effectLst/>
          </c:spPr>
          <c:invertIfNegative val="0"/>
          <c:cat>
            <c:strRef>
              <c:f>Finalidad!$B$2:$H$2</c:f>
              <c:strCache>
                <c:ptCount val="3"/>
                <c:pt idx="0">
                  <c:v>Vigente</c:v>
                </c:pt>
                <c:pt idx="1">
                  <c:v>Ejecutado</c:v>
                </c:pt>
                <c:pt idx="2">
                  <c:v>Saldo por Ejecutar</c:v>
                </c:pt>
              </c:strCache>
            </c:strRef>
          </c:cat>
          <c:val>
            <c:numRef>
              <c:f>Finalidad!$B$7:$H$7</c:f>
              <c:numCache>
                <c:formatCode>0.00</c:formatCode>
                <c:ptCount val="3"/>
                <c:pt idx="0" formatCode="_(* #,##0.00_);_(* \(#,##0.00\);_(* &quot;-&quot;??_);_(@_)">
                  <c:v>13</c:v>
                </c:pt>
                <c:pt idx="1">
                  <c:v>3.68526606</c:v>
                </c:pt>
                <c:pt idx="2">
                  <c:v>9.31473394</c:v>
                </c:pt>
              </c:numCache>
            </c:numRef>
          </c:val>
          <c:extLst>
            <c:ext xmlns:c16="http://schemas.microsoft.com/office/drawing/2014/chart" uri="{C3380CC4-5D6E-409C-BE32-E72D297353CC}">
              <c16:uniqueId val="{00000003-2DE2-4E6C-A0E8-B5F64FD9F2D6}"/>
            </c:ext>
          </c:extLst>
        </c:ser>
        <c:dLbls>
          <c:showLegendKey val="0"/>
          <c:showVal val="0"/>
          <c:showCatName val="0"/>
          <c:showSerName val="0"/>
          <c:showPercent val="0"/>
          <c:showBubbleSize val="0"/>
        </c:dLbls>
        <c:gapWidth val="182"/>
        <c:axId val="1671441264"/>
        <c:axId val="1671421584"/>
      </c:barChart>
      <c:catAx>
        <c:axId val="16714412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671421584"/>
        <c:crosses val="autoZero"/>
        <c:auto val="1"/>
        <c:lblAlgn val="ctr"/>
        <c:lblOffset val="100"/>
        <c:noMultiLvlLbl val="0"/>
      </c:catAx>
      <c:valAx>
        <c:axId val="1671421584"/>
        <c:scaling>
          <c:orientation val="minMax"/>
        </c:scaling>
        <c:delete val="0"/>
        <c:axPos val="b"/>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6714412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GT"/>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G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0.0475</cdr:x>
      <cdr:y>0.91819</cdr:y>
    </cdr:from>
    <cdr:to>
      <cdr:x>0.16177</cdr:x>
      <cdr:y>0.98407</cdr:y>
    </cdr:to>
    <cdr:sp macro="" textlink="">
      <cdr:nvSpPr>
        <cdr:cNvPr id="2" name="Rectángulo 1">
          <a:extLst xmlns:a="http://schemas.openxmlformats.org/drawingml/2006/main">
            <a:ext uri="{FF2B5EF4-FFF2-40B4-BE49-F238E27FC236}">
              <a16:creationId xmlns:a16="http://schemas.microsoft.com/office/drawing/2014/main" id="{EA7E2074-F1B1-A198-C24D-ECF576FC3649}"/>
            </a:ext>
          </a:extLst>
        </cdr:cNvPr>
        <cdr:cNvSpPr/>
      </cdr:nvSpPr>
      <cdr:spPr>
        <a:xfrm xmlns:a="http://schemas.openxmlformats.org/drawingml/2006/main">
          <a:off x="626251" y="4334847"/>
          <a:ext cx="1506505" cy="311021"/>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s-GT" sz="900" b="1">
              <a:solidFill>
                <a:sysClr val="windowText" lastClr="000000"/>
              </a:solidFill>
            </a:rPr>
            <a:t>000. Salarios,</a:t>
          </a:r>
          <a:r>
            <a:rPr lang="es-GT" sz="900" b="1" baseline="0">
              <a:solidFill>
                <a:sysClr val="windowText" lastClr="000000"/>
              </a:solidFill>
            </a:rPr>
            <a:t> Honorarios, etc. </a:t>
          </a:r>
          <a:endParaRPr lang="es-GT" sz="900" b="1">
            <a:solidFill>
              <a:sysClr val="windowText" lastClr="000000"/>
            </a:solidFill>
          </a:endParaRPr>
        </a:p>
      </cdr:txBody>
    </cdr:sp>
  </cdr:relSizeAnchor>
  <cdr:relSizeAnchor xmlns:cdr="http://schemas.openxmlformats.org/drawingml/2006/chartDrawing">
    <cdr:from>
      <cdr:x>0.62694</cdr:x>
      <cdr:y>0.91765</cdr:y>
    </cdr:from>
    <cdr:to>
      <cdr:x>0.77012</cdr:x>
      <cdr:y>0.98353</cdr:y>
    </cdr:to>
    <cdr:sp macro="" textlink="">
      <cdr:nvSpPr>
        <cdr:cNvPr id="3" name="Rectángulo 2">
          <a:extLst xmlns:a="http://schemas.openxmlformats.org/drawingml/2006/main">
            <a:ext uri="{FF2B5EF4-FFF2-40B4-BE49-F238E27FC236}">
              <a16:creationId xmlns:a16="http://schemas.microsoft.com/office/drawing/2014/main" id="{F4C0E994-A75B-F89A-31A7-195DF29864FF}"/>
            </a:ext>
          </a:extLst>
        </cdr:cNvPr>
        <cdr:cNvSpPr/>
      </cdr:nvSpPr>
      <cdr:spPr>
        <a:xfrm xmlns:a="http://schemas.openxmlformats.org/drawingml/2006/main">
          <a:off x="8658871" y="4673557"/>
          <a:ext cx="1977420" cy="335521"/>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s-GT" sz="900" b="1">
              <a:solidFill>
                <a:sysClr val="windowText" lastClr="000000"/>
              </a:solidFill>
            </a:rPr>
            <a:t>4.Transferencias</a:t>
          </a:r>
          <a:r>
            <a:rPr lang="es-GT" sz="900" b="1" baseline="0">
              <a:solidFill>
                <a:sysClr val="windowText" lastClr="000000"/>
              </a:solidFill>
            </a:rPr>
            <a:t> a Otras Entidades,  prestaciones laborales.</a:t>
          </a:r>
          <a:endParaRPr lang="es-GT" sz="900" b="1">
            <a:solidFill>
              <a:sysClr val="windowText" lastClr="000000"/>
            </a:solidFill>
          </a:endParaRPr>
        </a:p>
      </cdr:txBody>
    </cdr:sp>
  </cdr:relSizeAnchor>
  <cdr:relSizeAnchor xmlns:cdr="http://schemas.openxmlformats.org/drawingml/2006/chartDrawing">
    <cdr:from>
      <cdr:x>0.20453</cdr:x>
      <cdr:y>0.91353</cdr:y>
    </cdr:from>
    <cdr:to>
      <cdr:x>0.34534</cdr:x>
      <cdr:y>1</cdr:y>
    </cdr:to>
    <cdr:sp macro="" textlink="">
      <cdr:nvSpPr>
        <cdr:cNvPr id="4" name="Rectángulo 3">
          <a:extLst xmlns:a="http://schemas.openxmlformats.org/drawingml/2006/main">
            <a:ext uri="{FF2B5EF4-FFF2-40B4-BE49-F238E27FC236}">
              <a16:creationId xmlns:a16="http://schemas.microsoft.com/office/drawing/2014/main" id="{1A7C64C5-B4D6-9939-5BC6-05BDD9AC8EF3}"/>
            </a:ext>
          </a:extLst>
        </cdr:cNvPr>
        <cdr:cNvSpPr/>
      </cdr:nvSpPr>
      <cdr:spPr>
        <a:xfrm xmlns:a="http://schemas.openxmlformats.org/drawingml/2006/main">
          <a:off x="2696483" y="4312848"/>
          <a:ext cx="1856403" cy="408214"/>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s-GT" sz="900" b="1">
              <a:solidFill>
                <a:sysClr val="windowText" lastClr="000000"/>
              </a:solidFill>
            </a:rPr>
            <a:t>100. Servicios Básicos,</a:t>
          </a:r>
          <a:r>
            <a:rPr lang="es-GT" sz="900" b="1" baseline="0">
              <a:solidFill>
                <a:sysClr val="windowText" lastClr="000000"/>
              </a:solidFill>
            </a:rPr>
            <a:t> arredramiento, mantenimiento, etc. </a:t>
          </a:r>
          <a:endParaRPr lang="es-GT" sz="900" b="1">
            <a:solidFill>
              <a:sysClr val="windowText" lastClr="000000"/>
            </a:solidFill>
          </a:endParaRPr>
        </a:p>
      </cdr:txBody>
    </cdr:sp>
  </cdr:relSizeAnchor>
  <cdr:relSizeAnchor xmlns:cdr="http://schemas.openxmlformats.org/drawingml/2006/chartDrawing">
    <cdr:from>
      <cdr:x>0.34914</cdr:x>
      <cdr:y>0.91353</cdr:y>
    </cdr:from>
    <cdr:to>
      <cdr:x>0.48995</cdr:x>
      <cdr:y>1</cdr:y>
    </cdr:to>
    <cdr:sp macro="" textlink="">
      <cdr:nvSpPr>
        <cdr:cNvPr id="5" name="Rectángulo 4">
          <a:extLst xmlns:a="http://schemas.openxmlformats.org/drawingml/2006/main">
            <a:ext uri="{FF2B5EF4-FFF2-40B4-BE49-F238E27FC236}">
              <a16:creationId xmlns:a16="http://schemas.microsoft.com/office/drawing/2014/main" id="{B32ABC9F-BBC5-224F-100B-A0D4107EC985}"/>
            </a:ext>
          </a:extLst>
        </cdr:cNvPr>
        <cdr:cNvSpPr/>
      </cdr:nvSpPr>
      <cdr:spPr>
        <a:xfrm xmlns:a="http://schemas.openxmlformats.org/drawingml/2006/main">
          <a:off x="4822107" y="4312848"/>
          <a:ext cx="1944768" cy="408214"/>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s-GT" sz="900" b="1">
              <a:solidFill>
                <a:sysClr val="windowText" lastClr="000000"/>
              </a:solidFill>
            </a:rPr>
            <a:t>200. Servicios Básicos,</a:t>
          </a:r>
          <a:r>
            <a:rPr lang="es-GT" sz="900" b="1" baseline="0">
              <a:solidFill>
                <a:sysClr val="windowText" lastClr="000000"/>
              </a:solidFill>
            </a:rPr>
            <a:t> arredramiento, mantenimiento, etc. </a:t>
          </a:r>
          <a:endParaRPr lang="es-GT" sz="900" b="1">
            <a:solidFill>
              <a:sysClr val="windowText" lastClr="000000"/>
            </a:solidFill>
          </a:endParaRPr>
        </a:p>
      </cdr:txBody>
    </cdr:sp>
  </cdr:relSizeAnchor>
  <cdr:relSizeAnchor xmlns:cdr="http://schemas.openxmlformats.org/drawingml/2006/chartDrawing">
    <cdr:from>
      <cdr:x>0.49692</cdr:x>
      <cdr:y>0.93262</cdr:y>
    </cdr:from>
    <cdr:to>
      <cdr:x>0.63773</cdr:x>
      <cdr:y>0.98463</cdr:y>
    </cdr:to>
    <cdr:sp macro="" textlink="">
      <cdr:nvSpPr>
        <cdr:cNvPr id="6" name="Rectángulo 5">
          <a:extLst xmlns:a="http://schemas.openxmlformats.org/drawingml/2006/main">
            <a:ext uri="{FF2B5EF4-FFF2-40B4-BE49-F238E27FC236}">
              <a16:creationId xmlns:a16="http://schemas.microsoft.com/office/drawing/2014/main" id="{3679F97C-E574-C168-0205-765CA0EC0E76}"/>
            </a:ext>
          </a:extLst>
        </cdr:cNvPr>
        <cdr:cNvSpPr/>
      </cdr:nvSpPr>
      <cdr:spPr>
        <a:xfrm xmlns:a="http://schemas.openxmlformats.org/drawingml/2006/main">
          <a:off x="6863136" y="4749781"/>
          <a:ext cx="1944768" cy="264888"/>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s-GT" sz="900" b="1">
              <a:solidFill>
                <a:sysClr val="windowText" lastClr="000000"/>
              </a:solidFill>
            </a:rPr>
            <a:t>300. Construcciones</a:t>
          </a:r>
          <a:r>
            <a:rPr lang="es-GT" sz="900" b="1" baseline="0">
              <a:solidFill>
                <a:sysClr val="windowText" lastClr="000000"/>
              </a:solidFill>
            </a:rPr>
            <a:t>, equipo etc. </a:t>
          </a:r>
          <a:endParaRPr lang="es-GT" sz="900" b="1">
            <a:solidFill>
              <a:sysClr val="windowText" lastClr="000000"/>
            </a:solidFill>
          </a:endParaRPr>
        </a:p>
      </cdr:txBody>
    </cdr:sp>
  </cdr:relSizeAnchor>
  <cdr:relSizeAnchor xmlns:cdr="http://schemas.openxmlformats.org/drawingml/2006/chartDrawing">
    <cdr:from>
      <cdr:x>0.77064</cdr:x>
      <cdr:y>0.9274</cdr:y>
    </cdr:from>
    <cdr:to>
      <cdr:x>0.91145</cdr:x>
      <cdr:y>1</cdr:y>
    </cdr:to>
    <cdr:sp macro="" textlink="">
      <cdr:nvSpPr>
        <cdr:cNvPr id="7" name="Rectángulo 6">
          <a:extLst xmlns:a="http://schemas.openxmlformats.org/drawingml/2006/main">
            <a:ext uri="{FF2B5EF4-FFF2-40B4-BE49-F238E27FC236}">
              <a16:creationId xmlns:a16="http://schemas.microsoft.com/office/drawing/2014/main" id="{3679F97C-E574-C168-0205-765CA0EC0E76}"/>
            </a:ext>
          </a:extLst>
        </cdr:cNvPr>
        <cdr:cNvSpPr/>
      </cdr:nvSpPr>
      <cdr:spPr>
        <a:xfrm xmlns:a="http://schemas.openxmlformats.org/drawingml/2006/main">
          <a:off x="10643439" y="4723221"/>
          <a:ext cx="1944768" cy="369737"/>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s-GT" sz="900" b="1">
              <a:solidFill>
                <a:sysClr val="windowText" lastClr="000000"/>
              </a:solidFill>
            </a:rPr>
            <a:t>          9. Sentencias Judiciales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GT"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 name="Google Shape;3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GT"/>
              <a:t>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GT"/>
              <a:t>15</a:t>
            </a:fld>
            <a:endParaRPr/>
          </a:p>
        </p:txBody>
      </p:sp>
    </p:spTree>
    <p:extLst>
      <p:ext uri="{BB962C8B-B14F-4D97-AF65-F5344CB8AC3E}">
        <p14:creationId xmlns:p14="http://schemas.microsoft.com/office/powerpoint/2010/main" val="1621123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GT"/>
              <a:t>21</a:t>
            </a:fld>
            <a:endParaRPr/>
          </a:p>
        </p:txBody>
      </p:sp>
    </p:spTree>
    <p:extLst>
      <p:ext uri="{BB962C8B-B14F-4D97-AF65-F5344CB8AC3E}">
        <p14:creationId xmlns:p14="http://schemas.microsoft.com/office/powerpoint/2010/main" val="631290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s-GT" sz="1200" b="0" i="0" u="none" strike="noStrike" cap="none" smtClean="0">
                <a:solidFill>
                  <a:schemeClr val="dk1"/>
                </a:solidFill>
                <a:latin typeface="Calibri"/>
                <a:ea typeface="Calibri"/>
                <a:cs typeface="Calibri"/>
                <a:sym typeface="Calibri"/>
              </a:rPr>
              <a:t>22</a:t>
            </a:fld>
            <a:endParaRPr lang="es-G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00869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GT"/>
              <a:t>23</a:t>
            </a:fld>
            <a:endParaRPr/>
          </a:p>
        </p:txBody>
      </p:sp>
    </p:spTree>
    <p:extLst>
      <p:ext uri="{BB962C8B-B14F-4D97-AF65-F5344CB8AC3E}">
        <p14:creationId xmlns:p14="http://schemas.microsoft.com/office/powerpoint/2010/main" val="3800985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e0bd25976b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e0bd25976b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e0bd25976b_0_1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s-GT"/>
              <a:t>28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0"/>
        <p:cNvGrpSpPr/>
        <p:nvPr/>
      </p:nvGrpSpPr>
      <p:grpSpPr>
        <a:xfrm>
          <a:off x="0" y="0"/>
          <a:ext cx="0" cy="0"/>
          <a:chOff x="0" y="0"/>
          <a:chExt cx="0" cy="0"/>
        </a:xfrm>
      </p:grpSpPr>
      <p:pic>
        <p:nvPicPr>
          <p:cNvPr id="11" name="Google Shape;11;p10"/>
          <p:cNvPicPr preferRelativeResize="0"/>
          <p:nvPr/>
        </p:nvPicPr>
        <p:blipFill>
          <a:blip r:embed="rId2">
            <a:alphaModFix/>
          </a:blip>
          <a:stretch>
            <a:fillRect/>
          </a:stretch>
        </p:blipFill>
        <p:spPr>
          <a:xfrm>
            <a:off x="0" y="-2"/>
            <a:ext cx="12192000" cy="685800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2"/>
        <p:cNvGrpSpPr/>
        <p:nvPr/>
      </p:nvGrpSpPr>
      <p:grpSpPr>
        <a:xfrm>
          <a:off x="0" y="0"/>
          <a:ext cx="0" cy="0"/>
          <a:chOff x="0" y="0"/>
          <a:chExt cx="0" cy="0"/>
        </a:xfrm>
      </p:grpSpPr>
      <p:pic>
        <p:nvPicPr>
          <p:cNvPr id="13" name="Google Shape;13;p11"/>
          <p:cNvPicPr preferRelativeResize="0"/>
          <p:nvPr/>
        </p:nvPicPr>
        <p:blipFill rotWithShape="1">
          <a:blip r:embed="rId2">
            <a:alphaModFix/>
          </a:blip>
          <a:srcRect/>
          <a:stretch/>
        </p:blipFill>
        <p:spPr>
          <a:xfrm>
            <a:off x="0" y="-7"/>
            <a:ext cx="12192000" cy="6858014"/>
          </a:xfrm>
          <a:prstGeom prst="rect">
            <a:avLst/>
          </a:prstGeom>
          <a:noFill/>
          <a:ln>
            <a:noFill/>
          </a:ln>
        </p:spPr>
      </p:pic>
      <p:sp>
        <p:nvSpPr>
          <p:cNvPr id="14" name="Google Shape;14;p11"/>
          <p:cNvSpPr txBox="1"/>
          <p:nvPr/>
        </p:nvSpPr>
        <p:spPr>
          <a:xfrm>
            <a:off x="853075" y="6244250"/>
            <a:ext cx="2271300" cy="275700"/>
          </a:xfrm>
          <a:prstGeom prst="rect">
            <a:avLst/>
          </a:prstGeom>
          <a:noFill/>
          <a:ln>
            <a:noFill/>
          </a:ln>
        </p:spPr>
        <p:txBody>
          <a:bodyPr spcFirstLastPara="1" wrap="square" lIns="90000" tIns="90000" rIns="126000" bIns="91425" anchor="ctr" anchorCtr="0">
            <a:noAutofit/>
          </a:bodyPr>
          <a:lstStyle/>
          <a:p>
            <a:pPr marL="0" lvl="0" indent="0" algn="l" rtl="0">
              <a:spcBef>
                <a:spcPts val="0"/>
              </a:spcBef>
              <a:spcAft>
                <a:spcPts val="0"/>
              </a:spcAft>
              <a:buNone/>
            </a:pPr>
            <a:r>
              <a:rPr lang="es-GT" sz="600">
                <a:solidFill>
                  <a:schemeClr val="lt1"/>
                </a:solidFill>
                <a:latin typeface="Vollkorn Black"/>
                <a:ea typeface="Vollkorn Black"/>
                <a:cs typeface="Vollkorn Black"/>
                <a:sym typeface="Vollkorn Black"/>
              </a:rPr>
              <a:t>R  E  N  D  I  C  I  Ó  N        D  E      C  U  E  N  T  A  S</a:t>
            </a:r>
            <a:endParaRPr sz="600">
              <a:solidFill>
                <a:schemeClr val="lt1"/>
              </a:solidFill>
              <a:latin typeface="Vollkorn Black"/>
              <a:ea typeface="Vollkorn Black"/>
              <a:cs typeface="Vollkorn Black"/>
              <a:sym typeface="Vollkorn Black"/>
            </a:endParaRPr>
          </a:p>
        </p:txBody>
      </p:sp>
      <p:sp>
        <p:nvSpPr>
          <p:cNvPr id="15" name="Google Shape;15;p11"/>
          <p:cNvSpPr txBox="1"/>
          <p:nvPr/>
        </p:nvSpPr>
        <p:spPr>
          <a:xfrm>
            <a:off x="9587800" y="6270425"/>
            <a:ext cx="2271300" cy="275700"/>
          </a:xfrm>
          <a:prstGeom prst="rect">
            <a:avLst/>
          </a:prstGeom>
          <a:noFill/>
          <a:ln>
            <a:noFill/>
          </a:ln>
        </p:spPr>
        <p:txBody>
          <a:bodyPr spcFirstLastPara="1" wrap="square" lIns="90000" tIns="90000" rIns="126000" bIns="91425" anchor="ctr" anchorCtr="0">
            <a:noAutofit/>
          </a:bodyPr>
          <a:lstStyle/>
          <a:p>
            <a:pPr marL="0" lvl="0" indent="0" algn="l" rtl="0">
              <a:spcBef>
                <a:spcPts val="0"/>
              </a:spcBef>
              <a:spcAft>
                <a:spcPts val="0"/>
              </a:spcAft>
              <a:buNone/>
            </a:pPr>
            <a:r>
              <a:rPr lang="es-GT" sz="600">
                <a:solidFill>
                  <a:schemeClr val="lt1"/>
                </a:solidFill>
                <a:latin typeface="Vollkorn Black"/>
                <a:ea typeface="Vollkorn Black"/>
                <a:cs typeface="Vollkorn Black"/>
                <a:sym typeface="Vollkorn Black"/>
              </a:rPr>
              <a:t>P  R  I  M  E  R      C  U  A  T  R  I  M  E  S  T  R  E</a:t>
            </a:r>
            <a:endParaRPr sz="600">
              <a:solidFill>
                <a:schemeClr val="lt1"/>
              </a:solidFill>
              <a:latin typeface="Vollkorn Black"/>
              <a:ea typeface="Vollkorn Black"/>
              <a:cs typeface="Vollkorn Black"/>
              <a:sym typeface="Vollkorn Black"/>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n con título 1">
  <p:cSld name="PICTURE_WITH_CAPTION_TEXT_1">
    <p:spTree>
      <p:nvGrpSpPr>
        <p:cNvPr id="1" name="Shape 25"/>
        <p:cNvGrpSpPr/>
        <p:nvPr/>
      </p:nvGrpSpPr>
      <p:grpSpPr>
        <a:xfrm>
          <a:off x="0" y="0"/>
          <a:ext cx="0" cy="0"/>
          <a:chOff x="0" y="0"/>
          <a:chExt cx="0" cy="0"/>
        </a:xfrm>
      </p:grpSpPr>
      <p:pic>
        <p:nvPicPr>
          <p:cNvPr id="26" name="Google Shape;26;g1e0bd25976b_0_133"/>
          <p:cNvPicPr preferRelativeResize="0"/>
          <p:nvPr/>
        </p:nvPicPr>
        <p:blipFill>
          <a:blip r:embed="rId2">
            <a:alphaModFix/>
          </a:blip>
          <a:stretch>
            <a:fillRect/>
          </a:stretch>
        </p:blipFill>
        <p:spPr>
          <a:xfrm>
            <a:off x="9873425" y="4532475"/>
            <a:ext cx="2318575" cy="2325525"/>
          </a:xfrm>
          <a:prstGeom prst="rect">
            <a:avLst/>
          </a:prstGeom>
          <a:noFill/>
          <a:ln>
            <a:noFill/>
          </a:ln>
        </p:spPr>
      </p:pic>
      <p:sp>
        <p:nvSpPr>
          <p:cNvPr id="27" name="Google Shape;27;g1e0bd25976b_0_133"/>
          <p:cNvSpPr txBox="1"/>
          <p:nvPr/>
        </p:nvSpPr>
        <p:spPr>
          <a:xfrm>
            <a:off x="853075" y="6244250"/>
            <a:ext cx="2271300" cy="275700"/>
          </a:xfrm>
          <a:prstGeom prst="rect">
            <a:avLst/>
          </a:prstGeom>
          <a:noFill/>
          <a:ln>
            <a:noFill/>
          </a:ln>
        </p:spPr>
        <p:txBody>
          <a:bodyPr spcFirstLastPara="1" wrap="square" lIns="90000" tIns="90000" rIns="126000" bIns="91425" anchor="ctr" anchorCtr="0">
            <a:noAutofit/>
          </a:bodyPr>
          <a:lstStyle/>
          <a:p>
            <a:pPr marL="0" lvl="0" indent="0" algn="l" rtl="0">
              <a:spcBef>
                <a:spcPts val="0"/>
              </a:spcBef>
              <a:spcAft>
                <a:spcPts val="0"/>
              </a:spcAft>
              <a:buNone/>
            </a:pPr>
            <a:r>
              <a:rPr lang="es-GT" sz="600">
                <a:solidFill>
                  <a:srgbClr val="36B3CE"/>
                </a:solidFill>
                <a:latin typeface="Vollkorn Black"/>
                <a:ea typeface="Vollkorn Black"/>
                <a:cs typeface="Vollkorn Black"/>
                <a:sym typeface="Vollkorn Black"/>
              </a:rPr>
              <a:t>R  E  N  D  I  C  I  Ó  N        D  E      C  U  E  N  T  A  S</a:t>
            </a:r>
            <a:endParaRPr sz="600">
              <a:solidFill>
                <a:srgbClr val="36B3CE"/>
              </a:solidFill>
              <a:latin typeface="Vollkorn Black"/>
              <a:ea typeface="Vollkorn Black"/>
              <a:cs typeface="Vollkorn Black"/>
              <a:sym typeface="Vollkorn Black"/>
            </a:endParaRPr>
          </a:p>
        </p:txBody>
      </p:sp>
      <p:sp>
        <p:nvSpPr>
          <p:cNvPr id="28" name="Google Shape;28;g1e0bd25976b_0_133"/>
          <p:cNvSpPr txBox="1"/>
          <p:nvPr/>
        </p:nvSpPr>
        <p:spPr>
          <a:xfrm>
            <a:off x="9587800" y="6270425"/>
            <a:ext cx="2271300" cy="275700"/>
          </a:xfrm>
          <a:prstGeom prst="rect">
            <a:avLst/>
          </a:prstGeom>
          <a:noFill/>
          <a:ln>
            <a:noFill/>
          </a:ln>
        </p:spPr>
        <p:txBody>
          <a:bodyPr spcFirstLastPara="1" wrap="square" lIns="90000" tIns="90000" rIns="126000" bIns="91425" anchor="ctr" anchorCtr="0">
            <a:noAutofit/>
          </a:bodyPr>
          <a:lstStyle/>
          <a:p>
            <a:pPr marL="0" lvl="0" indent="0" algn="l" rtl="0">
              <a:spcBef>
                <a:spcPts val="0"/>
              </a:spcBef>
              <a:spcAft>
                <a:spcPts val="0"/>
              </a:spcAft>
              <a:buNone/>
            </a:pPr>
            <a:r>
              <a:rPr lang="es-GT" sz="600">
                <a:solidFill>
                  <a:srgbClr val="36B3CE"/>
                </a:solidFill>
                <a:latin typeface="Vollkorn Black"/>
                <a:ea typeface="Vollkorn Black"/>
                <a:cs typeface="Vollkorn Black"/>
                <a:sym typeface="Vollkorn Black"/>
              </a:rPr>
              <a:t>P  R  I  M  E  R      C  U  A  T  R  I  M  E  S  T  R  E</a:t>
            </a:r>
            <a:endParaRPr sz="600">
              <a:solidFill>
                <a:srgbClr val="36B3CE"/>
              </a:solidFill>
              <a:latin typeface="Vollkorn Black"/>
              <a:ea typeface="Vollkorn Black"/>
              <a:cs typeface="Vollkorn Black"/>
              <a:sym typeface="Vollkorn Black"/>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32"/>
        <p:cNvGrpSpPr/>
        <p:nvPr/>
      </p:nvGrpSpPr>
      <p:grpSpPr>
        <a:xfrm>
          <a:off x="0" y="0"/>
          <a:ext cx="0" cy="0"/>
          <a:chOff x="0" y="0"/>
          <a:chExt cx="0" cy="0"/>
        </a:xfrm>
      </p:grpSpPr>
      <p:pic>
        <p:nvPicPr>
          <p:cNvPr id="33" name="Google Shape;33;p20"/>
          <p:cNvPicPr preferRelativeResize="0"/>
          <p:nvPr/>
        </p:nvPicPr>
        <p:blipFill rotWithShape="1">
          <a:blip r:embed="rId2">
            <a:alphaModFix/>
          </a:blip>
          <a:srcRect/>
          <a:stretch/>
        </p:blipFill>
        <p:spPr>
          <a:xfrm>
            <a:off x="4" y="0"/>
            <a:ext cx="12191990" cy="68580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 id="2147483655"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
        <p:cNvGrpSpPr/>
        <p:nvPr/>
      </p:nvGrpSpPr>
      <p:grpSpPr>
        <a:xfrm>
          <a:off x="0" y="0"/>
          <a:ext cx="0" cy="0"/>
          <a:chOff x="0" y="0"/>
          <a:chExt cx="0" cy="0"/>
        </a:xfrm>
      </p:grpSpPr>
      <p:pic>
        <p:nvPicPr>
          <p:cNvPr id="38" name="Google Shape;38;p1"/>
          <p:cNvPicPr preferRelativeResize="0"/>
          <p:nvPr/>
        </p:nvPicPr>
        <p:blipFill rotWithShape="1">
          <a:blip r:embed="rId4">
            <a:alphaModFix/>
          </a:blip>
          <a:srcRect/>
          <a:stretch/>
        </p:blipFill>
        <p:spPr>
          <a:xfrm>
            <a:off x="4411155" y="6282160"/>
            <a:ext cx="3369690" cy="572848"/>
          </a:xfrm>
          <a:prstGeom prst="rect">
            <a:avLst/>
          </a:prstGeom>
          <a:noFill/>
          <a:ln>
            <a:noFill/>
          </a:ln>
        </p:spPr>
      </p:pic>
      <p:pic>
        <p:nvPicPr>
          <p:cNvPr id="2" name="Imagen 1">
            <a:extLst>
              <a:ext uri="{FF2B5EF4-FFF2-40B4-BE49-F238E27FC236}">
                <a16:creationId xmlns:a16="http://schemas.microsoft.com/office/drawing/2014/main" id="{B6D4407A-5203-3556-2D89-7DC1388C1B05}"/>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712" y="6309501"/>
            <a:ext cx="2314575" cy="53721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22956D1-C196-620B-641B-B200B5AA685E}"/>
              </a:ext>
            </a:extLst>
          </p:cNvPr>
          <p:cNvSpPr txBox="1"/>
          <p:nvPr/>
        </p:nvSpPr>
        <p:spPr>
          <a:xfrm>
            <a:off x="846666" y="1083524"/>
            <a:ext cx="10498667" cy="4195508"/>
          </a:xfrm>
          <a:prstGeom prst="rect">
            <a:avLst/>
          </a:prstGeom>
          <a:noFill/>
        </p:spPr>
        <p:txBody>
          <a:bodyPr wrap="square">
            <a:spAutoFit/>
          </a:bodyPr>
          <a:lstStyle/>
          <a:p>
            <a:pPr>
              <a:spcBef>
                <a:spcPts val="200"/>
              </a:spcBef>
            </a:pPr>
            <a:r>
              <a:rPr lang="es-GT" sz="1400" b="1" dirty="0">
                <a:solidFill>
                  <a:srgbClr val="2F5496"/>
                </a:solidFill>
                <a:effectLst/>
                <a:latin typeface="Montserrat" panose="00000500000000000000" pitchFamily="2" charset="0"/>
                <a:ea typeface="Times New Roman" panose="02020603050405020304" pitchFamily="18" charset="0"/>
                <a:cs typeface="Times New Roman" panose="02020603050405020304" pitchFamily="18" charset="0"/>
              </a:rPr>
              <a:t>Principales funciones y atribuciones de la entidad</a:t>
            </a:r>
            <a:endParaRPr lang="es-GT" sz="2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r>
              <a:rPr lang="es-GT" sz="2400" dirty="0">
                <a:effectLst/>
                <a:latin typeface="Calibri" panose="020F0502020204030204" pitchFamily="34" charset="0"/>
                <a:ea typeface="Calibri" panose="020F0502020204030204" pitchFamily="34" charset="0"/>
                <a:cs typeface="Times New Roman" panose="02020603050405020304" pitchFamily="18" charset="0"/>
              </a:rPr>
              <a:t> </a:t>
            </a:r>
          </a:p>
          <a:p>
            <a:pPr marR="751205" algn="just">
              <a:lnSpc>
                <a:spcPct val="150000"/>
              </a:lnSpc>
              <a:spcAft>
                <a:spcPts val="0"/>
              </a:spcAft>
            </a:pPr>
            <a:r>
              <a:rPr lang="es-GT" sz="1400" dirty="0">
                <a:solidFill>
                  <a:srgbClr val="5B5753"/>
                </a:solidFill>
                <a:effectLst/>
                <a:latin typeface="Montserrat" panose="00000500000000000000" pitchFamily="2" charset="0"/>
                <a:ea typeface="Calibri" panose="020F0502020204030204" pitchFamily="34" charset="0"/>
                <a:cs typeface="Montserrat" panose="00000500000000000000" pitchFamily="2" charset="0"/>
              </a:rPr>
              <a:t>El CONJUVE, adscrito a la Presidencia de la República, fue creado a través del Acuerdo Gubernativo    No.405-96, ubicando en su Artículo 2 las siguientes atribuciones: </a:t>
            </a:r>
          </a:p>
          <a:p>
            <a:pPr marR="751205" algn="just">
              <a:lnSpc>
                <a:spcPct val="150000"/>
              </a:lnSpc>
              <a:spcAft>
                <a:spcPts val="0"/>
              </a:spcAft>
            </a:pPr>
            <a:r>
              <a:rPr lang="es-GT" sz="1400" dirty="0">
                <a:solidFill>
                  <a:srgbClr val="5B5753"/>
                </a:solidFill>
                <a:effectLst/>
                <a:latin typeface="Montserrat" panose="00000500000000000000" pitchFamily="2" charset="0"/>
                <a:ea typeface="Calibri" panose="020F0502020204030204" pitchFamily="34" charset="0"/>
                <a:cs typeface="Montserrat" panose="00000500000000000000" pitchFamily="2" charset="0"/>
              </a:rPr>
              <a:t> </a:t>
            </a:r>
          </a:p>
          <a:p>
            <a:pPr marL="285750" marR="751205" lvl="0" indent="-285750" algn="just">
              <a:lnSpc>
                <a:spcPct val="150000"/>
              </a:lnSpc>
              <a:spcAft>
                <a:spcPts val="0"/>
              </a:spcAft>
              <a:buFont typeface="Arial" panose="020B0604020202020204" pitchFamily="34" charset="0"/>
              <a:buChar char="•"/>
            </a:pPr>
            <a:r>
              <a:rPr lang="es-GT" sz="1400" dirty="0">
                <a:solidFill>
                  <a:srgbClr val="5B5753"/>
                </a:solidFill>
                <a:effectLst/>
                <a:latin typeface="Montserrat" panose="00000500000000000000" pitchFamily="2" charset="0"/>
                <a:ea typeface="Calibri" panose="020F0502020204030204" pitchFamily="34" charset="0"/>
                <a:cs typeface="Montserrat" panose="00000500000000000000" pitchFamily="2" charset="0"/>
              </a:rPr>
              <a:t>Estudiar, planificar y canalizar la política del Estado en relación con la juventud.</a:t>
            </a:r>
          </a:p>
          <a:p>
            <a:pPr marL="285750" marR="751205" lvl="0" indent="-285750" algn="just">
              <a:lnSpc>
                <a:spcPct val="150000"/>
              </a:lnSpc>
              <a:spcAft>
                <a:spcPts val="0"/>
              </a:spcAft>
              <a:buFont typeface="Arial" panose="020B0604020202020204" pitchFamily="34" charset="0"/>
              <a:buChar char="•"/>
            </a:pPr>
            <a:r>
              <a:rPr lang="es-GT" sz="1400" dirty="0">
                <a:solidFill>
                  <a:srgbClr val="5B5753"/>
                </a:solidFill>
                <a:effectLst/>
                <a:latin typeface="Montserrat" panose="00000500000000000000" pitchFamily="2" charset="0"/>
                <a:ea typeface="Calibri" panose="020F0502020204030204" pitchFamily="34" charset="0"/>
                <a:cs typeface="Montserrat" panose="00000500000000000000" pitchFamily="2" charset="0"/>
              </a:rPr>
              <a:t>Ser el órgano rector en la promoción de programas y acciones que viabilicen la participación de la juventud en el desarrollo de Guatemala.</a:t>
            </a:r>
          </a:p>
          <a:p>
            <a:pPr marL="285750" marR="751205" lvl="0" indent="-285750" algn="just">
              <a:lnSpc>
                <a:spcPct val="150000"/>
              </a:lnSpc>
              <a:spcAft>
                <a:spcPts val="0"/>
              </a:spcAft>
              <a:buFont typeface="Arial" panose="020B0604020202020204" pitchFamily="34" charset="0"/>
              <a:buChar char="•"/>
            </a:pPr>
            <a:r>
              <a:rPr lang="es-GT" sz="1400" dirty="0">
                <a:solidFill>
                  <a:srgbClr val="5B5753"/>
                </a:solidFill>
                <a:effectLst/>
                <a:latin typeface="Montserrat" panose="00000500000000000000" pitchFamily="2" charset="0"/>
                <a:ea typeface="Calibri" panose="020F0502020204030204" pitchFamily="34" charset="0"/>
                <a:cs typeface="Montserrat" panose="00000500000000000000" pitchFamily="2" charset="0"/>
              </a:rPr>
              <a:t>Organizar y administrar los programas relacionados con la juventud y actuar como instancia de asesoría y Consejo de la Presidencia de la República en esta materia.</a:t>
            </a:r>
          </a:p>
          <a:p>
            <a:pPr marL="285750" marR="751205" lvl="0" indent="-285750" algn="just">
              <a:lnSpc>
                <a:spcPct val="150000"/>
              </a:lnSpc>
              <a:spcAft>
                <a:spcPts val="0"/>
              </a:spcAft>
              <a:buFont typeface="Arial" panose="020B0604020202020204" pitchFamily="34" charset="0"/>
              <a:buChar char="•"/>
            </a:pPr>
            <a:r>
              <a:rPr lang="es-GT" sz="1400" dirty="0">
                <a:solidFill>
                  <a:srgbClr val="5B5753"/>
                </a:solidFill>
                <a:effectLst/>
                <a:latin typeface="Montserrat" panose="00000500000000000000" pitchFamily="2" charset="0"/>
                <a:ea typeface="Calibri" panose="020F0502020204030204" pitchFamily="34" charset="0"/>
                <a:cs typeface="Montserrat" panose="00000500000000000000" pitchFamily="2" charset="0"/>
              </a:rPr>
              <a:t>Actuar como mecanismo permanente de coordinación para la adopción de posiciones y estrategias del Estado en torno a los temas de la juventud, tanto en el ámbito nacional como en organismos y foros internacionales.</a:t>
            </a:r>
          </a:p>
        </p:txBody>
      </p:sp>
    </p:spTree>
    <p:extLst>
      <p:ext uri="{BB962C8B-B14F-4D97-AF65-F5344CB8AC3E}">
        <p14:creationId xmlns:p14="http://schemas.microsoft.com/office/powerpoint/2010/main" val="2903330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22956D1-C196-620B-641B-B200B5AA685E}"/>
              </a:ext>
            </a:extLst>
          </p:cNvPr>
          <p:cNvSpPr txBox="1"/>
          <p:nvPr/>
        </p:nvSpPr>
        <p:spPr>
          <a:xfrm>
            <a:off x="846666" y="1094813"/>
            <a:ext cx="10498667" cy="4041619"/>
          </a:xfrm>
          <a:prstGeom prst="rect">
            <a:avLst/>
          </a:prstGeom>
          <a:noFill/>
        </p:spPr>
        <p:txBody>
          <a:bodyPr wrap="square">
            <a:spAutoFit/>
          </a:bodyPr>
          <a:lstStyle/>
          <a:p>
            <a:pPr>
              <a:spcBef>
                <a:spcPts val="200"/>
              </a:spcBef>
            </a:pPr>
            <a:r>
              <a:rPr lang="es-GT" b="1" dirty="0">
                <a:solidFill>
                  <a:srgbClr val="2F5496"/>
                </a:solidFill>
                <a:effectLst/>
                <a:latin typeface="Montserrat" panose="00000500000000000000" pitchFamily="2" charset="0"/>
                <a:ea typeface="Times New Roman" panose="02020603050405020304" pitchFamily="18" charset="0"/>
                <a:cs typeface="Times New Roman" panose="02020603050405020304" pitchFamily="18" charset="0"/>
              </a:rPr>
              <a:t>Principales objetivos de la entidad</a:t>
            </a:r>
          </a:p>
          <a:p>
            <a:r>
              <a:rPr lang="es-GT" dirty="0">
                <a:effectLst/>
                <a:latin typeface="Montserrat" panose="00000500000000000000" pitchFamily="2" charset="0"/>
                <a:ea typeface="Calibri" panose="020F0502020204030204" pitchFamily="34" charset="0"/>
                <a:cs typeface="Times New Roman" panose="02020603050405020304" pitchFamily="18" charset="0"/>
              </a:rPr>
              <a:t> </a:t>
            </a:r>
          </a:p>
          <a:p>
            <a:pPr marR="751205" algn="just">
              <a:lnSpc>
                <a:spcPct val="150000"/>
              </a:lnSpc>
              <a:spcAft>
                <a:spcPts val="0"/>
              </a:spcAft>
            </a:pPr>
            <a:r>
              <a:rPr lang="es-GT" dirty="0">
                <a:solidFill>
                  <a:srgbClr val="5B5753"/>
                </a:solidFill>
                <a:effectLst/>
                <a:latin typeface="Montserrat" panose="00000500000000000000" pitchFamily="2" charset="0"/>
                <a:ea typeface="Calibri" panose="020F0502020204030204" pitchFamily="34" charset="0"/>
                <a:cs typeface="Montserrat" panose="00000500000000000000" pitchFamily="2" charset="0"/>
              </a:rPr>
              <a:t>El CONJUVE cuenta con tres objetivos institucionales, estos se elaboraron de acuerdo con las funciones y competencias institucionales y tienen como fin lograr la visión y misión. Siendo enlistados a continuación: </a:t>
            </a:r>
          </a:p>
          <a:p>
            <a:pPr marR="751205" algn="just">
              <a:lnSpc>
                <a:spcPct val="150000"/>
              </a:lnSpc>
            </a:pPr>
            <a:r>
              <a:rPr lang="es-GT" dirty="0">
                <a:solidFill>
                  <a:srgbClr val="5B5753"/>
                </a:solidFill>
                <a:effectLst/>
                <a:latin typeface="Montserrat" panose="00000500000000000000" pitchFamily="2" charset="0"/>
                <a:ea typeface="Calibri" panose="020F0502020204030204" pitchFamily="34" charset="0"/>
                <a:cs typeface="Montserrat" panose="00000500000000000000" pitchFamily="2" charset="0"/>
              </a:rPr>
              <a:t> </a:t>
            </a:r>
          </a:p>
          <a:p>
            <a:pPr marL="285750" marR="751205" lvl="0" indent="-285750" algn="just">
              <a:lnSpc>
                <a:spcPct val="150000"/>
              </a:lnSpc>
              <a:spcAft>
                <a:spcPts val="0"/>
              </a:spcAft>
              <a:buFont typeface="Arial" panose="020B0604020202020204" pitchFamily="34" charset="0"/>
              <a:buChar char="•"/>
            </a:pPr>
            <a:r>
              <a:rPr lang="es-GT" dirty="0">
                <a:solidFill>
                  <a:srgbClr val="5B5753"/>
                </a:solidFill>
                <a:effectLst/>
                <a:latin typeface="Montserrat" panose="00000500000000000000" pitchFamily="2" charset="0"/>
                <a:ea typeface="Calibri" panose="020F0502020204030204" pitchFamily="34" charset="0"/>
                <a:cs typeface="Montserrat" panose="00000500000000000000" pitchFamily="2" charset="0"/>
              </a:rPr>
              <a:t>Promover la coordinación interinstitucional para aumentar la oferta programática dirigida a la juventud y que la Política del Estado en relación a Juventud sea tomada como referencia para la formulación de la planificación institucional. </a:t>
            </a:r>
          </a:p>
          <a:p>
            <a:pPr marL="285750" marR="751205" lvl="0" indent="-285750" algn="just">
              <a:lnSpc>
                <a:spcPct val="150000"/>
              </a:lnSpc>
              <a:spcAft>
                <a:spcPts val="0"/>
              </a:spcAft>
              <a:buFont typeface="Arial" panose="020B0604020202020204" pitchFamily="34" charset="0"/>
              <a:buChar char="•"/>
            </a:pPr>
            <a:r>
              <a:rPr lang="es-GT" dirty="0">
                <a:solidFill>
                  <a:srgbClr val="5B5753"/>
                </a:solidFill>
                <a:effectLst/>
                <a:latin typeface="Montserrat" panose="00000500000000000000" pitchFamily="2" charset="0"/>
                <a:ea typeface="Calibri" panose="020F0502020204030204" pitchFamily="34" charset="0"/>
                <a:cs typeface="Montserrat" panose="00000500000000000000" pitchFamily="2" charset="0"/>
              </a:rPr>
              <a:t>Contribuir en el fortalecimiento institucional de las entidades públicas que destinan recursos, bienes y servicios en beneficio de la juventud guatemalteca, a través de instrumentos de análisis de datos estadísticos.</a:t>
            </a:r>
          </a:p>
          <a:p>
            <a:pPr marL="285750" marR="751205" lvl="0" indent="-285750" algn="just">
              <a:lnSpc>
                <a:spcPct val="150000"/>
              </a:lnSpc>
              <a:spcAft>
                <a:spcPts val="0"/>
              </a:spcAft>
              <a:buFont typeface="Arial" panose="020B0604020202020204" pitchFamily="34" charset="0"/>
              <a:buChar char="•"/>
            </a:pPr>
            <a:r>
              <a:rPr lang="es-GT" dirty="0">
                <a:solidFill>
                  <a:srgbClr val="5B5753"/>
                </a:solidFill>
                <a:effectLst/>
                <a:latin typeface="Montserrat" panose="00000500000000000000" pitchFamily="2" charset="0"/>
                <a:ea typeface="Calibri" panose="020F0502020204030204" pitchFamily="34" charset="0"/>
                <a:cs typeface="Montserrat" panose="00000500000000000000" pitchFamily="2" charset="0"/>
              </a:rPr>
              <a:t>Proporcionar asistencia técnica a las entidades del Estado, en la gestión de políticas públicas vinculadas con la temática de juventud.</a:t>
            </a:r>
          </a:p>
        </p:txBody>
      </p:sp>
    </p:spTree>
    <p:extLst>
      <p:ext uri="{BB962C8B-B14F-4D97-AF65-F5344CB8AC3E}">
        <p14:creationId xmlns:p14="http://schemas.microsoft.com/office/powerpoint/2010/main" val="3652573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
        <p:cNvGrpSpPr/>
        <p:nvPr/>
      </p:nvGrpSpPr>
      <p:grpSpPr>
        <a:xfrm>
          <a:off x="0" y="0"/>
          <a:ext cx="0" cy="0"/>
          <a:chOff x="0" y="0"/>
          <a:chExt cx="0" cy="0"/>
        </a:xfrm>
      </p:grpSpPr>
      <p:sp>
        <p:nvSpPr>
          <p:cNvPr id="2" name="Rectángulo 1">
            <a:extLst>
              <a:ext uri="{FF2B5EF4-FFF2-40B4-BE49-F238E27FC236}">
                <a16:creationId xmlns:a16="http://schemas.microsoft.com/office/drawing/2014/main" id="{79594370-6FD9-E391-99A2-2D555AB1DC64}"/>
              </a:ext>
            </a:extLst>
          </p:cNvPr>
          <p:cNvSpPr/>
          <p:nvPr/>
        </p:nvSpPr>
        <p:spPr>
          <a:xfrm>
            <a:off x="2817598" y="2339129"/>
            <a:ext cx="5940150" cy="1572697"/>
          </a:xfrm>
          <a:prstGeom prst="rect">
            <a:avLst/>
          </a:prstGeom>
          <a:solidFill>
            <a:srgbClr val="00B7D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GT"/>
          </a:p>
        </p:txBody>
      </p:sp>
      <p:sp>
        <p:nvSpPr>
          <p:cNvPr id="3" name="Cuadro de texto 851443527">
            <a:extLst>
              <a:ext uri="{FF2B5EF4-FFF2-40B4-BE49-F238E27FC236}">
                <a16:creationId xmlns:a16="http://schemas.microsoft.com/office/drawing/2014/main" id="{9C863373-04A5-4070-EE14-E961876E6776}"/>
              </a:ext>
            </a:extLst>
          </p:cNvPr>
          <p:cNvSpPr txBox="1"/>
          <p:nvPr/>
        </p:nvSpPr>
        <p:spPr>
          <a:xfrm>
            <a:off x="2940048" y="2339129"/>
            <a:ext cx="5817700" cy="157269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Bef>
                <a:spcPts val="1200"/>
              </a:spcBef>
            </a:pPr>
            <a:r>
              <a:rPr lang="en-US" sz="3200" b="1" kern="0" dirty="0">
                <a:solidFill>
                  <a:srgbClr val="FFFFFF"/>
                </a:solidFill>
                <a:effectLst/>
                <a:latin typeface="Montserrat" panose="00000800000000000000" pitchFamily="2" charset="0"/>
                <a:ea typeface="Times New Roman" panose="02020603050405020304" pitchFamily="18" charset="0"/>
                <a:cs typeface="Times New Roman" panose="02020603050405020304" pitchFamily="18" charset="0"/>
              </a:rPr>
              <a:t>PARTE GENERAL: EJECUCIÓN PRESUPUESTARIA</a:t>
            </a:r>
            <a:endParaRPr lang="es-GT" sz="32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49D99D-6EC4-61FD-C941-D2BE48D03059}"/>
              </a:ext>
            </a:extLst>
          </p:cNvPr>
          <p:cNvSpPr txBox="1">
            <a:spLocks/>
          </p:cNvSpPr>
          <p:nvPr/>
        </p:nvSpPr>
        <p:spPr>
          <a:xfrm>
            <a:off x="1304431" y="809469"/>
            <a:ext cx="9248644" cy="95937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b="1" dirty="0">
                <a:latin typeface="Montserrat" panose="00000500000000000000" pitchFamily="2" charset="0"/>
                <a:cs typeface="Arial" panose="020B0604020202020204" pitchFamily="34" charset="0"/>
              </a:rPr>
              <a:t>CIFRAS GENERALES DEL PRESUPUESTO AL PRIMER CUATRIMESTRE 2023</a:t>
            </a:r>
            <a:endParaRPr kumimoji="0" lang="es-GT" sz="2800" b="1" i="0" u="none" strike="noStrike" kern="1200" cap="none" spc="0" normalizeH="0" baseline="0" noProof="0" dirty="0">
              <a:ln>
                <a:noFill/>
              </a:ln>
              <a:solidFill>
                <a:prstClr val="black"/>
              </a:solidFill>
              <a:effectLst/>
              <a:uLnTx/>
              <a:uFillTx/>
              <a:latin typeface="Montserrat" panose="00000500000000000000" pitchFamily="2" charset="0"/>
              <a:cs typeface="Arial" panose="020B0604020202020204" pitchFamily="34" charset="0"/>
              <a:sym typeface="Calibri"/>
            </a:endParaRPr>
          </a:p>
        </p:txBody>
      </p:sp>
      <p:sp>
        <p:nvSpPr>
          <p:cNvPr id="3" name="Marcador de contenido 6">
            <a:extLst>
              <a:ext uri="{FF2B5EF4-FFF2-40B4-BE49-F238E27FC236}">
                <a16:creationId xmlns:a16="http://schemas.microsoft.com/office/drawing/2014/main" id="{3BF94B95-75B5-AA2B-0A01-833FF992DF01}"/>
              </a:ext>
            </a:extLst>
          </p:cNvPr>
          <p:cNvSpPr txBox="1">
            <a:spLocks/>
          </p:cNvSpPr>
          <p:nvPr/>
        </p:nvSpPr>
        <p:spPr>
          <a:xfrm>
            <a:off x="818605" y="1822262"/>
            <a:ext cx="4585065" cy="4614170"/>
          </a:xfrm>
          <a:prstGeom prst="rect">
            <a:avLst/>
          </a:prstGeom>
          <a:noFill/>
          <a:ln>
            <a:noFill/>
          </a:ln>
        </p:spPr>
        <p:txBody>
          <a:bodyPr spcFirstLastPara="1" wrap="square" lIns="91425" tIns="45700" rIns="91425" bIns="45700" anchor="t" anchorCtr="0">
            <a:normAutofit fontScale="925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endParaRPr lang="es-GT" b="1" dirty="0">
              <a:latin typeface="Montserrat" panose="00000500000000000000" pitchFamily="2" charset="0"/>
              <a:cs typeface="Arial" panose="020B0604020202020204" pitchFamily="34" charset="0"/>
            </a:endParaRPr>
          </a:p>
          <a:p>
            <a:pPr marL="457200" lvl="1" indent="0">
              <a:buFont typeface="Arial"/>
              <a:buNone/>
            </a:pPr>
            <a:r>
              <a:rPr lang="es-GT" dirty="0">
                <a:latin typeface="Montserrat" panose="00000500000000000000" pitchFamily="2" charset="0"/>
                <a:cs typeface="Arial" panose="020B0604020202020204" pitchFamily="34" charset="0"/>
              </a:rPr>
              <a:t>Presupuesto vigente </a:t>
            </a:r>
            <a:r>
              <a:rPr lang="es-GT" b="1" dirty="0">
                <a:latin typeface="Montserrat" panose="00000500000000000000" pitchFamily="2" charset="0"/>
                <a:cs typeface="Arial" panose="020B0604020202020204" pitchFamily="34" charset="0"/>
              </a:rPr>
              <a:t>total:</a:t>
            </a:r>
          </a:p>
          <a:p>
            <a:pPr marL="457200" lvl="1" indent="0">
              <a:buFont typeface="Arial"/>
              <a:buNone/>
            </a:pPr>
            <a:endParaRPr lang="es-GT" b="1" dirty="0">
              <a:latin typeface="Montserrat" panose="00000500000000000000" pitchFamily="2" charset="0"/>
              <a:cs typeface="Arial" panose="020B0604020202020204" pitchFamily="34" charset="0"/>
            </a:endParaRPr>
          </a:p>
          <a:p>
            <a:pPr marL="457200" lvl="1" indent="0">
              <a:buFont typeface="Arial"/>
              <a:buNone/>
            </a:pPr>
            <a:r>
              <a:rPr lang="es-GT" b="1" dirty="0">
                <a:latin typeface="Montserrat" panose="00000500000000000000" pitchFamily="2" charset="0"/>
                <a:cs typeface="Arial" panose="020B0604020202020204" pitchFamily="34" charset="0"/>
              </a:rPr>
              <a:t> </a:t>
            </a:r>
          </a:p>
          <a:p>
            <a:pPr marL="457200" lvl="1" indent="0">
              <a:buFont typeface="Arial"/>
              <a:buNone/>
            </a:pPr>
            <a:endParaRPr lang="es-GT" dirty="0">
              <a:latin typeface="Montserrat" panose="00000500000000000000" pitchFamily="2" charset="0"/>
              <a:cs typeface="Arial" panose="020B0604020202020204" pitchFamily="34" charset="0"/>
            </a:endParaRPr>
          </a:p>
          <a:p>
            <a:pPr marL="457200" lvl="1" indent="0">
              <a:buFont typeface="Arial"/>
              <a:buNone/>
            </a:pPr>
            <a:r>
              <a:rPr lang="es-GT" dirty="0">
                <a:latin typeface="Montserrat" panose="00000500000000000000" pitchFamily="2" charset="0"/>
                <a:cs typeface="Arial" panose="020B0604020202020204" pitchFamily="34" charset="0"/>
              </a:rPr>
              <a:t>Presupuesto </a:t>
            </a:r>
            <a:r>
              <a:rPr lang="es-GT" b="1" dirty="0">
                <a:latin typeface="Montserrat" panose="00000500000000000000" pitchFamily="2" charset="0"/>
                <a:cs typeface="Arial" panose="020B0604020202020204" pitchFamily="34" charset="0"/>
              </a:rPr>
              <a:t>ejecutado</a:t>
            </a:r>
            <a:r>
              <a:rPr lang="es-GT" dirty="0">
                <a:latin typeface="Montserrat" panose="00000500000000000000" pitchFamily="2" charset="0"/>
                <a:cs typeface="Arial" panose="020B0604020202020204" pitchFamily="34" charset="0"/>
              </a:rPr>
              <a:t> (utilizado):</a:t>
            </a:r>
            <a:br>
              <a:rPr lang="es-GT" dirty="0">
                <a:latin typeface="Montserrat" panose="00000500000000000000" pitchFamily="2" charset="0"/>
                <a:cs typeface="Arial" panose="020B0604020202020204" pitchFamily="34" charset="0"/>
              </a:rPr>
            </a:br>
            <a:endParaRPr lang="es-GT" dirty="0">
              <a:latin typeface="Montserrat" panose="00000500000000000000" pitchFamily="2" charset="0"/>
              <a:cs typeface="Arial" panose="020B0604020202020204" pitchFamily="34" charset="0"/>
            </a:endParaRPr>
          </a:p>
          <a:p>
            <a:pPr marL="457200" lvl="1" indent="0">
              <a:buFont typeface="Arial"/>
              <a:buNone/>
            </a:pPr>
            <a:endParaRPr lang="es-GT" dirty="0">
              <a:latin typeface="Montserrat" panose="00000500000000000000" pitchFamily="2" charset="0"/>
              <a:cs typeface="Arial" panose="020B0604020202020204" pitchFamily="34" charset="0"/>
            </a:endParaRPr>
          </a:p>
          <a:p>
            <a:pPr marL="457200" lvl="1" indent="0">
              <a:buFont typeface="Arial"/>
              <a:buNone/>
            </a:pPr>
            <a:endParaRPr lang="es-GT" dirty="0">
              <a:latin typeface="Montserrat" panose="00000500000000000000" pitchFamily="2" charset="0"/>
              <a:cs typeface="Arial" panose="020B0604020202020204" pitchFamily="34" charset="0"/>
            </a:endParaRPr>
          </a:p>
          <a:p>
            <a:pPr marL="457200" lvl="1" indent="0">
              <a:buFont typeface="Arial"/>
              <a:buNone/>
            </a:pPr>
            <a:r>
              <a:rPr lang="es-GT" b="1" dirty="0">
                <a:latin typeface="Montserrat" panose="00000500000000000000" pitchFamily="2" charset="0"/>
                <a:cs typeface="Arial" panose="020B0604020202020204" pitchFamily="34" charset="0"/>
              </a:rPr>
              <a:t>Saldo:</a:t>
            </a:r>
            <a:br>
              <a:rPr lang="es-GT" dirty="0">
                <a:latin typeface="Montserrat" panose="00000500000000000000" pitchFamily="2" charset="0"/>
                <a:cs typeface="Arial" panose="020B0604020202020204" pitchFamily="34" charset="0"/>
              </a:rPr>
            </a:br>
            <a:endParaRPr lang="es-GT" sz="4000" b="1" dirty="0">
              <a:solidFill>
                <a:srgbClr val="0070C0"/>
              </a:solidFill>
              <a:latin typeface="Montserrat" panose="00000500000000000000" pitchFamily="2" charset="0"/>
              <a:cs typeface="Arial" panose="020B0604020202020204" pitchFamily="34" charset="0"/>
            </a:endParaRPr>
          </a:p>
          <a:p>
            <a:pPr lvl="1"/>
            <a:endParaRPr lang="es-GT" dirty="0">
              <a:latin typeface="Montserrat" panose="00000500000000000000" pitchFamily="2" charset="0"/>
              <a:cs typeface="Arial" panose="020B0604020202020204" pitchFamily="34" charset="0"/>
            </a:endParaRPr>
          </a:p>
        </p:txBody>
      </p:sp>
      <p:sp>
        <p:nvSpPr>
          <p:cNvPr id="4" name="Marcador de contenido 6">
            <a:extLst>
              <a:ext uri="{FF2B5EF4-FFF2-40B4-BE49-F238E27FC236}">
                <a16:creationId xmlns:a16="http://schemas.microsoft.com/office/drawing/2014/main" id="{4D5CF514-91B7-F5DD-64D1-34E2E1AD9CA2}"/>
              </a:ext>
            </a:extLst>
          </p:cNvPr>
          <p:cNvSpPr txBox="1">
            <a:spLocks/>
          </p:cNvSpPr>
          <p:nvPr/>
        </p:nvSpPr>
        <p:spPr>
          <a:xfrm>
            <a:off x="4727229" y="1773308"/>
            <a:ext cx="5969726" cy="15414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Montserrat" panose="00000500000000000000" pitchFamily="2" charset="0"/>
              <a:cs typeface="Arial" panose="020B0604020202020204" pitchFamily="34" charset="0"/>
            </a:endParaRPr>
          </a:p>
          <a:p>
            <a:pPr marL="457200" lvl="1" indent="0" algn="r">
              <a:buNone/>
            </a:pPr>
            <a:r>
              <a:rPr lang="es-GT" sz="4500" b="1" dirty="0">
                <a:solidFill>
                  <a:srgbClr val="0070C0"/>
                </a:solidFill>
                <a:latin typeface="Montserrat" panose="00000500000000000000" pitchFamily="2" charset="0"/>
                <a:cs typeface="Arial" panose="020B0604020202020204" pitchFamily="34" charset="0"/>
              </a:rPr>
              <a:t>Q. 13.000,000.00</a:t>
            </a:r>
          </a:p>
          <a:p>
            <a:pPr marL="457200" lvl="1" indent="0" algn="r">
              <a:buNone/>
            </a:pPr>
            <a:endParaRPr lang="es-GT" sz="4000" b="1" dirty="0">
              <a:solidFill>
                <a:srgbClr val="0070C0"/>
              </a:solidFill>
              <a:latin typeface="Montserrat" panose="00000500000000000000" pitchFamily="2" charset="0"/>
              <a:cs typeface="Arial" panose="020B0604020202020204" pitchFamily="34" charset="0"/>
            </a:endParaRPr>
          </a:p>
          <a:p>
            <a:pPr marL="457200" lvl="1" indent="0" algn="r">
              <a:buNone/>
            </a:pPr>
            <a:endParaRPr lang="es-GT" sz="4000" b="1" dirty="0">
              <a:solidFill>
                <a:srgbClr val="0070C0"/>
              </a:solidFill>
              <a:latin typeface="Montserrat" panose="00000500000000000000" pitchFamily="2" charset="0"/>
              <a:cs typeface="Arial" panose="020B0604020202020204" pitchFamily="34" charset="0"/>
            </a:endParaRPr>
          </a:p>
        </p:txBody>
      </p:sp>
      <p:sp>
        <p:nvSpPr>
          <p:cNvPr id="5" name="Marcador de contenido 6">
            <a:extLst>
              <a:ext uri="{FF2B5EF4-FFF2-40B4-BE49-F238E27FC236}">
                <a16:creationId xmlns:a16="http://schemas.microsoft.com/office/drawing/2014/main" id="{196026F6-3C24-9E8F-D164-9CBEFD3256F6}"/>
              </a:ext>
            </a:extLst>
          </p:cNvPr>
          <p:cNvSpPr txBox="1">
            <a:spLocks/>
          </p:cNvSpPr>
          <p:nvPr/>
        </p:nvSpPr>
        <p:spPr>
          <a:xfrm>
            <a:off x="4810356" y="3214715"/>
            <a:ext cx="5969726" cy="15414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Montserrat" panose="00000500000000000000" pitchFamily="2" charset="0"/>
              <a:cs typeface="Arial" panose="020B0604020202020204" pitchFamily="34" charset="0"/>
            </a:endParaRPr>
          </a:p>
          <a:p>
            <a:pPr marL="457200" lvl="1" indent="0" algn="r">
              <a:buNone/>
            </a:pPr>
            <a:r>
              <a:rPr lang="es-GT" sz="4500" b="1" dirty="0">
                <a:solidFill>
                  <a:srgbClr val="0070C0"/>
                </a:solidFill>
                <a:latin typeface="Montserrat" panose="00000500000000000000" pitchFamily="2" charset="0"/>
                <a:cs typeface="Arial" panose="020B0604020202020204" pitchFamily="34" charset="0"/>
              </a:rPr>
              <a:t>Q. 3,685,266.06</a:t>
            </a:r>
          </a:p>
          <a:p>
            <a:pPr marL="457200" lvl="1" indent="0" algn="r">
              <a:buNone/>
            </a:pPr>
            <a:endParaRPr lang="es-GT" sz="4000" b="1" dirty="0">
              <a:solidFill>
                <a:srgbClr val="0070C0"/>
              </a:solidFill>
              <a:latin typeface="Montserrat" panose="00000500000000000000" pitchFamily="2" charset="0"/>
              <a:cs typeface="Arial" panose="020B0604020202020204" pitchFamily="34" charset="0"/>
            </a:endParaRPr>
          </a:p>
          <a:p>
            <a:pPr marL="457200" lvl="1" indent="0" algn="r">
              <a:buNone/>
            </a:pPr>
            <a:endParaRPr lang="es-GT" sz="4000" b="1" dirty="0">
              <a:solidFill>
                <a:srgbClr val="0070C0"/>
              </a:solidFill>
              <a:latin typeface="Montserrat" panose="00000500000000000000" pitchFamily="2" charset="0"/>
              <a:cs typeface="Arial" panose="020B0604020202020204" pitchFamily="34" charset="0"/>
            </a:endParaRPr>
          </a:p>
        </p:txBody>
      </p:sp>
      <p:sp>
        <p:nvSpPr>
          <p:cNvPr id="6" name="Marcador de contenido 6">
            <a:extLst>
              <a:ext uri="{FF2B5EF4-FFF2-40B4-BE49-F238E27FC236}">
                <a16:creationId xmlns:a16="http://schemas.microsoft.com/office/drawing/2014/main" id="{06730AED-3D76-F6C7-B129-7BC3909BFBD3}"/>
              </a:ext>
            </a:extLst>
          </p:cNvPr>
          <p:cNvSpPr txBox="1">
            <a:spLocks/>
          </p:cNvSpPr>
          <p:nvPr/>
        </p:nvSpPr>
        <p:spPr>
          <a:xfrm>
            <a:off x="4810356" y="4656122"/>
            <a:ext cx="5969726" cy="15414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Montserrat" panose="00000500000000000000" pitchFamily="2" charset="0"/>
              <a:cs typeface="Arial" panose="020B0604020202020204" pitchFamily="34" charset="0"/>
            </a:endParaRPr>
          </a:p>
          <a:p>
            <a:pPr marL="457200" lvl="1" indent="0" algn="r">
              <a:buNone/>
            </a:pPr>
            <a:r>
              <a:rPr lang="es-GT" sz="4500" b="1" dirty="0">
                <a:solidFill>
                  <a:srgbClr val="0070C0"/>
                </a:solidFill>
                <a:latin typeface="Montserrat" panose="00000500000000000000" pitchFamily="2" charset="0"/>
                <a:cs typeface="Arial" panose="020B0604020202020204" pitchFamily="34" charset="0"/>
              </a:rPr>
              <a:t>Q. 9,314,733.94</a:t>
            </a:r>
          </a:p>
          <a:p>
            <a:pPr marL="457200" lvl="1" indent="0" algn="r">
              <a:buNone/>
            </a:pPr>
            <a:endParaRPr lang="es-GT" sz="4000" b="1" dirty="0">
              <a:solidFill>
                <a:srgbClr val="0070C0"/>
              </a:solidFill>
              <a:latin typeface="Montserrat" panose="00000500000000000000" pitchFamily="2" charset="0"/>
              <a:cs typeface="Arial" panose="020B0604020202020204" pitchFamily="34" charset="0"/>
            </a:endParaRPr>
          </a:p>
          <a:p>
            <a:pPr marL="457200" lvl="1" indent="0" algn="r">
              <a:buNone/>
            </a:pPr>
            <a:endParaRPr lang="es-GT" sz="4000" b="1" dirty="0">
              <a:solidFill>
                <a:srgbClr val="0070C0"/>
              </a:solidFill>
              <a:latin typeface="Montserrat" panose="00000500000000000000" pitchFamily="2" charset="0"/>
              <a:cs typeface="Arial" panose="020B0604020202020204" pitchFamily="34" charset="0"/>
            </a:endParaRPr>
          </a:p>
        </p:txBody>
      </p:sp>
    </p:spTree>
    <p:extLst>
      <p:ext uri="{BB962C8B-B14F-4D97-AF65-F5344CB8AC3E}">
        <p14:creationId xmlns:p14="http://schemas.microsoft.com/office/powerpoint/2010/main" val="2167634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8FBC93-3291-4FB2-75D2-A0EAD6231067}"/>
              </a:ext>
            </a:extLst>
          </p:cNvPr>
          <p:cNvSpPr txBox="1">
            <a:spLocks/>
          </p:cNvSpPr>
          <p:nvPr/>
        </p:nvSpPr>
        <p:spPr>
          <a:xfrm>
            <a:off x="1304431" y="839449"/>
            <a:ext cx="8673737" cy="944381"/>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b="1" dirty="0">
                <a:latin typeface="Montserrat" panose="00000500000000000000" pitchFamily="2" charset="0"/>
                <a:cs typeface="Arial" panose="020B0604020202020204" pitchFamily="34" charset="0"/>
              </a:rPr>
              <a:t>CIFRAS GENERALES DEL PRESUPUESTO AL PRIMER CUATRIMESTRE 2023</a:t>
            </a:r>
            <a:endParaRPr kumimoji="0" lang="es-GT" sz="2800" b="1" i="0" u="none" strike="noStrike" kern="1200" cap="none" spc="0" normalizeH="0" baseline="0" noProof="0" dirty="0">
              <a:ln>
                <a:noFill/>
              </a:ln>
              <a:solidFill>
                <a:prstClr val="black"/>
              </a:solidFill>
              <a:effectLst/>
              <a:uLnTx/>
              <a:uFillTx/>
              <a:latin typeface="Montserrat" panose="00000500000000000000" pitchFamily="2" charset="0"/>
              <a:cs typeface="Arial" panose="020B0604020202020204" pitchFamily="34" charset="0"/>
              <a:sym typeface="Calibri"/>
            </a:endParaRPr>
          </a:p>
        </p:txBody>
      </p:sp>
      <p:sp>
        <p:nvSpPr>
          <p:cNvPr id="3" name="Marcador de contenido 6">
            <a:extLst>
              <a:ext uri="{FF2B5EF4-FFF2-40B4-BE49-F238E27FC236}">
                <a16:creationId xmlns:a16="http://schemas.microsoft.com/office/drawing/2014/main" id="{9A89BF6B-A8AA-A467-07D8-835242F98D1F}"/>
              </a:ext>
            </a:extLst>
          </p:cNvPr>
          <p:cNvSpPr txBox="1">
            <a:spLocks/>
          </p:cNvSpPr>
          <p:nvPr/>
        </p:nvSpPr>
        <p:spPr>
          <a:xfrm>
            <a:off x="3071029" y="2514733"/>
            <a:ext cx="4585065" cy="1445424"/>
          </a:xfrm>
          <a:prstGeom prst="rect">
            <a:avLst/>
          </a:prstGeom>
          <a:noFill/>
          <a:ln>
            <a:noFill/>
          </a:ln>
        </p:spPr>
        <p:txBody>
          <a:bodyPr spcFirstLastPara="1" wrap="square" lIns="91425" tIns="45700" rIns="91425" bIns="45700" anchor="t" anchorCtr="0">
            <a:normAutofit fontScale="775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endParaRPr lang="es-GT" b="1" dirty="0">
              <a:latin typeface="Montserrat" panose="00000500000000000000" pitchFamily="2" charset="0"/>
              <a:cs typeface="Arial" panose="020B0604020202020204" pitchFamily="34" charset="0"/>
            </a:endParaRPr>
          </a:p>
          <a:p>
            <a:pPr marL="457200" lvl="1" indent="0">
              <a:buFont typeface="Arial"/>
              <a:buNone/>
            </a:pPr>
            <a:r>
              <a:rPr lang="es-GT" sz="3000" b="1" dirty="0">
                <a:latin typeface="Montserrat" panose="00000500000000000000" pitchFamily="2" charset="0"/>
                <a:cs typeface="Arial" panose="020B0604020202020204" pitchFamily="34" charset="0"/>
              </a:rPr>
              <a:t>Porcentaje de ejecución</a:t>
            </a:r>
            <a:r>
              <a:rPr lang="es-GT" sz="2600" b="1" dirty="0">
                <a:latin typeface="Montserrat" panose="00000500000000000000" pitchFamily="2" charset="0"/>
                <a:cs typeface="Arial" panose="020B0604020202020204" pitchFamily="34" charset="0"/>
              </a:rPr>
              <a:t>:</a:t>
            </a:r>
          </a:p>
          <a:p>
            <a:pPr marL="457200" lvl="1" indent="0">
              <a:buFont typeface="Arial"/>
              <a:buNone/>
            </a:pPr>
            <a:endParaRPr lang="es-GT" b="1" dirty="0">
              <a:latin typeface="Montserrat" panose="00000500000000000000" pitchFamily="2" charset="0"/>
              <a:cs typeface="Arial" panose="020B0604020202020204" pitchFamily="34" charset="0"/>
            </a:endParaRPr>
          </a:p>
          <a:p>
            <a:pPr marL="457200" lvl="1" indent="0">
              <a:buFont typeface="Arial"/>
              <a:buNone/>
            </a:pPr>
            <a:r>
              <a:rPr lang="es-GT" b="1" dirty="0">
                <a:latin typeface="Montserrat" panose="00000500000000000000" pitchFamily="2" charset="0"/>
                <a:cs typeface="Arial" panose="020B0604020202020204" pitchFamily="34" charset="0"/>
              </a:rPr>
              <a:t> </a:t>
            </a:r>
          </a:p>
          <a:p>
            <a:pPr lvl="1"/>
            <a:endParaRPr lang="es-GT" dirty="0">
              <a:latin typeface="Montserrat" panose="00000500000000000000" pitchFamily="2" charset="0"/>
              <a:cs typeface="Arial" panose="020B0604020202020204" pitchFamily="34" charset="0"/>
            </a:endParaRPr>
          </a:p>
        </p:txBody>
      </p:sp>
      <p:sp>
        <p:nvSpPr>
          <p:cNvPr id="4" name="Marcador de contenido 6">
            <a:extLst>
              <a:ext uri="{FF2B5EF4-FFF2-40B4-BE49-F238E27FC236}">
                <a16:creationId xmlns:a16="http://schemas.microsoft.com/office/drawing/2014/main" id="{D3A7B94B-6056-F2D6-BA39-C014DE0950EB}"/>
              </a:ext>
            </a:extLst>
          </p:cNvPr>
          <p:cNvSpPr txBox="1">
            <a:spLocks/>
          </p:cNvSpPr>
          <p:nvPr/>
        </p:nvSpPr>
        <p:spPr>
          <a:xfrm>
            <a:off x="3645945" y="3429000"/>
            <a:ext cx="3387033" cy="19840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Montserrat" panose="00000500000000000000" pitchFamily="2" charset="0"/>
              <a:cs typeface="Arial" panose="020B0604020202020204" pitchFamily="34" charset="0"/>
            </a:endParaRPr>
          </a:p>
          <a:p>
            <a:pPr marL="457200" lvl="1" indent="0" algn="r">
              <a:buNone/>
            </a:pPr>
            <a:r>
              <a:rPr lang="es-GT" sz="5000" b="1" dirty="0">
                <a:solidFill>
                  <a:schemeClr val="accent1"/>
                </a:solidFill>
                <a:latin typeface="Montserrat" panose="00000500000000000000" pitchFamily="2" charset="0"/>
                <a:cs typeface="Arial" panose="020B0604020202020204" pitchFamily="34" charset="0"/>
              </a:rPr>
              <a:t>28.35%</a:t>
            </a:r>
          </a:p>
          <a:p>
            <a:pPr marL="457200" lvl="1" indent="0" algn="r">
              <a:buNone/>
            </a:pPr>
            <a:endParaRPr lang="es-GT" sz="4000" b="1" dirty="0">
              <a:solidFill>
                <a:srgbClr val="0070C0"/>
              </a:solidFill>
              <a:latin typeface="Montserrat" panose="00000500000000000000" pitchFamily="2" charset="0"/>
              <a:cs typeface="Arial" panose="020B0604020202020204" pitchFamily="34" charset="0"/>
            </a:endParaRPr>
          </a:p>
        </p:txBody>
      </p:sp>
    </p:spTree>
    <p:extLst>
      <p:ext uri="{BB962C8B-B14F-4D97-AF65-F5344CB8AC3E}">
        <p14:creationId xmlns:p14="http://schemas.microsoft.com/office/powerpoint/2010/main" val="802846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FF768C-66F5-D5A9-FFF6-E6AFD3A5A59D}"/>
              </a:ext>
            </a:extLst>
          </p:cNvPr>
          <p:cNvSpPr txBox="1">
            <a:spLocks/>
          </p:cNvSpPr>
          <p:nvPr/>
        </p:nvSpPr>
        <p:spPr>
          <a:xfrm>
            <a:off x="1169519" y="857394"/>
            <a:ext cx="8673737" cy="92643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dirty="0">
                <a:latin typeface="Montserrat" panose="00000500000000000000" pitchFamily="2" charset="0"/>
                <a:cs typeface="Arial" panose="020B0604020202020204" pitchFamily="34" charset="0"/>
              </a:rPr>
              <a:t>¿</a:t>
            </a:r>
            <a:r>
              <a:rPr lang="es-GT" sz="2800" b="1" dirty="0">
                <a:latin typeface="Montserrat" panose="00000500000000000000" pitchFamily="2" charset="0"/>
                <a:cs typeface="Arial" panose="020B0604020202020204" pitchFamily="34" charset="0"/>
              </a:rPr>
              <a:t>EN QUÉ UTILIZA EL DINERO EL CONSEJO NACIONAL DE LA JUVENTUD?</a:t>
            </a:r>
            <a:endParaRPr kumimoji="0" lang="es-GT" sz="2800" b="1" i="0" u="none" strike="noStrike" kern="1200" cap="none" spc="0" normalizeH="0" baseline="0" noProof="0" dirty="0">
              <a:ln>
                <a:noFill/>
              </a:ln>
              <a:solidFill>
                <a:prstClr val="black"/>
              </a:solidFill>
              <a:effectLst/>
              <a:uLnTx/>
              <a:uFillTx/>
              <a:latin typeface="Montserrat" panose="00000500000000000000" pitchFamily="2" charset="0"/>
              <a:cs typeface="Arial" panose="020B0604020202020204" pitchFamily="34" charset="0"/>
              <a:sym typeface="Calibri"/>
            </a:endParaRPr>
          </a:p>
        </p:txBody>
      </p:sp>
      <p:sp>
        <p:nvSpPr>
          <p:cNvPr id="3" name="CuadroTexto 2">
            <a:extLst>
              <a:ext uri="{FF2B5EF4-FFF2-40B4-BE49-F238E27FC236}">
                <a16:creationId xmlns:a16="http://schemas.microsoft.com/office/drawing/2014/main" id="{CFFA5204-54BF-7EA8-EC1F-B72C77203BC8}"/>
              </a:ext>
            </a:extLst>
          </p:cNvPr>
          <p:cNvSpPr txBox="1"/>
          <p:nvPr/>
        </p:nvSpPr>
        <p:spPr>
          <a:xfrm>
            <a:off x="884463" y="2105676"/>
            <a:ext cx="7762826" cy="2799869"/>
          </a:xfrm>
          <a:prstGeom prst="rect">
            <a:avLst/>
          </a:prstGeom>
          <a:noFill/>
        </p:spPr>
        <p:txBody>
          <a:bodyPr wrap="square" rtlCol="0">
            <a:spAutoFit/>
          </a:bodyPr>
          <a:lstStyle/>
          <a:p>
            <a:pPr algn="just">
              <a:lnSpc>
                <a:spcPct val="150000"/>
              </a:lnSpc>
            </a:pPr>
            <a:r>
              <a:rPr lang="es-GT" sz="2400" b="0" dirty="0">
                <a:solidFill>
                  <a:schemeClr val="tx1"/>
                </a:solidFill>
                <a:latin typeface="Montserrat" panose="00000500000000000000" pitchFamily="2" charset="0"/>
                <a:cs typeface="Arial" panose="020B0604020202020204" pitchFamily="34" charset="0"/>
              </a:rPr>
              <a:t>El dinero se utiliza en la adquisición de diferentes bienes, servicios y en transferencias que son necesarias para cumplir con las finalidades de la institución, reflejando el gasto de la siguiente manera.</a:t>
            </a:r>
          </a:p>
        </p:txBody>
      </p:sp>
      <p:sp>
        <p:nvSpPr>
          <p:cNvPr id="4" name="Título 1">
            <a:extLst>
              <a:ext uri="{FF2B5EF4-FFF2-40B4-BE49-F238E27FC236}">
                <a16:creationId xmlns:a16="http://schemas.microsoft.com/office/drawing/2014/main" id="{A2EE8072-8DCA-F5E1-3D86-227B8F55ABBB}"/>
              </a:ext>
            </a:extLst>
          </p:cNvPr>
          <p:cNvSpPr txBox="1">
            <a:spLocks/>
          </p:cNvSpPr>
          <p:nvPr/>
        </p:nvSpPr>
        <p:spPr>
          <a:xfrm>
            <a:off x="9129010" y="2460443"/>
            <a:ext cx="2431619" cy="1937113"/>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r">
              <a:lnSpc>
                <a:spcPct val="150000"/>
              </a:lnSpc>
            </a:pPr>
            <a:br>
              <a:rPr lang="es-GT" sz="2000" b="0" dirty="0">
                <a:latin typeface="Montserrat" panose="00000500000000000000" pitchFamily="2" charset="0"/>
                <a:cs typeface="Arial" panose="020B0604020202020204" pitchFamily="34" charset="0"/>
              </a:rPr>
            </a:br>
            <a:r>
              <a:rPr lang="es-GT" sz="2000" b="0" dirty="0">
                <a:solidFill>
                  <a:schemeClr val="accent1"/>
                </a:solidFill>
                <a:latin typeface="Montserrat" panose="00000500000000000000" pitchFamily="2" charset="0"/>
                <a:cs typeface="Arial" panose="020B0604020202020204" pitchFamily="34" charset="0"/>
              </a:rPr>
              <a:t>El gasto se divide </a:t>
            </a:r>
          </a:p>
          <a:p>
            <a:pPr algn="r">
              <a:lnSpc>
                <a:spcPct val="150000"/>
              </a:lnSpc>
            </a:pPr>
            <a:r>
              <a:rPr lang="es-GT" sz="2000" b="0" dirty="0">
                <a:solidFill>
                  <a:schemeClr val="accent1"/>
                </a:solidFill>
                <a:latin typeface="Montserrat" panose="00000500000000000000" pitchFamily="2" charset="0"/>
                <a:cs typeface="Arial" panose="020B0604020202020204" pitchFamily="34" charset="0"/>
              </a:rPr>
              <a:t>en </a:t>
            </a:r>
            <a:r>
              <a:rPr lang="es-GT" sz="3100" dirty="0">
                <a:solidFill>
                  <a:schemeClr val="accent1"/>
                </a:solidFill>
                <a:latin typeface="Montserrat" panose="00000500000000000000" pitchFamily="2" charset="0"/>
                <a:cs typeface="Arial" panose="020B0604020202020204" pitchFamily="34" charset="0"/>
              </a:rPr>
              <a:t>6</a:t>
            </a:r>
            <a:r>
              <a:rPr lang="es-GT" sz="3100" b="0" dirty="0">
                <a:solidFill>
                  <a:schemeClr val="accent1"/>
                </a:solidFill>
                <a:latin typeface="Montserrat" panose="00000500000000000000" pitchFamily="2" charset="0"/>
                <a:cs typeface="Arial" panose="020B0604020202020204" pitchFamily="34" charset="0"/>
              </a:rPr>
              <a:t> </a:t>
            </a:r>
            <a:r>
              <a:rPr lang="es-GT" sz="2000" b="0" dirty="0">
                <a:solidFill>
                  <a:schemeClr val="accent1"/>
                </a:solidFill>
                <a:latin typeface="Montserrat" panose="00000500000000000000" pitchFamily="2" charset="0"/>
                <a:cs typeface="Arial" panose="020B0604020202020204" pitchFamily="34" charset="0"/>
              </a:rPr>
              <a:t>grupos</a:t>
            </a:r>
            <a:br>
              <a:rPr lang="es-GT" sz="2000" b="0" dirty="0">
                <a:solidFill>
                  <a:schemeClr val="accent1">
                    <a:lumMod val="50000"/>
                  </a:schemeClr>
                </a:solidFill>
                <a:latin typeface="Montserrat" panose="00000500000000000000" pitchFamily="2" charset="0"/>
                <a:cs typeface="Arial" panose="020B0604020202020204" pitchFamily="34" charset="0"/>
              </a:rPr>
            </a:br>
            <a:endParaRPr lang="es-GT" sz="2000" b="0" dirty="0">
              <a:solidFill>
                <a:schemeClr val="accent1">
                  <a:lumMod val="50000"/>
                </a:schemeClr>
              </a:solidFill>
              <a:latin typeface="Montserrat" panose="00000500000000000000" pitchFamily="2" charset="0"/>
              <a:cs typeface="Arial" panose="020B0604020202020204" pitchFamily="34" charset="0"/>
            </a:endParaRPr>
          </a:p>
        </p:txBody>
      </p:sp>
      <p:cxnSp>
        <p:nvCxnSpPr>
          <p:cNvPr id="5" name="Conector recto 4">
            <a:extLst>
              <a:ext uri="{FF2B5EF4-FFF2-40B4-BE49-F238E27FC236}">
                <a16:creationId xmlns:a16="http://schemas.microsoft.com/office/drawing/2014/main" id="{49215AE8-CCC5-82C9-443F-574DCD540388}"/>
              </a:ext>
            </a:extLst>
          </p:cNvPr>
          <p:cNvCxnSpPr>
            <a:cxnSpLocks/>
          </p:cNvCxnSpPr>
          <p:nvPr/>
        </p:nvCxnSpPr>
        <p:spPr>
          <a:xfrm>
            <a:off x="9093932" y="1769309"/>
            <a:ext cx="0" cy="345744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917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5D4A7F-B9A6-B850-5C95-8838E2D8A954}"/>
              </a:ext>
            </a:extLst>
          </p:cNvPr>
          <p:cNvSpPr txBox="1">
            <a:spLocks/>
          </p:cNvSpPr>
          <p:nvPr/>
        </p:nvSpPr>
        <p:spPr>
          <a:xfrm>
            <a:off x="606740" y="311175"/>
            <a:ext cx="8673737" cy="8215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b="1" dirty="0">
                <a:latin typeface="Montserrat" panose="00000500000000000000" pitchFamily="2" charset="0"/>
                <a:cs typeface="Arial" panose="020B0604020202020204" pitchFamily="34" charset="0"/>
              </a:rPr>
              <a:t>EJECUCIÓN PRESUPUESTARIA POR GRUPO DE GASTO AL PRIMER CUATRIMESTRE 2023</a:t>
            </a:r>
            <a:endParaRPr kumimoji="0" lang="es-GT" sz="2800" b="1" i="0" u="none" strike="noStrike" kern="1200" cap="none" spc="0" normalizeH="0" baseline="0" noProof="0" dirty="0">
              <a:ln>
                <a:noFill/>
              </a:ln>
              <a:solidFill>
                <a:prstClr val="black"/>
              </a:solidFill>
              <a:effectLst/>
              <a:uLnTx/>
              <a:uFillTx/>
              <a:latin typeface="Montserrat" panose="00000500000000000000" pitchFamily="2" charset="0"/>
              <a:cs typeface="Arial" panose="020B0604020202020204" pitchFamily="34" charset="0"/>
              <a:sym typeface="Calibri"/>
            </a:endParaRPr>
          </a:p>
        </p:txBody>
      </p:sp>
      <p:graphicFrame>
        <p:nvGraphicFramePr>
          <p:cNvPr id="3" name="Gráfico 2">
            <a:extLst>
              <a:ext uri="{FF2B5EF4-FFF2-40B4-BE49-F238E27FC236}">
                <a16:creationId xmlns:a16="http://schemas.microsoft.com/office/drawing/2014/main" id="{66C44CE7-AFEF-10B0-758F-FCFDDB291015}"/>
              </a:ext>
            </a:extLst>
          </p:cNvPr>
          <p:cNvGraphicFramePr>
            <a:graphicFrameLocks/>
          </p:cNvGraphicFramePr>
          <p:nvPr>
            <p:extLst>
              <p:ext uri="{D42A27DB-BD31-4B8C-83A1-F6EECF244321}">
                <p14:modId xmlns:p14="http://schemas.microsoft.com/office/powerpoint/2010/main" val="3740180306"/>
              </p:ext>
            </p:extLst>
          </p:nvPr>
        </p:nvGraphicFramePr>
        <p:xfrm>
          <a:off x="606740" y="1132679"/>
          <a:ext cx="10780670" cy="48493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80791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EDBF62-CC0C-CDA5-700C-63C9301D5360}"/>
              </a:ext>
            </a:extLst>
          </p:cNvPr>
          <p:cNvSpPr txBox="1">
            <a:spLocks/>
          </p:cNvSpPr>
          <p:nvPr/>
        </p:nvSpPr>
        <p:spPr>
          <a:xfrm>
            <a:off x="1768839" y="432242"/>
            <a:ext cx="8619345" cy="972241"/>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b="1" dirty="0">
                <a:latin typeface="Montserrat" panose="00000500000000000000" pitchFamily="2" charset="0"/>
                <a:cs typeface="Arial" panose="020B0604020202020204" pitchFamily="34" charset="0"/>
              </a:rPr>
              <a:t>¿DESCRIBIR </a:t>
            </a:r>
            <a:r>
              <a:rPr lang="es-GT" sz="2800" b="1" dirty="0">
                <a:solidFill>
                  <a:prstClr val="black"/>
                </a:solidFill>
                <a:latin typeface="Montserrat" panose="00000500000000000000" pitchFamily="2" charset="0"/>
                <a:cs typeface="Arial" panose="020B0604020202020204" pitchFamily="34" charset="0"/>
              </a:rPr>
              <a:t>CUÁL ES LA IMPORTANCIA DEL PAGO DE SERVICIOS PERSONALES?</a:t>
            </a:r>
            <a:endParaRPr kumimoji="0" lang="es-GT" sz="2800" b="1" i="0" u="none" strike="noStrike" kern="1200" cap="none" spc="0" normalizeH="0" baseline="0" noProof="0" dirty="0">
              <a:ln>
                <a:noFill/>
              </a:ln>
              <a:solidFill>
                <a:prstClr val="black"/>
              </a:solidFill>
              <a:effectLst/>
              <a:uLnTx/>
              <a:uFillTx/>
              <a:latin typeface="Montserrat" panose="00000500000000000000" pitchFamily="2" charset="0"/>
              <a:cs typeface="Arial" panose="020B0604020202020204" pitchFamily="34" charset="0"/>
              <a:sym typeface="Calibri"/>
            </a:endParaRPr>
          </a:p>
        </p:txBody>
      </p:sp>
      <p:sp>
        <p:nvSpPr>
          <p:cNvPr id="3" name="CuadroTexto 2">
            <a:extLst>
              <a:ext uri="{FF2B5EF4-FFF2-40B4-BE49-F238E27FC236}">
                <a16:creationId xmlns:a16="http://schemas.microsoft.com/office/drawing/2014/main" id="{DA4B281C-949D-B947-8142-E6E14B9BBD70}"/>
              </a:ext>
            </a:extLst>
          </p:cNvPr>
          <p:cNvSpPr txBox="1"/>
          <p:nvPr/>
        </p:nvSpPr>
        <p:spPr>
          <a:xfrm>
            <a:off x="884463" y="2105677"/>
            <a:ext cx="9873847" cy="2604816"/>
          </a:xfrm>
          <a:prstGeom prst="rect">
            <a:avLst/>
          </a:prstGeom>
          <a:noFill/>
        </p:spPr>
        <p:txBody>
          <a:bodyPr wrap="square" rtlCol="0">
            <a:spAutoFit/>
          </a:bodyPr>
          <a:lstStyle/>
          <a:p>
            <a:pPr algn="just">
              <a:lnSpc>
                <a:spcPct val="150000"/>
              </a:lnSpc>
            </a:pPr>
            <a:r>
              <a:rPr lang="es-ES" sz="2800" b="0" dirty="0">
                <a:solidFill>
                  <a:schemeClr val="tx1"/>
                </a:solidFill>
                <a:latin typeface="Montserrat" panose="00000500000000000000" pitchFamily="2" charset="0"/>
                <a:cs typeface="Arial" panose="020B0604020202020204" pitchFamily="34" charset="0"/>
              </a:rPr>
              <a:t>El presupuesto utilizado en el pago de “Servicios personales” (Grupo 000), constituye el medio para proporcionar asistencia técnica a las entidades del Estado.  </a:t>
            </a:r>
          </a:p>
        </p:txBody>
      </p:sp>
      <p:pic>
        <p:nvPicPr>
          <p:cNvPr id="4" name="Picture 2" descr="Desarrollando capacidades de ciencia de datos en Directivos Públicos">
            <a:extLst>
              <a:ext uri="{FF2B5EF4-FFF2-40B4-BE49-F238E27FC236}">
                <a16:creationId xmlns:a16="http://schemas.microsoft.com/office/drawing/2014/main" id="{11E343C4-844A-FDAF-3B17-272B983B8BFA}"/>
              </a:ext>
            </a:extLst>
          </p:cNvPr>
          <p:cNvPicPr>
            <a:picLocks noChangeAspect="1" noChangeArrowheads="1"/>
          </p:cNvPicPr>
          <p:nvPr/>
        </p:nvPicPr>
        <p:blipFill>
          <a:blip r:embed="rId2" cstate="hq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87531" y="432242"/>
            <a:ext cx="1111896" cy="1111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112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5015B9-653F-411F-4CBF-75FA4D45FE19}"/>
              </a:ext>
            </a:extLst>
          </p:cNvPr>
          <p:cNvSpPr txBox="1">
            <a:spLocks/>
          </p:cNvSpPr>
          <p:nvPr/>
        </p:nvSpPr>
        <p:spPr>
          <a:xfrm>
            <a:off x="2014249" y="591166"/>
            <a:ext cx="8913581" cy="81331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600" b="1" dirty="0">
                <a:latin typeface="Montserrat" panose="00000500000000000000" pitchFamily="2" charset="0"/>
                <a:cs typeface="Arial" panose="020B0604020202020204" pitchFamily="34" charset="0"/>
              </a:rPr>
              <a:t>PAGO DE SALARIOS Y HONORARIOS A LA FECHA</a:t>
            </a:r>
            <a:endParaRPr kumimoji="0" lang="es-GT" sz="2600" b="1" i="0" u="none" strike="noStrike" kern="1200" cap="none" spc="0" normalizeH="0" baseline="0" noProof="0" dirty="0">
              <a:ln>
                <a:noFill/>
              </a:ln>
              <a:solidFill>
                <a:prstClr val="black"/>
              </a:solidFill>
              <a:effectLst/>
              <a:uLnTx/>
              <a:uFillTx/>
              <a:latin typeface="Montserrat" panose="00000500000000000000" pitchFamily="2" charset="0"/>
              <a:cs typeface="Arial" panose="020B0604020202020204" pitchFamily="34" charset="0"/>
              <a:sym typeface="Calibri"/>
            </a:endParaRPr>
          </a:p>
        </p:txBody>
      </p:sp>
      <p:pic>
        <p:nvPicPr>
          <p:cNvPr id="3" name="Picture 2" descr="Desarrollando capacidades de ciencia de datos en Directivos Públicos">
            <a:extLst>
              <a:ext uri="{FF2B5EF4-FFF2-40B4-BE49-F238E27FC236}">
                <a16:creationId xmlns:a16="http://schemas.microsoft.com/office/drawing/2014/main" id="{EC3D3904-777C-DD54-1ABD-C68E3783511E}"/>
              </a:ext>
            </a:extLst>
          </p:cNvPr>
          <p:cNvPicPr>
            <a:picLocks noChangeAspect="1" noChangeArrowheads="1"/>
          </p:cNvPicPr>
          <p:nvPr/>
        </p:nvPicPr>
        <p:blipFill>
          <a:blip r:embed="rId2" cstate="hq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6698" y="308763"/>
            <a:ext cx="1111896" cy="1111896"/>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1">
            <a:extLst>
              <a:ext uri="{FF2B5EF4-FFF2-40B4-BE49-F238E27FC236}">
                <a16:creationId xmlns:a16="http://schemas.microsoft.com/office/drawing/2014/main" id="{BA647C69-B388-0EE6-E79E-BE714BBA13E3}"/>
              </a:ext>
            </a:extLst>
          </p:cNvPr>
          <p:cNvSpPr txBox="1">
            <a:spLocks/>
          </p:cNvSpPr>
          <p:nvPr/>
        </p:nvSpPr>
        <p:spPr>
          <a:xfrm>
            <a:off x="592069" y="1673623"/>
            <a:ext cx="7406641" cy="415380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675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700" b="0" dirty="0">
                <a:solidFill>
                  <a:schemeClr val="tx1"/>
                </a:solidFill>
                <a:latin typeface="Montserrat" panose="00000500000000000000" pitchFamily="2" charset="0"/>
                <a:cs typeface="Arial" panose="020B0604020202020204" pitchFamily="34" charset="0"/>
              </a:rPr>
              <a:t>Presupuesto vigente total para el pago de salarios y honorarios</a:t>
            </a:r>
          </a:p>
          <a:p>
            <a:pPr marL="0" lvl="1" algn="just">
              <a:lnSpc>
                <a:spcPct val="150000"/>
              </a:lnSpc>
              <a:spcBef>
                <a:spcPct val="0"/>
              </a:spcBef>
            </a:pPr>
            <a:r>
              <a:rPr lang="es-GT" sz="4500" b="1" dirty="0">
                <a:solidFill>
                  <a:srgbClr val="0070C0"/>
                </a:solidFill>
                <a:latin typeface="Montserrat" panose="00000500000000000000" pitchFamily="2" charset="0"/>
                <a:cs typeface="Arial" panose="020B0604020202020204" pitchFamily="34" charset="0"/>
              </a:rPr>
              <a:t>Q. 9,840,130.00</a:t>
            </a:r>
          </a:p>
          <a:p>
            <a:pPr algn="just">
              <a:lnSpc>
                <a:spcPct val="150000"/>
              </a:lnSpc>
            </a:pPr>
            <a:endParaRPr lang="es-GT" sz="2400" b="0" dirty="0">
              <a:solidFill>
                <a:schemeClr val="tx1"/>
              </a:solidFill>
              <a:latin typeface="Montserrat" panose="00000500000000000000" pitchFamily="2" charset="0"/>
              <a:cs typeface="Arial" panose="020B0604020202020204" pitchFamily="34" charset="0"/>
            </a:endParaRPr>
          </a:p>
          <a:p>
            <a:pPr algn="just">
              <a:lnSpc>
                <a:spcPct val="150000"/>
              </a:lnSpc>
            </a:pPr>
            <a:r>
              <a:rPr lang="es-GT" sz="2700" b="0" dirty="0">
                <a:solidFill>
                  <a:schemeClr val="tx1"/>
                </a:solidFill>
                <a:latin typeface="Montserrat" panose="00000500000000000000" pitchFamily="2" charset="0"/>
                <a:cs typeface="Arial" panose="020B0604020202020204" pitchFamily="34" charset="0"/>
              </a:rPr>
              <a:t>Presupuesto utilizado al </a:t>
            </a:r>
            <a:r>
              <a:rPr lang="es-GT" sz="2700" u="sng" dirty="0">
                <a:solidFill>
                  <a:schemeClr val="tx1"/>
                </a:solidFill>
                <a:latin typeface="Montserrat" panose="00000500000000000000" pitchFamily="2" charset="0"/>
                <a:cs typeface="Arial" panose="020B0604020202020204" pitchFamily="34" charset="0"/>
              </a:rPr>
              <a:t>primer cuatrimestre 2023</a:t>
            </a:r>
            <a:r>
              <a:rPr lang="es-GT" sz="2700" dirty="0">
                <a:solidFill>
                  <a:schemeClr val="tx1"/>
                </a:solidFill>
                <a:latin typeface="Montserrat" panose="00000500000000000000" pitchFamily="2" charset="0"/>
                <a:cs typeface="Arial" panose="020B0604020202020204" pitchFamily="34" charset="0"/>
              </a:rPr>
              <a:t> </a:t>
            </a:r>
          </a:p>
          <a:p>
            <a:pPr algn="just">
              <a:lnSpc>
                <a:spcPct val="150000"/>
              </a:lnSpc>
            </a:pPr>
            <a:r>
              <a:rPr lang="es-GT" sz="4500" b="1" dirty="0">
                <a:solidFill>
                  <a:srgbClr val="0070C0"/>
                </a:solidFill>
                <a:latin typeface="Montserrat" panose="00000500000000000000" pitchFamily="2" charset="0"/>
                <a:cs typeface="Arial" panose="020B0604020202020204" pitchFamily="34" charset="0"/>
              </a:rPr>
              <a:t>Q. 2,877,644.74</a:t>
            </a:r>
          </a:p>
          <a:p>
            <a:pPr algn="just">
              <a:lnSpc>
                <a:spcPct val="150000"/>
              </a:lnSpc>
            </a:pPr>
            <a:endParaRPr lang="es-GT" sz="2400" b="0" dirty="0">
              <a:solidFill>
                <a:schemeClr val="tx1"/>
              </a:solidFill>
              <a:latin typeface="Montserrat" panose="00000500000000000000" pitchFamily="2" charset="0"/>
              <a:cs typeface="Arial" panose="020B0604020202020204" pitchFamily="34" charset="0"/>
            </a:endParaRPr>
          </a:p>
          <a:p>
            <a:pPr algn="just">
              <a:lnSpc>
                <a:spcPct val="150000"/>
              </a:lnSpc>
            </a:pPr>
            <a:r>
              <a:rPr lang="es-GT" sz="2700" b="0" dirty="0">
                <a:solidFill>
                  <a:schemeClr val="tx1"/>
                </a:solidFill>
                <a:latin typeface="Montserrat" panose="00000500000000000000" pitchFamily="2" charset="0"/>
                <a:cs typeface="Arial" panose="020B0604020202020204" pitchFamily="34" charset="0"/>
              </a:rPr>
              <a:t>Saldo para el pago</a:t>
            </a:r>
          </a:p>
          <a:p>
            <a:pPr marL="0" lvl="1" algn="just">
              <a:lnSpc>
                <a:spcPct val="150000"/>
              </a:lnSpc>
              <a:spcBef>
                <a:spcPct val="0"/>
              </a:spcBef>
            </a:pPr>
            <a:r>
              <a:rPr lang="es-GT" sz="4500" b="1" dirty="0">
                <a:solidFill>
                  <a:srgbClr val="0070C0"/>
                </a:solidFill>
                <a:latin typeface="Montserrat" panose="00000500000000000000" pitchFamily="2" charset="0"/>
                <a:cs typeface="Arial" panose="020B0604020202020204" pitchFamily="34" charset="0"/>
              </a:rPr>
              <a:t>Q. 6,962,485.26</a:t>
            </a:r>
          </a:p>
          <a:p>
            <a:pPr algn="just">
              <a:lnSpc>
                <a:spcPct val="150000"/>
              </a:lnSpc>
            </a:pPr>
            <a:endParaRPr lang="es-GT" sz="2000" b="0" dirty="0">
              <a:solidFill>
                <a:schemeClr val="accent1">
                  <a:lumMod val="50000"/>
                </a:schemeClr>
              </a:solidFill>
              <a:latin typeface="Montserrat" panose="00000500000000000000" pitchFamily="2" charset="0"/>
              <a:cs typeface="Arial" panose="020B0604020202020204" pitchFamily="34" charset="0"/>
            </a:endParaRPr>
          </a:p>
        </p:txBody>
      </p:sp>
      <p:sp>
        <p:nvSpPr>
          <p:cNvPr id="5" name="Título 1">
            <a:extLst>
              <a:ext uri="{FF2B5EF4-FFF2-40B4-BE49-F238E27FC236}">
                <a16:creationId xmlns:a16="http://schemas.microsoft.com/office/drawing/2014/main" id="{6D313EBD-C333-A0CD-F13A-64EB10EB5149}"/>
              </a:ext>
            </a:extLst>
          </p:cNvPr>
          <p:cNvSpPr txBox="1">
            <a:spLocks/>
          </p:cNvSpPr>
          <p:nvPr/>
        </p:nvSpPr>
        <p:spPr>
          <a:xfrm>
            <a:off x="8272712" y="2633187"/>
            <a:ext cx="3327219" cy="2423886"/>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r">
              <a:lnSpc>
                <a:spcPct val="150000"/>
              </a:lnSpc>
            </a:pPr>
            <a:r>
              <a:rPr lang="es-GT" sz="2200" b="0" dirty="0">
                <a:solidFill>
                  <a:schemeClr val="accent1"/>
                </a:solidFill>
                <a:latin typeface="Montserrat" panose="00000500000000000000" pitchFamily="2" charset="0"/>
                <a:cs typeface="Arial" panose="020B0604020202020204" pitchFamily="34" charset="0"/>
              </a:rPr>
              <a:t>Este rubro constituye el </a:t>
            </a:r>
            <a:r>
              <a:rPr lang="es-GT" sz="2200" dirty="0">
                <a:solidFill>
                  <a:schemeClr val="accent1"/>
                </a:solidFill>
                <a:latin typeface="Montserrat" panose="00000500000000000000" pitchFamily="2" charset="0"/>
                <a:cs typeface="Arial" panose="020B0604020202020204" pitchFamily="34" charset="0"/>
              </a:rPr>
              <a:t>29.24%</a:t>
            </a:r>
            <a:r>
              <a:rPr lang="es-GT" sz="2200" b="0" dirty="0">
                <a:solidFill>
                  <a:schemeClr val="accent1"/>
                </a:solidFill>
                <a:latin typeface="Montserrat" panose="00000500000000000000" pitchFamily="2" charset="0"/>
                <a:cs typeface="Arial" panose="020B0604020202020204" pitchFamily="34" charset="0"/>
              </a:rPr>
              <a:t> del total del presupuesto de </a:t>
            </a:r>
            <a:r>
              <a:rPr lang="es-GT" sz="2200" b="0" u="sng" dirty="0">
                <a:solidFill>
                  <a:schemeClr val="accent1"/>
                </a:solidFill>
                <a:latin typeface="Montserrat" panose="00000500000000000000" pitchFamily="2" charset="0"/>
                <a:cs typeface="Arial" panose="020B0604020202020204" pitchFamily="34" charset="0"/>
              </a:rPr>
              <a:t>CONJUVE</a:t>
            </a:r>
            <a:endParaRPr lang="es-GT" sz="2000" b="0" dirty="0">
              <a:solidFill>
                <a:schemeClr val="accent1"/>
              </a:solidFill>
              <a:latin typeface="Montserrat" panose="00000500000000000000" pitchFamily="2" charset="0"/>
              <a:cs typeface="Arial" panose="020B0604020202020204" pitchFamily="34" charset="0"/>
            </a:endParaRPr>
          </a:p>
        </p:txBody>
      </p:sp>
    </p:spTree>
    <p:extLst>
      <p:ext uri="{BB962C8B-B14F-4D97-AF65-F5344CB8AC3E}">
        <p14:creationId xmlns:p14="http://schemas.microsoft.com/office/powerpoint/2010/main" val="3585514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881F4450-A5C4-14B7-01CC-4E450658ED28}"/>
              </a:ext>
            </a:extLst>
          </p:cNvPr>
          <p:cNvSpPr txBox="1">
            <a:spLocks/>
          </p:cNvSpPr>
          <p:nvPr/>
        </p:nvSpPr>
        <p:spPr>
          <a:xfrm>
            <a:off x="838200" y="1825625"/>
            <a:ext cx="10515600" cy="4351338"/>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es-ES" sz="2800" dirty="0">
                <a:latin typeface="Montserrat" panose="00000500000000000000" pitchFamily="2" charset="0"/>
                <a:ea typeface="Calibri" panose="020F0502020204030204" pitchFamily="34" charset="0"/>
              </a:rPr>
              <a:t>El grupo de gasto 300 “Propiedad, planta, equipo e intangibles”, presenta una ejecución de: cero quetzales exactos (Q.0.00), derivado a que no se ha realizado ningún tipo de ejecución debido que las compras en este rubro están contempladas para el segundo cuatrimestre del presente ejercicio fiscal.</a:t>
            </a:r>
            <a:endParaRPr lang="es-GT" sz="2000" dirty="0">
              <a:latin typeface="Montserrat" panose="00000500000000000000" pitchFamily="2" charset="0"/>
            </a:endParaRPr>
          </a:p>
        </p:txBody>
      </p:sp>
      <p:sp>
        <p:nvSpPr>
          <p:cNvPr id="3" name="Título 1">
            <a:extLst>
              <a:ext uri="{FF2B5EF4-FFF2-40B4-BE49-F238E27FC236}">
                <a16:creationId xmlns:a16="http://schemas.microsoft.com/office/drawing/2014/main" id="{246F83BE-E84C-5B9C-0BAB-30354BDEB1BE}"/>
              </a:ext>
            </a:extLst>
          </p:cNvPr>
          <p:cNvSpPr txBox="1">
            <a:spLocks/>
          </p:cNvSpPr>
          <p:nvPr/>
        </p:nvSpPr>
        <p:spPr>
          <a:xfrm>
            <a:off x="2014249" y="857394"/>
            <a:ext cx="8673737" cy="54708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600" dirty="0">
                <a:latin typeface="Montserrat" panose="00000500000000000000" pitchFamily="2" charset="0"/>
                <a:cs typeface="Arial" panose="020B0604020202020204" pitchFamily="34" charset="0"/>
              </a:rPr>
              <a:t>¿</a:t>
            </a:r>
            <a:r>
              <a:rPr lang="es-GT" sz="2600" b="1" dirty="0">
                <a:latin typeface="Montserrat" panose="00000500000000000000" pitchFamily="2" charset="0"/>
                <a:cs typeface="Arial" panose="020B0604020202020204" pitchFamily="34" charset="0"/>
              </a:rPr>
              <a:t>EXPLICAR EN QUÉ INVIERTE EL CONSEJO NACIONAL DE LA JUVENTUD?</a:t>
            </a:r>
            <a:endParaRPr kumimoji="0" lang="es-GT" sz="2600" b="1" i="0" u="none" strike="noStrike" kern="1200" cap="none" spc="0" normalizeH="0" baseline="0" noProof="0" dirty="0">
              <a:ln>
                <a:noFill/>
              </a:ln>
              <a:solidFill>
                <a:prstClr val="black"/>
              </a:solidFill>
              <a:effectLst/>
              <a:uLnTx/>
              <a:uFillTx/>
              <a:latin typeface="Montserrat" panose="00000500000000000000" pitchFamily="2" charset="0"/>
              <a:cs typeface="Arial" panose="020B0604020202020204" pitchFamily="34" charset="0"/>
              <a:sym typeface="Calibri"/>
            </a:endParaRPr>
          </a:p>
        </p:txBody>
      </p:sp>
      <p:pic>
        <p:nvPicPr>
          <p:cNvPr id="4" name="Picture 4" descr="Edificio - Iconos gratis de edificios">
            <a:extLst>
              <a:ext uri="{FF2B5EF4-FFF2-40B4-BE49-F238E27FC236}">
                <a16:creationId xmlns:a16="http://schemas.microsoft.com/office/drawing/2014/main" id="{D82DB26D-B122-71AD-E92C-5EB13A9297AA}"/>
              </a:ext>
            </a:extLst>
          </p:cNvPr>
          <p:cNvPicPr>
            <a:picLocks noChangeAspect="1" noChangeArrowheads="1"/>
          </p:cNvPicPr>
          <p:nvPr/>
        </p:nvPicPr>
        <p:blipFill>
          <a:blip r:embed="rId2" cstate="hq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4542" y="380211"/>
            <a:ext cx="1288467" cy="1288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8882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AFAB4B-68CE-1A94-5B2D-6AD959E86C13}"/>
              </a:ext>
            </a:extLst>
          </p:cNvPr>
          <p:cNvSpPr txBox="1">
            <a:spLocks/>
          </p:cNvSpPr>
          <p:nvPr/>
        </p:nvSpPr>
        <p:spPr>
          <a:xfrm>
            <a:off x="1759131" y="857394"/>
            <a:ext cx="8673737" cy="54708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b="1" dirty="0">
                <a:solidFill>
                  <a:prstClr val="black"/>
                </a:solidFill>
                <a:latin typeface="Montserrat" panose="00000500000000000000" pitchFamily="2" charset="0"/>
                <a:cs typeface="Arial" panose="020B0604020202020204" pitchFamily="34" charset="0"/>
              </a:rPr>
              <a:t>MONTO UTILIZADO EN INVERSIÓN A LA FECHA</a:t>
            </a:r>
            <a:endParaRPr kumimoji="0" lang="es-GT" sz="2800" b="1" i="0" u="none" strike="noStrike" kern="1200" cap="none" spc="0" normalizeH="0" baseline="0" noProof="0" dirty="0">
              <a:ln>
                <a:noFill/>
              </a:ln>
              <a:solidFill>
                <a:prstClr val="black"/>
              </a:solidFill>
              <a:effectLst/>
              <a:uLnTx/>
              <a:uFillTx/>
              <a:latin typeface="Montserrat" panose="00000500000000000000" pitchFamily="2" charset="0"/>
              <a:cs typeface="Arial" panose="020B0604020202020204" pitchFamily="34" charset="0"/>
              <a:sym typeface="Calibri"/>
            </a:endParaRPr>
          </a:p>
        </p:txBody>
      </p:sp>
      <p:pic>
        <p:nvPicPr>
          <p:cNvPr id="3" name="Picture 4" descr="Edificio - Iconos gratis de edificios">
            <a:extLst>
              <a:ext uri="{FF2B5EF4-FFF2-40B4-BE49-F238E27FC236}">
                <a16:creationId xmlns:a16="http://schemas.microsoft.com/office/drawing/2014/main" id="{DCFEDD40-169A-C39B-6A99-9E4E99515808}"/>
              </a:ext>
            </a:extLst>
          </p:cNvPr>
          <p:cNvPicPr>
            <a:picLocks noChangeAspect="1" noChangeArrowheads="1"/>
          </p:cNvPicPr>
          <p:nvPr/>
        </p:nvPicPr>
        <p:blipFill>
          <a:blip r:embed="rId2" cstate="hq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5783" y="365102"/>
            <a:ext cx="1288467" cy="1288467"/>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1">
            <a:extLst>
              <a:ext uri="{FF2B5EF4-FFF2-40B4-BE49-F238E27FC236}">
                <a16:creationId xmlns:a16="http://schemas.microsoft.com/office/drawing/2014/main" id="{8286DE4E-AABD-F5AE-8B6A-DCDF63F38C1C}"/>
              </a:ext>
            </a:extLst>
          </p:cNvPr>
          <p:cNvSpPr txBox="1">
            <a:spLocks/>
          </p:cNvSpPr>
          <p:nvPr/>
        </p:nvSpPr>
        <p:spPr>
          <a:xfrm>
            <a:off x="705394" y="1841605"/>
            <a:ext cx="7406641" cy="415380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75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700" b="0" dirty="0">
                <a:solidFill>
                  <a:schemeClr val="tx1"/>
                </a:solidFill>
                <a:latin typeface="Montserrat" panose="00000500000000000000" pitchFamily="2" charset="0"/>
                <a:cs typeface="Arial" panose="020B0604020202020204" pitchFamily="34" charset="0"/>
              </a:rPr>
              <a:t>Presupuesto vigente total para la inversión</a:t>
            </a:r>
          </a:p>
          <a:p>
            <a:pPr marL="0" lvl="1" algn="just">
              <a:lnSpc>
                <a:spcPct val="150000"/>
              </a:lnSpc>
              <a:spcBef>
                <a:spcPct val="0"/>
              </a:spcBef>
            </a:pPr>
            <a:r>
              <a:rPr lang="es-GT" sz="4500" b="1" dirty="0">
                <a:solidFill>
                  <a:srgbClr val="0070C0"/>
                </a:solidFill>
                <a:latin typeface="Montserrat" panose="00000500000000000000" pitchFamily="2" charset="0"/>
                <a:cs typeface="Arial" panose="020B0604020202020204" pitchFamily="34" charset="0"/>
              </a:rPr>
              <a:t>Q. 106,928.00</a:t>
            </a:r>
          </a:p>
          <a:p>
            <a:pPr algn="just">
              <a:lnSpc>
                <a:spcPct val="150000"/>
              </a:lnSpc>
            </a:pPr>
            <a:endParaRPr lang="es-GT" sz="2400" b="0" dirty="0">
              <a:solidFill>
                <a:schemeClr val="tx1"/>
              </a:solidFill>
              <a:latin typeface="Montserrat" panose="00000500000000000000" pitchFamily="2" charset="0"/>
              <a:cs typeface="Arial" panose="020B0604020202020204" pitchFamily="34" charset="0"/>
            </a:endParaRPr>
          </a:p>
          <a:p>
            <a:pPr algn="just">
              <a:lnSpc>
                <a:spcPct val="150000"/>
              </a:lnSpc>
            </a:pPr>
            <a:r>
              <a:rPr lang="es-GT" sz="2700" b="0" dirty="0">
                <a:solidFill>
                  <a:schemeClr val="tx1"/>
                </a:solidFill>
                <a:latin typeface="Montserrat" panose="00000500000000000000" pitchFamily="2" charset="0"/>
                <a:cs typeface="Arial" panose="020B0604020202020204" pitchFamily="34" charset="0"/>
              </a:rPr>
              <a:t>Presupuesto utilizado al</a:t>
            </a:r>
            <a:r>
              <a:rPr lang="es-GT" sz="2700" u="sng" dirty="0">
                <a:solidFill>
                  <a:schemeClr val="tx1"/>
                </a:solidFill>
                <a:latin typeface="Montserrat" panose="00000500000000000000" pitchFamily="2" charset="0"/>
                <a:cs typeface="Arial" panose="020B0604020202020204" pitchFamily="34" charset="0"/>
              </a:rPr>
              <a:t> primer cuatrimestre 2023</a:t>
            </a:r>
            <a:endParaRPr lang="es-GT" sz="2700" b="0" dirty="0">
              <a:solidFill>
                <a:schemeClr val="tx1"/>
              </a:solidFill>
              <a:latin typeface="Montserrat" panose="00000500000000000000" pitchFamily="2" charset="0"/>
              <a:cs typeface="Arial" panose="020B0604020202020204" pitchFamily="34" charset="0"/>
            </a:endParaRPr>
          </a:p>
          <a:p>
            <a:pPr marL="0" lvl="1" algn="just">
              <a:lnSpc>
                <a:spcPct val="150000"/>
              </a:lnSpc>
              <a:spcBef>
                <a:spcPct val="0"/>
              </a:spcBef>
            </a:pPr>
            <a:r>
              <a:rPr lang="es-GT" sz="4500" b="1" dirty="0">
                <a:solidFill>
                  <a:srgbClr val="0070C0"/>
                </a:solidFill>
                <a:latin typeface="Montserrat" panose="00000500000000000000" pitchFamily="2" charset="0"/>
                <a:cs typeface="Arial" panose="020B0604020202020204" pitchFamily="34" charset="0"/>
              </a:rPr>
              <a:t>Q. 000,000.00</a:t>
            </a:r>
          </a:p>
          <a:p>
            <a:pPr algn="just">
              <a:lnSpc>
                <a:spcPct val="150000"/>
              </a:lnSpc>
            </a:pPr>
            <a:endParaRPr lang="es-GT" sz="2400" b="0" dirty="0">
              <a:solidFill>
                <a:schemeClr val="tx1"/>
              </a:solidFill>
              <a:latin typeface="Montserrat" panose="00000500000000000000" pitchFamily="2" charset="0"/>
              <a:cs typeface="Arial" panose="020B0604020202020204" pitchFamily="34" charset="0"/>
            </a:endParaRPr>
          </a:p>
          <a:p>
            <a:pPr algn="just">
              <a:lnSpc>
                <a:spcPct val="150000"/>
              </a:lnSpc>
            </a:pPr>
            <a:r>
              <a:rPr lang="es-GT" sz="2700" b="0" dirty="0">
                <a:solidFill>
                  <a:schemeClr val="tx1"/>
                </a:solidFill>
                <a:latin typeface="Montserrat" panose="00000500000000000000" pitchFamily="2" charset="0"/>
                <a:cs typeface="Arial" panose="020B0604020202020204" pitchFamily="34" charset="0"/>
              </a:rPr>
              <a:t>Saldo para la inversión</a:t>
            </a:r>
          </a:p>
          <a:p>
            <a:pPr marL="0" lvl="1" algn="just">
              <a:lnSpc>
                <a:spcPct val="150000"/>
              </a:lnSpc>
              <a:spcBef>
                <a:spcPct val="0"/>
              </a:spcBef>
            </a:pPr>
            <a:r>
              <a:rPr lang="es-GT" sz="4500" b="1" dirty="0">
                <a:solidFill>
                  <a:srgbClr val="0070C0"/>
                </a:solidFill>
                <a:latin typeface="Montserrat" panose="00000500000000000000" pitchFamily="2" charset="0"/>
                <a:cs typeface="Arial" panose="020B0604020202020204" pitchFamily="34" charset="0"/>
              </a:rPr>
              <a:t>Q. 106,928.00</a:t>
            </a:r>
          </a:p>
          <a:p>
            <a:pPr algn="just">
              <a:lnSpc>
                <a:spcPct val="150000"/>
              </a:lnSpc>
            </a:pPr>
            <a:endParaRPr lang="es-GT" sz="2000" b="0" dirty="0">
              <a:solidFill>
                <a:schemeClr val="accent1">
                  <a:lumMod val="50000"/>
                </a:schemeClr>
              </a:solidFill>
              <a:latin typeface="Montserrat" panose="00000500000000000000" pitchFamily="2" charset="0"/>
              <a:cs typeface="Arial" panose="020B0604020202020204" pitchFamily="34" charset="0"/>
            </a:endParaRPr>
          </a:p>
        </p:txBody>
      </p:sp>
      <p:sp>
        <p:nvSpPr>
          <p:cNvPr id="5" name="Título 1">
            <a:extLst>
              <a:ext uri="{FF2B5EF4-FFF2-40B4-BE49-F238E27FC236}">
                <a16:creationId xmlns:a16="http://schemas.microsoft.com/office/drawing/2014/main" id="{10053CE3-939D-03B2-722D-09BF3644E196}"/>
              </a:ext>
            </a:extLst>
          </p:cNvPr>
          <p:cNvSpPr txBox="1">
            <a:spLocks/>
          </p:cNvSpPr>
          <p:nvPr/>
        </p:nvSpPr>
        <p:spPr>
          <a:xfrm>
            <a:off x="8260397" y="2691198"/>
            <a:ext cx="3327219" cy="2423886"/>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r">
              <a:lnSpc>
                <a:spcPct val="150000"/>
              </a:lnSpc>
            </a:pPr>
            <a:br>
              <a:rPr lang="es-GT" sz="2000" b="0" dirty="0">
                <a:latin typeface="Montserrat" panose="00000500000000000000" pitchFamily="2" charset="0"/>
                <a:cs typeface="Arial" panose="020B0604020202020204" pitchFamily="34" charset="0"/>
              </a:rPr>
            </a:br>
            <a:r>
              <a:rPr lang="es-GT" sz="2200" b="0" dirty="0">
                <a:solidFill>
                  <a:schemeClr val="accent1"/>
                </a:solidFill>
                <a:latin typeface="Montserrat" panose="00000500000000000000" pitchFamily="2" charset="0"/>
                <a:cs typeface="Arial" panose="020B0604020202020204" pitchFamily="34" charset="0"/>
              </a:rPr>
              <a:t>Este rubro constituye el </a:t>
            </a:r>
            <a:r>
              <a:rPr lang="es-GT" sz="2200" dirty="0">
                <a:solidFill>
                  <a:schemeClr val="accent1"/>
                </a:solidFill>
                <a:latin typeface="Montserrat" panose="00000500000000000000" pitchFamily="2" charset="0"/>
                <a:cs typeface="Arial" panose="020B0604020202020204" pitchFamily="34" charset="0"/>
              </a:rPr>
              <a:t>0%</a:t>
            </a:r>
            <a:r>
              <a:rPr lang="es-GT" sz="2200" b="0" dirty="0">
                <a:solidFill>
                  <a:schemeClr val="accent1"/>
                </a:solidFill>
                <a:latin typeface="Montserrat" panose="00000500000000000000" pitchFamily="2" charset="0"/>
                <a:cs typeface="Arial" panose="020B0604020202020204" pitchFamily="34" charset="0"/>
              </a:rPr>
              <a:t> del total del presupuesto del </a:t>
            </a:r>
            <a:r>
              <a:rPr lang="es-GT" sz="2200" b="0" u="sng" dirty="0">
                <a:solidFill>
                  <a:schemeClr val="accent1"/>
                </a:solidFill>
                <a:latin typeface="Montserrat" panose="00000500000000000000" pitchFamily="2" charset="0"/>
                <a:cs typeface="Arial" panose="020B0604020202020204" pitchFamily="34" charset="0"/>
              </a:rPr>
              <a:t>CONJUVE</a:t>
            </a:r>
            <a:br>
              <a:rPr lang="es-GT" sz="2000" b="0" dirty="0">
                <a:solidFill>
                  <a:schemeClr val="accent1"/>
                </a:solidFill>
                <a:latin typeface="Montserrat" panose="00000500000000000000" pitchFamily="2" charset="0"/>
                <a:cs typeface="Arial" panose="020B0604020202020204" pitchFamily="34" charset="0"/>
              </a:rPr>
            </a:br>
            <a:endParaRPr lang="es-GT" sz="2000" b="0" dirty="0">
              <a:solidFill>
                <a:schemeClr val="accent1"/>
              </a:solidFill>
              <a:latin typeface="Montserrat" panose="00000500000000000000" pitchFamily="2" charset="0"/>
              <a:cs typeface="Arial" panose="020B0604020202020204" pitchFamily="34" charset="0"/>
            </a:endParaRPr>
          </a:p>
        </p:txBody>
      </p:sp>
    </p:spTree>
    <p:extLst>
      <p:ext uri="{BB962C8B-B14F-4D97-AF65-F5344CB8AC3E}">
        <p14:creationId xmlns:p14="http://schemas.microsoft.com/office/powerpoint/2010/main" val="754974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97DFA2-3EFE-B255-9C13-916D69E81AB4}"/>
              </a:ext>
            </a:extLst>
          </p:cNvPr>
          <p:cNvSpPr txBox="1">
            <a:spLocks/>
          </p:cNvSpPr>
          <p:nvPr/>
        </p:nvSpPr>
        <p:spPr>
          <a:xfrm>
            <a:off x="2143880" y="754012"/>
            <a:ext cx="8986534" cy="54708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s-GT" sz="2800" b="1" dirty="0">
                <a:latin typeface="Montserrat" panose="00000500000000000000" pitchFamily="2" charset="0"/>
                <a:cs typeface="Arial" panose="020B0604020202020204" pitchFamily="34" charset="0"/>
              </a:rPr>
              <a:t>¿</a:t>
            </a:r>
            <a:r>
              <a:rPr lang="es-GT" sz="1000" b="1" dirty="0">
                <a:latin typeface="Montserrat" panose="00000500000000000000" pitchFamily="2" charset="0"/>
                <a:cs typeface="Arial" panose="020B0604020202020204" pitchFamily="34" charset="0"/>
              </a:rPr>
              <a:t> </a:t>
            </a:r>
            <a:r>
              <a:rPr lang="es-GT" sz="2800" b="1" dirty="0">
                <a:latin typeface="Montserrat" panose="00000500000000000000" pitchFamily="2" charset="0"/>
                <a:cs typeface="Arial" panose="020B0604020202020204" pitchFamily="34" charset="0"/>
              </a:rPr>
              <a:t>QUE FINALIDADES ATIENDE </a:t>
            </a:r>
            <a:r>
              <a:rPr lang="es-GT" sz="2800" b="1" u="sng" dirty="0">
                <a:latin typeface="Montserrat" panose="00000500000000000000" pitchFamily="2" charset="0"/>
                <a:cs typeface="Arial" panose="020B0604020202020204" pitchFamily="34" charset="0"/>
              </a:rPr>
              <a:t>EL CONSEJO NACIONAL DE LA JUVENTUD</a:t>
            </a:r>
            <a:r>
              <a:rPr lang="es-GT" sz="2800" dirty="0">
                <a:latin typeface="Montserrat" panose="00000500000000000000" pitchFamily="2" charset="0"/>
                <a:cs typeface="Arial" panose="020B0604020202020204" pitchFamily="34" charset="0"/>
              </a:rPr>
              <a:t>?</a:t>
            </a:r>
            <a:endParaRPr lang="es-GT" sz="2800" b="1" dirty="0">
              <a:latin typeface="Montserrat" panose="00000500000000000000" pitchFamily="2" charset="0"/>
              <a:cs typeface="Arial" panose="020B0604020202020204" pitchFamily="34" charset="0"/>
            </a:endParaRPr>
          </a:p>
        </p:txBody>
      </p:sp>
      <p:pic>
        <p:nvPicPr>
          <p:cNvPr id="3" name="Picture 2" descr="Target arm | Icono Gratis">
            <a:extLst>
              <a:ext uri="{FF2B5EF4-FFF2-40B4-BE49-F238E27FC236}">
                <a16:creationId xmlns:a16="http://schemas.microsoft.com/office/drawing/2014/main" id="{459B7EAF-56C9-01C0-9280-533DE39039CE}"/>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3054" y="313209"/>
            <a:ext cx="1509378" cy="1477870"/>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1">
            <a:extLst>
              <a:ext uri="{FF2B5EF4-FFF2-40B4-BE49-F238E27FC236}">
                <a16:creationId xmlns:a16="http://schemas.microsoft.com/office/drawing/2014/main" id="{C363B026-705C-E0F0-8D0C-B1381844FFC1}"/>
              </a:ext>
            </a:extLst>
          </p:cNvPr>
          <p:cNvSpPr txBox="1">
            <a:spLocks/>
          </p:cNvSpPr>
          <p:nvPr/>
        </p:nvSpPr>
        <p:spPr>
          <a:xfrm>
            <a:off x="439271" y="1816459"/>
            <a:ext cx="7564551" cy="5238750"/>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chemeClr val="tx1"/>
                </a:solidFill>
                <a:latin typeface="Montserrat" panose="00000500000000000000" pitchFamily="2" charset="0"/>
                <a:cs typeface="Arial" panose="020B0604020202020204" pitchFamily="34" charset="0"/>
              </a:rPr>
              <a:t>Los recursos públicos se utilizan con fines específicos para el cumplimiento de los objetivos sociales y económicos del Estado que impactan directamente en la población. </a:t>
            </a:r>
          </a:p>
          <a:p>
            <a:pPr algn="just">
              <a:lnSpc>
                <a:spcPct val="150000"/>
              </a:lnSpc>
            </a:pPr>
            <a:endParaRPr lang="es-GT" sz="2000" b="0" dirty="0">
              <a:solidFill>
                <a:schemeClr val="tx1"/>
              </a:solidFill>
              <a:latin typeface="Montserrat" panose="00000500000000000000" pitchFamily="2" charset="0"/>
              <a:cs typeface="Arial" panose="020B0604020202020204" pitchFamily="34" charset="0"/>
            </a:endParaRPr>
          </a:p>
          <a:p>
            <a:pPr algn="just">
              <a:lnSpc>
                <a:spcPct val="150000"/>
              </a:lnSpc>
            </a:pPr>
            <a:r>
              <a:rPr lang="es-GT" sz="2000" b="0" dirty="0">
                <a:solidFill>
                  <a:schemeClr val="tx1"/>
                </a:solidFill>
                <a:latin typeface="Montserrat" panose="00000500000000000000" pitchFamily="2" charset="0"/>
                <a:cs typeface="Arial" panose="020B0604020202020204" pitchFamily="34" charset="0"/>
              </a:rPr>
              <a:t>Cada entidad atiende y prioriza las finalidades que le corresponden de conformidad con la ley. En el caso del CONJUVE, destina su presupuesto a </a:t>
            </a:r>
            <a:r>
              <a:rPr lang="es-GT" sz="2000" b="0" u="sng" dirty="0">
                <a:solidFill>
                  <a:schemeClr val="tx1"/>
                </a:solidFill>
                <a:latin typeface="Montserrat" panose="00000500000000000000" pitchFamily="2" charset="0"/>
                <a:cs typeface="Arial" panose="020B0604020202020204" pitchFamily="34" charset="0"/>
              </a:rPr>
              <a:t>Servicios Públicos Generales, Salud </a:t>
            </a:r>
            <a:r>
              <a:rPr lang="es-GT" sz="2000" b="0" dirty="0">
                <a:solidFill>
                  <a:schemeClr val="tx1"/>
                </a:solidFill>
                <a:latin typeface="Montserrat" panose="00000500000000000000" pitchFamily="2" charset="0"/>
                <a:cs typeface="Arial" panose="020B0604020202020204" pitchFamily="34" charset="0"/>
              </a:rPr>
              <a:t>y </a:t>
            </a:r>
            <a:r>
              <a:rPr lang="es-GT" sz="2000" b="0" u="sng" dirty="0">
                <a:solidFill>
                  <a:schemeClr val="tx1"/>
                </a:solidFill>
                <a:latin typeface="Montserrat" panose="00000500000000000000" pitchFamily="2" charset="0"/>
                <a:cs typeface="Arial" panose="020B0604020202020204" pitchFamily="34" charset="0"/>
              </a:rPr>
              <a:t>Protección Social</a:t>
            </a:r>
            <a:r>
              <a:rPr lang="es-GT" sz="2000" b="0" dirty="0">
                <a:solidFill>
                  <a:schemeClr val="tx1"/>
                </a:solidFill>
                <a:latin typeface="Montserrat" panose="00000500000000000000" pitchFamily="2" charset="0"/>
                <a:cs typeface="Arial" panose="020B0604020202020204" pitchFamily="34" charset="0"/>
              </a:rPr>
              <a:t>.</a:t>
            </a:r>
          </a:p>
          <a:p>
            <a:endParaRPr lang="es-GT" sz="2000" b="0" dirty="0">
              <a:solidFill>
                <a:schemeClr val="accent1">
                  <a:lumMod val="50000"/>
                </a:schemeClr>
              </a:solidFill>
              <a:latin typeface="Montserrat" panose="00000500000000000000" pitchFamily="2" charset="0"/>
              <a:cs typeface="Arial" panose="020B0604020202020204" pitchFamily="34" charset="0"/>
            </a:endParaRPr>
          </a:p>
          <a:p>
            <a:br>
              <a:rPr lang="es-GT" sz="2000" b="0" dirty="0">
                <a:solidFill>
                  <a:schemeClr val="accent1">
                    <a:lumMod val="50000"/>
                  </a:schemeClr>
                </a:solidFill>
                <a:latin typeface="Montserrat" panose="00000500000000000000" pitchFamily="2" charset="0"/>
                <a:cs typeface="Arial" panose="020B0604020202020204" pitchFamily="34" charset="0"/>
              </a:rPr>
            </a:br>
            <a:endParaRPr lang="es-GT" sz="2000" b="0" dirty="0">
              <a:solidFill>
                <a:schemeClr val="accent1">
                  <a:lumMod val="50000"/>
                </a:schemeClr>
              </a:solidFill>
              <a:latin typeface="Montserrat" panose="00000500000000000000" pitchFamily="2" charset="0"/>
              <a:cs typeface="Arial" panose="020B0604020202020204" pitchFamily="34" charset="0"/>
            </a:endParaRPr>
          </a:p>
        </p:txBody>
      </p:sp>
      <p:sp>
        <p:nvSpPr>
          <p:cNvPr id="5" name="Título 1">
            <a:extLst>
              <a:ext uri="{FF2B5EF4-FFF2-40B4-BE49-F238E27FC236}">
                <a16:creationId xmlns:a16="http://schemas.microsoft.com/office/drawing/2014/main" id="{CCB86D4E-E619-33C4-FD81-62DABF1BD5CA}"/>
              </a:ext>
            </a:extLst>
          </p:cNvPr>
          <p:cNvSpPr txBox="1">
            <a:spLocks/>
          </p:cNvSpPr>
          <p:nvPr/>
        </p:nvSpPr>
        <p:spPr>
          <a:xfrm>
            <a:off x="8421511" y="2183785"/>
            <a:ext cx="3525143"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r">
              <a:lnSpc>
                <a:spcPct val="150000"/>
              </a:lnSpc>
            </a:pPr>
            <a:r>
              <a:rPr lang="es-GT" sz="2000" b="0" dirty="0">
                <a:solidFill>
                  <a:schemeClr val="accent1"/>
                </a:solidFill>
                <a:latin typeface="Montserrat" panose="00000500000000000000" pitchFamily="2" charset="0"/>
                <a:cs typeface="Arial" panose="020B0604020202020204" pitchFamily="34" charset="0"/>
              </a:rPr>
              <a:t>La principal finalidad que se atiende es Protección Social con un </a:t>
            </a:r>
            <a:r>
              <a:rPr lang="es-GT" sz="2000" dirty="0">
                <a:solidFill>
                  <a:schemeClr val="accent1"/>
                </a:solidFill>
                <a:latin typeface="Montserrat" panose="00000500000000000000" pitchFamily="2" charset="0"/>
                <a:cs typeface="Arial" panose="020B0604020202020204" pitchFamily="34" charset="0"/>
              </a:rPr>
              <a:t>29.15%</a:t>
            </a:r>
            <a:r>
              <a:rPr lang="es-GT" sz="2000" b="0" dirty="0">
                <a:solidFill>
                  <a:schemeClr val="accent1"/>
                </a:solidFill>
                <a:latin typeface="Montserrat" panose="00000500000000000000" pitchFamily="2" charset="0"/>
                <a:cs typeface="Arial" panose="020B0604020202020204" pitchFamily="34" charset="0"/>
              </a:rPr>
              <a:t> del presupuesto total del CONJUVE</a:t>
            </a:r>
            <a:endParaRPr lang="es-GT" sz="2200" b="0" dirty="0">
              <a:solidFill>
                <a:schemeClr val="accent1"/>
              </a:solidFill>
              <a:latin typeface="Montserrat" panose="00000500000000000000" pitchFamily="2" charset="0"/>
              <a:cs typeface="Arial" panose="020B0604020202020204" pitchFamily="34" charset="0"/>
            </a:endParaRPr>
          </a:p>
        </p:txBody>
      </p:sp>
    </p:spTree>
    <p:extLst>
      <p:ext uri="{BB962C8B-B14F-4D97-AF65-F5344CB8AC3E}">
        <p14:creationId xmlns:p14="http://schemas.microsoft.com/office/powerpoint/2010/main" val="859270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93B70B-E72F-407A-CB0D-5EDE25F1CC15}"/>
              </a:ext>
            </a:extLst>
          </p:cNvPr>
          <p:cNvSpPr txBox="1">
            <a:spLocks/>
          </p:cNvSpPr>
          <p:nvPr/>
        </p:nvSpPr>
        <p:spPr>
          <a:xfrm>
            <a:off x="737462" y="548200"/>
            <a:ext cx="8798940" cy="54708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prstClr val="black"/>
              </a:buClr>
              <a:buSzPts val="1800"/>
              <a:buFont typeface="Calibri"/>
              <a:buNone/>
              <a:tabLst/>
              <a:defRPr/>
            </a:pPr>
            <a:r>
              <a:rPr lang="es-GT" sz="2800" b="1" dirty="0">
                <a:latin typeface="Montserrat" panose="00000500000000000000" pitchFamily="2" charset="0"/>
                <a:cs typeface="Arial" panose="020B0604020202020204" pitchFamily="34" charset="0"/>
              </a:rPr>
              <a:t>EJECUCIÓN PRESUPUESTARIA POR FINALIDAD AL PRIMER CUATRIMESTRE 2023</a:t>
            </a:r>
            <a:endParaRPr kumimoji="0" lang="es-GT" sz="2800" b="1" i="0" u="none" strike="noStrike" kern="1200" cap="none" spc="0" normalizeH="0" baseline="0" noProof="0" dirty="0">
              <a:ln>
                <a:noFill/>
              </a:ln>
              <a:solidFill>
                <a:prstClr val="black"/>
              </a:solidFill>
              <a:effectLst/>
              <a:uLnTx/>
              <a:uFillTx/>
              <a:latin typeface="Montserrat" panose="00000500000000000000" pitchFamily="2" charset="0"/>
              <a:cs typeface="Arial" panose="020B0604020202020204" pitchFamily="34" charset="0"/>
              <a:sym typeface="Calibri"/>
            </a:endParaRPr>
          </a:p>
        </p:txBody>
      </p:sp>
      <p:graphicFrame>
        <p:nvGraphicFramePr>
          <p:cNvPr id="3" name="Gráfico 2">
            <a:extLst>
              <a:ext uri="{FF2B5EF4-FFF2-40B4-BE49-F238E27FC236}">
                <a16:creationId xmlns:a16="http://schemas.microsoft.com/office/drawing/2014/main" id="{1ABCFEA7-A095-4462-B45F-F9E6021A282E}"/>
              </a:ext>
            </a:extLst>
          </p:cNvPr>
          <p:cNvGraphicFramePr>
            <a:graphicFrameLocks/>
          </p:cNvGraphicFramePr>
          <p:nvPr>
            <p:extLst>
              <p:ext uri="{D42A27DB-BD31-4B8C-83A1-F6EECF244321}">
                <p14:modId xmlns:p14="http://schemas.microsoft.com/office/powerpoint/2010/main" val="3591348036"/>
              </p:ext>
            </p:extLst>
          </p:nvPr>
        </p:nvGraphicFramePr>
        <p:xfrm>
          <a:off x="737463" y="1445485"/>
          <a:ext cx="10717074" cy="47274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15585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2" name="Rectángulo 1">
            <a:extLst>
              <a:ext uri="{FF2B5EF4-FFF2-40B4-BE49-F238E27FC236}">
                <a16:creationId xmlns:a16="http://schemas.microsoft.com/office/drawing/2014/main" id="{79594370-6FD9-E391-99A2-2D555AB1DC64}"/>
              </a:ext>
            </a:extLst>
          </p:cNvPr>
          <p:cNvSpPr/>
          <p:nvPr/>
        </p:nvSpPr>
        <p:spPr>
          <a:xfrm>
            <a:off x="2817598" y="2339129"/>
            <a:ext cx="5940150" cy="1572697"/>
          </a:xfrm>
          <a:prstGeom prst="rect">
            <a:avLst/>
          </a:prstGeom>
          <a:solidFill>
            <a:srgbClr val="00B7D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GT"/>
          </a:p>
        </p:txBody>
      </p:sp>
      <p:sp>
        <p:nvSpPr>
          <p:cNvPr id="3" name="Cuadro de texto 851443527">
            <a:extLst>
              <a:ext uri="{FF2B5EF4-FFF2-40B4-BE49-F238E27FC236}">
                <a16:creationId xmlns:a16="http://schemas.microsoft.com/office/drawing/2014/main" id="{9C863373-04A5-4070-EE14-E961876E6776}"/>
              </a:ext>
            </a:extLst>
          </p:cNvPr>
          <p:cNvSpPr txBox="1"/>
          <p:nvPr/>
        </p:nvSpPr>
        <p:spPr>
          <a:xfrm>
            <a:off x="2940048" y="2327840"/>
            <a:ext cx="5817700" cy="157269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defPPr marR="0" lvl="0" algn="l" rtl="0">
              <a:lnSpc>
                <a:spcPct val="100000"/>
              </a:lnSpc>
              <a:spcBef>
                <a:spcPts val="0"/>
              </a:spcBef>
              <a:spcAft>
                <a:spcPts val="0"/>
              </a:spcAft>
            </a:defPPr>
            <a:lvl1pPr>
              <a:spcBef>
                <a:spcPts val="1200"/>
              </a:spcBef>
              <a:defRPr sz="3200" b="1" kern="0">
                <a:solidFill>
                  <a:srgbClr val="FFFFFF"/>
                </a:solidFill>
                <a:effectLst/>
                <a:latin typeface="Montserrat" panose="00000800000000000000" pitchFamily="2" charset="0"/>
                <a:ea typeface="Times New Roman" panose="02020603050405020304" pitchFamily="18" charset="0"/>
                <a:cs typeface="Times New Roman" panose="02020603050405020304" pitchFamily="18" charset="0"/>
              </a:defRPr>
            </a:lvl1pPr>
          </a:lstStyle>
          <a:p>
            <a:r>
              <a:rPr lang="es-ES" dirty="0"/>
              <a:t>PARTE ESPECÍFICA: PRINCIPALES AVANCES Y RESULTADOS</a:t>
            </a:r>
            <a:endParaRPr lang="es-GT" dirty="0"/>
          </a:p>
        </p:txBody>
      </p:sp>
    </p:spTree>
    <p:extLst>
      <p:ext uri="{BB962C8B-B14F-4D97-AF65-F5344CB8AC3E}">
        <p14:creationId xmlns:p14="http://schemas.microsoft.com/office/powerpoint/2010/main" val="2519679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4090174-12E2-F9D4-4314-776BB41E63A3}"/>
              </a:ext>
            </a:extLst>
          </p:cNvPr>
          <p:cNvSpPr txBox="1"/>
          <p:nvPr/>
        </p:nvSpPr>
        <p:spPr>
          <a:xfrm>
            <a:off x="383822" y="402140"/>
            <a:ext cx="11243733" cy="3088025"/>
          </a:xfrm>
          <a:prstGeom prst="rect">
            <a:avLst/>
          </a:prstGeom>
          <a:noFill/>
        </p:spPr>
        <p:txBody>
          <a:bodyPr wrap="square">
            <a:spAutoFit/>
          </a:bodyPr>
          <a:lstStyle/>
          <a:p>
            <a:pPr lvl="0">
              <a:lnSpc>
                <a:spcPct val="115000"/>
              </a:lnSpc>
              <a:spcAft>
                <a:spcPts val="1000"/>
              </a:spcAft>
              <a:buSzPts val="900"/>
            </a:pPr>
            <a:r>
              <a:rPr lang="es-GT" sz="1800" b="1" dirty="0">
                <a:solidFill>
                  <a:schemeClr val="accent1"/>
                </a:solidFill>
                <a:effectLst/>
                <a:latin typeface="Montserrat" panose="00000500000000000000" pitchFamily="2" charset="0"/>
                <a:ea typeface="Calibri" panose="020F0502020204030204" pitchFamily="34" charset="0"/>
                <a:cs typeface="Montserrat" panose="00000500000000000000" pitchFamily="2" charset="0"/>
              </a:rPr>
              <a:t>1. Laboratorios de Participación Juvenil Guatemala</a:t>
            </a:r>
            <a:r>
              <a:rPr lang="es-GT" sz="1800" b="1" dirty="0">
                <a:solidFill>
                  <a:schemeClr val="accent1"/>
                </a:solidFill>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50000"/>
              </a:lnSpc>
              <a:spcAft>
                <a:spcPts val="0"/>
              </a:spcAft>
            </a:pPr>
            <a:r>
              <a:rPr lang="es-ES" dirty="0">
                <a:solidFill>
                  <a:schemeClr val="tx1"/>
                </a:solidFill>
                <a:effectLst/>
                <a:latin typeface="Montserrat" panose="00000500000000000000" pitchFamily="2" charset="0"/>
                <a:ea typeface="Calibri" panose="020F0502020204030204" pitchFamily="34" charset="0"/>
                <a:cs typeface="Montserrat" panose="00000500000000000000" pitchFamily="2" charset="0"/>
              </a:rPr>
              <a:t>En coordinación con el Organismo Internacional de Juventud para Iberoamérica (OIJ), se realizó el “Laboratorio de Participación Juvenil Guatemala”, el cual tuvo como objetivo generar un espacio y punto de encuentro entre personas jóvenes para propiciar la reflexión crítica y el análisis de diferentes problemáticas que conlleve al intercambio de conocimientos y experiencias para la </a:t>
            </a:r>
            <a:r>
              <a:rPr lang="es-ES" dirty="0" err="1">
                <a:solidFill>
                  <a:schemeClr val="tx1"/>
                </a:solidFill>
                <a:effectLst/>
                <a:latin typeface="Montserrat" panose="00000500000000000000" pitchFamily="2" charset="0"/>
                <a:ea typeface="Calibri" panose="020F0502020204030204" pitchFamily="34" charset="0"/>
                <a:cs typeface="Montserrat" panose="00000500000000000000" pitchFamily="2" charset="0"/>
              </a:rPr>
              <a:t>co-creación</a:t>
            </a:r>
            <a:r>
              <a:rPr lang="es-ES" dirty="0">
                <a:solidFill>
                  <a:schemeClr val="tx1"/>
                </a:solidFill>
                <a:effectLst/>
                <a:latin typeface="Montserrat" panose="00000500000000000000" pitchFamily="2" charset="0"/>
                <a:ea typeface="Calibri" panose="020F0502020204030204" pitchFamily="34" charset="0"/>
                <a:cs typeface="Montserrat" panose="00000500000000000000" pitchFamily="2" charset="0"/>
              </a:rPr>
              <a:t> de nuevas soluciones que contribuyan a la superación de las brechas.</a:t>
            </a:r>
          </a:p>
          <a:p>
            <a:pPr algn="just">
              <a:lnSpc>
                <a:spcPct val="150000"/>
              </a:lnSpc>
              <a:spcAft>
                <a:spcPts val="0"/>
              </a:spcAft>
            </a:pPr>
            <a:endParaRPr lang="es-ES" dirty="0">
              <a:solidFill>
                <a:schemeClr val="tx1"/>
              </a:solidFill>
              <a:effectLst/>
              <a:latin typeface="Montserrat" panose="00000500000000000000" pitchFamily="2" charset="0"/>
              <a:ea typeface="Calibri" panose="020F0502020204030204" pitchFamily="34" charset="0"/>
              <a:cs typeface="Montserrat" panose="00000500000000000000" pitchFamily="2" charset="0"/>
            </a:endParaRPr>
          </a:p>
          <a:p>
            <a:pPr algn="just">
              <a:lnSpc>
                <a:spcPct val="150000"/>
              </a:lnSpc>
              <a:spcAft>
                <a:spcPts val="0"/>
              </a:spcAft>
            </a:pPr>
            <a:r>
              <a:rPr lang="es-ES" dirty="0">
                <a:solidFill>
                  <a:schemeClr val="tx1"/>
                </a:solidFill>
                <a:effectLst/>
                <a:latin typeface="Montserrat" panose="00000500000000000000" pitchFamily="2" charset="0"/>
                <a:ea typeface="Calibri" panose="020F0502020204030204" pitchFamily="34" charset="0"/>
                <a:cs typeface="Montserrat" panose="00000500000000000000" pitchFamily="2" charset="0"/>
              </a:rPr>
              <a:t>El tema que analizaron 70 jóvenes entre 15 y 30 años fue “El desarrollo económico y la generación de autonomía juvenil: un desafío para la construcción de bienestar”. Cabe resaltar, que la charla magistral estuvo a cargo de CACIF Joven, contando con la participaron representantes de redes y plataformas juveniles.</a:t>
            </a:r>
          </a:p>
        </p:txBody>
      </p:sp>
      <p:pic>
        <p:nvPicPr>
          <p:cNvPr id="9" name="Imagen 8" descr="Un grupo de personas posando para una foto&#10;&#10;Descripción generada automáticamente">
            <a:extLst>
              <a:ext uri="{FF2B5EF4-FFF2-40B4-BE49-F238E27FC236}">
                <a16:creationId xmlns:a16="http://schemas.microsoft.com/office/drawing/2014/main" id="{E472766E-E360-42AB-34C8-081865E94628}"/>
              </a:ext>
            </a:extLst>
          </p:cNvPr>
          <p:cNvPicPr>
            <a:picLocks noChangeAspect="1"/>
          </p:cNvPicPr>
          <p:nvPr/>
        </p:nvPicPr>
        <p:blipFill>
          <a:blip r:embed="rId2"/>
          <a:stretch>
            <a:fillRect/>
          </a:stretch>
        </p:blipFill>
        <p:spPr>
          <a:xfrm>
            <a:off x="6888722" y="3288607"/>
            <a:ext cx="4225428" cy="2816952"/>
          </a:xfrm>
          <a:prstGeom prst="rect">
            <a:avLst/>
          </a:prstGeom>
          <a:ln>
            <a:solidFill>
              <a:srgbClr val="0070C0"/>
            </a:solidFill>
          </a:ln>
        </p:spPr>
      </p:pic>
      <p:graphicFrame>
        <p:nvGraphicFramePr>
          <p:cNvPr id="13" name="Tabla 12">
            <a:extLst>
              <a:ext uri="{FF2B5EF4-FFF2-40B4-BE49-F238E27FC236}">
                <a16:creationId xmlns:a16="http://schemas.microsoft.com/office/drawing/2014/main" id="{A88AC9B0-9466-5FD1-25FD-E524F45F754B}"/>
              </a:ext>
            </a:extLst>
          </p:cNvPr>
          <p:cNvGraphicFramePr>
            <a:graphicFrameLocks noGrp="1"/>
          </p:cNvGraphicFramePr>
          <p:nvPr>
            <p:extLst>
              <p:ext uri="{D42A27DB-BD31-4B8C-83A1-F6EECF244321}">
                <p14:modId xmlns:p14="http://schemas.microsoft.com/office/powerpoint/2010/main" val="4227213755"/>
              </p:ext>
            </p:extLst>
          </p:nvPr>
        </p:nvGraphicFramePr>
        <p:xfrm>
          <a:off x="510119" y="3964107"/>
          <a:ext cx="5314950" cy="1501993"/>
        </p:xfrm>
        <a:graphic>
          <a:graphicData uri="http://schemas.openxmlformats.org/drawingml/2006/table">
            <a:tbl>
              <a:tblPr firstRow="1" firstCol="1" bandRow="1"/>
              <a:tblGrid>
                <a:gridCol w="2879249">
                  <a:extLst>
                    <a:ext uri="{9D8B030D-6E8A-4147-A177-3AD203B41FA5}">
                      <a16:colId xmlns:a16="http://schemas.microsoft.com/office/drawing/2014/main" val="1818064090"/>
                    </a:ext>
                  </a:extLst>
                </a:gridCol>
                <a:gridCol w="2435701">
                  <a:extLst>
                    <a:ext uri="{9D8B030D-6E8A-4147-A177-3AD203B41FA5}">
                      <a16:colId xmlns:a16="http://schemas.microsoft.com/office/drawing/2014/main" val="1595311058"/>
                    </a:ext>
                  </a:extLst>
                </a:gridCol>
              </a:tblGrid>
              <a:tr h="465026">
                <a:tc>
                  <a:txBody>
                    <a:bodyPr/>
                    <a:lstStyle/>
                    <a:p>
                      <a:pPr>
                        <a:lnSpc>
                          <a:spcPct val="115000"/>
                        </a:lnSpc>
                      </a:pPr>
                      <a:r>
                        <a:rPr lang="es-GT" sz="1200" dirty="0">
                          <a:effectLst/>
                          <a:latin typeface="Montserrat" panose="00000500000000000000" pitchFamily="2" charset="0"/>
                          <a:ea typeface="Calibri" panose="020F0502020204030204" pitchFamily="34" charset="0"/>
                          <a:cs typeface="Times New Roman" panose="02020603050405020304" pitchFamily="18" charset="0"/>
                        </a:rPr>
                        <a:t>Programa: 35 Organización y formación de la Juventud</a:t>
                      </a:r>
                      <a:endParaRPr lang="es-G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r>
                        <a:rPr lang="es-GT" sz="1200" dirty="0">
                          <a:effectLst/>
                          <a:latin typeface="Montserrat" panose="00000500000000000000" pitchFamily="2" charset="0"/>
                          <a:ea typeface="Calibri" panose="020F0502020204030204" pitchFamily="34" charset="0"/>
                          <a:cs typeface="Times New Roman" panose="02020603050405020304" pitchFamily="18" charset="0"/>
                        </a:rPr>
                        <a:t>Ubicación geográfica: Departamento de Guatemala</a:t>
                      </a:r>
                      <a:endParaRPr lang="es-G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1816957"/>
                  </a:ext>
                </a:extLst>
              </a:tr>
              <a:tr h="704926">
                <a:tc>
                  <a:txBody>
                    <a:bodyPr/>
                    <a:lstStyle/>
                    <a:p>
                      <a:pPr>
                        <a:lnSpc>
                          <a:spcPct val="115000"/>
                        </a:lnSpc>
                      </a:pPr>
                      <a:r>
                        <a:rPr lang="es-GT" sz="1200" dirty="0">
                          <a:effectLst/>
                          <a:latin typeface="Montserrat" panose="00000500000000000000" pitchFamily="2" charset="0"/>
                          <a:ea typeface="Calibri" panose="020F0502020204030204" pitchFamily="34" charset="0"/>
                          <a:cs typeface="Times New Roman" panose="02020603050405020304" pitchFamily="18" charset="0"/>
                        </a:rPr>
                        <a:t>Subproducto 3:  Informe de asistencia técnica y seguimiento en materia de juventud en las entidades públicas</a:t>
                      </a:r>
                      <a:endParaRPr lang="es-G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r>
                        <a:rPr lang="es-GT" sz="1200">
                          <a:effectLst/>
                          <a:latin typeface="Montserrat" panose="00000500000000000000" pitchFamily="2" charset="0"/>
                          <a:ea typeface="Calibri" panose="020F0502020204030204" pitchFamily="34" charset="0"/>
                          <a:cs typeface="Times New Roman" panose="02020603050405020304" pitchFamily="18" charset="0"/>
                        </a:rPr>
                        <a:t>Fecha de ejecución: 20 y 21 de marzo de 2023</a:t>
                      </a:r>
                      <a:endParaRPr lang="es-GT"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7773839"/>
                  </a:ext>
                </a:extLst>
              </a:tr>
              <a:tr h="208609">
                <a:tc gridSpan="2">
                  <a:txBody>
                    <a:bodyPr/>
                    <a:lstStyle/>
                    <a:p>
                      <a:r>
                        <a:rPr lang="es-GT" sz="1200" dirty="0">
                          <a:effectLst/>
                          <a:latin typeface="Montserrat" panose="00000500000000000000" pitchFamily="2" charset="0"/>
                          <a:ea typeface="Calibri" panose="020F0502020204030204" pitchFamily="34" charset="0"/>
                          <a:cs typeface="Times New Roman" panose="02020603050405020304" pitchFamily="18" charset="0"/>
                        </a:rPr>
                        <a:t>Unidad de Medida: Documento</a:t>
                      </a:r>
                      <a:endParaRPr lang="es-G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GT"/>
                    </a:p>
                  </a:txBody>
                  <a:tcPr/>
                </a:tc>
                <a:extLst>
                  <a:ext uri="{0D108BD9-81ED-4DB2-BD59-A6C34878D82A}">
                    <a16:rowId xmlns:a16="http://schemas.microsoft.com/office/drawing/2014/main" val="2440356648"/>
                  </a:ext>
                </a:extLst>
              </a:tr>
            </a:tbl>
          </a:graphicData>
        </a:graphic>
      </p:graphicFrame>
      <p:sp>
        <p:nvSpPr>
          <p:cNvPr id="15" name="CuadroTexto 14">
            <a:extLst>
              <a:ext uri="{FF2B5EF4-FFF2-40B4-BE49-F238E27FC236}">
                <a16:creationId xmlns:a16="http://schemas.microsoft.com/office/drawing/2014/main" id="{FCB63A2C-18B4-E31E-DCB4-59BDE9255402}"/>
              </a:ext>
            </a:extLst>
          </p:cNvPr>
          <p:cNvSpPr txBox="1"/>
          <p:nvPr/>
        </p:nvSpPr>
        <p:spPr>
          <a:xfrm>
            <a:off x="383822" y="3624943"/>
            <a:ext cx="6096000" cy="2862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400" b="1" i="0" u="none" strike="noStrike" kern="1200" cap="none" spc="0" normalizeH="0" baseline="0" noProof="0" dirty="0">
                <a:ln>
                  <a:noFill/>
                </a:ln>
                <a:solidFill>
                  <a:schemeClr val="tx1"/>
                </a:solidFill>
                <a:effectLst/>
                <a:uLnTx/>
                <a:uFillTx/>
                <a:latin typeface="Montserrat" panose="00000500000000000000" pitchFamily="2" charset="0"/>
                <a:ea typeface="+mn-ea"/>
                <a:cs typeface="Arial" panose="020B0604020202020204" pitchFamily="34" charset="0"/>
                <a:sym typeface="Arial"/>
              </a:rPr>
              <a:t>Aspectos de planificación estatal</a:t>
            </a:r>
          </a:p>
        </p:txBody>
      </p:sp>
    </p:spTree>
    <p:extLst>
      <p:ext uri="{BB962C8B-B14F-4D97-AF65-F5344CB8AC3E}">
        <p14:creationId xmlns:p14="http://schemas.microsoft.com/office/powerpoint/2010/main" val="2749448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4090174-12E2-F9D4-4314-776BB41E63A3}"/>
              </a:ext>
            </a:extLst>
          </p:cNvPr>
          <p:cNvSpPr txBox="1"/>
          <p:nvPr/>
        </p:nvSpPr>
        <p:spPr>
          <a:xfrm>
            <a:off x="377120" y="368284"/>
            <a:ext cx="11243733" cy="1512594"/>
          </a:xfrm>
          <a:prstGeom prst="rect">
            <a:avLst/>
          </a:prstGeom>
          <a:noFill/>
        </p:spPr>
        <p:txBody>
          <a:bodyPr wrap="square">
            <a:spAutoFit/>
          </a:bodyPr>
          <a:lstStyle/>
          <a:p>
            <a:pPr lvl="0">
              <a:lnSpc>
                <a:spcPct val="115000"/>
              </a:lnSpc>
              <a:spcAft>
                <a:spcPts val="1000"/>
              </a:spcAft>
              <a:buSzPts val="900"/>
            </a:pPr>
            <a:r>
              <a:rPr lang="es-ES" sz="1800" b="1" dirty="0">
                <a:solidFill>
                  <a:schemeClr val="accent1"/>
                </a:solidFill>
                <a:effectLst/>
                <a:latin typeface="Montserrat" panose="00000500000000000000" pitchFamily="2" charset="0"/>
                <a:ea typeface="Calibri" panose="020F0502020204030204" pitchFamily="34" charset="0"/>
                <a:cs typeface="Montserrat" panose="00000500000000000000" pitchFamily="2" charset="0"/>
              </a:rPr>
              <a:t>2. 1er. Encuentro Nacional de Oficinas Municipales de Juventud</a:t>
            </a:r>
          </a:p>
          <a:p>
            <a:pPr lvl="0" algn="just">
              <a:lnSpc>
                <a:spcPct val="115000"/>
              </a:lnSpc>
              <a:spcAft>
                <a:spcPts val="1000"/>
              </a:spcAft>
              <a:buSzPts val="900"/>
            </a:pPr>
            <a:r>
              <a:rPr lang="es-ES" dirty="0">
                <a:solidFill>
                  <a:schemeClr val="tx1"/>
                </a:solidFill>
                <a:effectLst/>
                <a:latin typeface="Montserrat" panose="00000500000000000000" pitchFamily="2" charset="0"/>
                <a:ea typeface="Calibri" panose="020F0502020204030204" pitchFamily="34" charset="0"/>
                <a:cs typeface="Montserrat" panose="00000500000000000000" pitchFamily="2" charset="0"/>
              </a:rPr>
              <a:t>Con el objetivo de fortalecer a las Oficinas Municipales de la Juventud (OMJ), dotarlas de herramientas e insumos para su trabajo en el territorio y promoviendo un acercamiento con la institucionalidad en el país, se realizó el “1er. Encuentro Nacional de Oficinas Municipales de Juventud”. En la actividad asistieron representantes de 20 OMJ, contando con el apoyo de COPRESAM, CVG, SVET, SECCATID, MSPAS, MAGA, UPCV y PDH.</a:t>
            </a:r>
            <a:endParaRPr lang="es-GT" dirty="0">
              <a:solidFill>
                <a:schemeClr val="tx1"/>
              </a:solidFill>
              <a:effectLst/>
              <a:latin typeface="Montserrat" panose="00000500000000000000" pitchFamily="2" charset="0"/>
              <a:ea typeface="Calibri" panose="020F0502020204030204" pitchFamily="34" charset="0"/>
              <a:cs typeface="Montserrat" panose="00000500000000000000" pitchFamily="2" charset="0"/>
            </a:endParaRPr>
          </a:p>
        </p:txBody>
      </p:sp>
      <p:graphicFrame>
        <p:nvGraphicFramePr>
          <p:cNvPr id="13" name="Tabla 12">
            <a:extLst>
              <a:ext uri="{FF2B5EF4-FFF2-40B4-BE49-F238E27FC236}">
                <a16:creationId xmlns:a16="http://schemas.microsoft.com/office/drawing/2014/main" id="{A88AC9B0-9466-5FD1-25FD-E524F45F754B}"/>
              </a:ext>
            </a:extLst>
          </p:cNvPr>
          <p:cNvGraphicFramePr>
            <a:graphicFrameLocks noGrp="1"/>
          </p:cNvGraphicFramePr>
          <p:nvPr>
            <p:extLst>
              <p:ext uri="{D42A27DB-BD31-4B8C-83A1-F6EECF244321}">
                <p14:modId xmlns:p14="http://schemas.microsoft.com/office/powerpoint/2010/main" val="1632967344"/>
              </p:ext>
            </p:extLst>
          </p:nvPr>
        </p:nvGraphicFramePr>
        <p:xfrm>
          <a:off x="582436" y="2494060"/>
          <a:ext cx="5314950" cy="1499961"/>
        </p:xfrm>
        <a:graphic>
          <a:graphicData uri="http://schemas.openxmlformats.org/drawingml/2006/table">
            <a:tbl>
              <a:tblPr firstRow="1" firstCol="1" bandRow="1"/>
              <a:tblGrid>
                <a:gridCol w="2879249">
                  <a:extLst>
                    <a:ext uri="{9D8B030D-6E8A-4147-A177-3AD203B41FA5}">
                      <a16:colId xmlns:a16="http://schemas.microsoft.com/office/drawing/2014/main" val="1818064090"/>
                    </a:ext>
                  </a:extLst>
                </a:gridCol>
                <a:gridCol w="2435701">
                  <a:extLst>
                    <a:ext uri="{9D8B030D-6E8A-4147-A177-3AD203B41FA5}">
                      <a16:colId xmlns:a16="http://schemas.microsoft.com/office/drawing/2014/main" val="1595311058"/>
                    </a:ext>
                  </a:extLst>
                </a:gridCol>
              </a:tblGrid>
              <a:tr h="465026">
                <a:tc>
                  <a:txBody>
                    <a:bodyPr/>
                    <a:lstStyle/>
                    <a:p>
                      <a:pPr>
                        <a:lnSpc>
                          <a:spcPct val="115000"/>
                        </a:lnSpc>
                      </a:pPr>
                      <a:r>
                        <a:rPr lang="es-GT" sz="1200" dirty="0">
                          <a:effectLst/>
                          <a:latin typeface="Montserrat" panose="00000500000000000000" pitchFamily="2" charset="0"/>
                          <a:ea typeface="Calibri" panose="020F0502020204030204" pitchFamily="34" charset="0"/>
                          <a:cs typeface="Times New Roman" panose="02020603050405020304" pitchFamily="18" charset="0"/>
                        </a:rPr>
                        <a:t>Programa: 35 Organización y Formación de la Juventud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r>
                        <a:rPr lang="es-GT" sz="1200">
                          <a:effectLst/>
                          <a:latin typeface="Montserrat" panose="00000500000000000000" pitchFamily="2" charset="0"/>
                          <a:ea typeface="Calibri" panose="020F0502020204030204" pitchFamily="34" charset="0"/>
                          <a:cs typeface="Times New Roman" panose="02020603050405020304" pitchFamily="18" charset="0"/>
                        </a:rPr>
                        <a:t>Ubicación geográfica: </a:t>
                      </a:r>
                    </a:p>
                    <a:p>
                      <a:pPr>
                        <a:lnSpc>
                          <a:spcPct val="115000"/>
                        </a:lnSpc>
                      </a:pPr>
                      <a:r>
                        <a:rPr lang="es-GT" sz="1200">
                          <a:effectLst/>
                          <a:latin typeface="Montserrat" panose="00000500000000000000" pitchFamily="2" charset="0"/>
                          <a:ea typeface="Calibri" panose="020F0502020204030204" pitchFamily="34" charset="0"/>
                          <a:cs typeface="Times New Roman" panose="02020603050405020304" pitchFamily="18" charset="0"/>
                        </a:rPr>
                        <a:t>Departamento de Guatemala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1816957"/>
                  </a:ext>
                </a:extLst>
              </a:tr>
              <a:tr h="704926">
                <a:tc>
                  <a:txBody>
                    <a:bodyPr/>
                    <a:lstStyle/>
                    <a:p>
                      <a:pPr>
                        <a:lnSpc>
                          <a:spcPct val="115000"/>
                        </a:lnSpc>
                      </a:pPr>
                      <a:r>
                        <a:rPr lang="es-GT" sz="1200" dirty="0">
                          <a:effectLst/>
                          <a:latin typeface="Montserrat" panose="00000500000000000000" pitchFamily="2" charset="0"/>
                          <a:ea typeface="Calibri" panose="020F0502020204030204" pitchFamily="34" charset="0"/>
                          <a:cs typeface="Times New Roman" panose="02020603050405020304" pitchFamily="18" charset="0"/>
                        </a:rPr>
                        <a:t>Subproducto 2: Informe de avance del fortalecimiento institucional en materia de juventud al gobierno local.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r>
                        <a:rPr lang="es-GT" sz="1200">
                          <a:effectLst/>
                          <a:latin typeface="Montserrat" panose="00000500000000000000" pitchFamily="2" charset="0"/>
                          <a:ea typeface="Calibri" panose="020F0502020204030204" pitchFamily="34" charset="0"/>
                          <a:cs typeface="Times New Roman" panose="02020603050405020304" pitchFamily="18" charset="0"/>
                        </a:rPr>
                        <a:t>Fecha de ejecución: 27 y 28 de mayo de 2023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7773839"/>
                  </a:ext>
                </a:extLst>
              </a:tr>
              <a:tr h="208609">
                <a:tc gridSpan="2">
                  <a:txBody>
                    <a:bodyPr/>
                    <a:lstStyle/>
                    <a:p>
                      <a:pPr>
                        <a:lnSpc>
                          <a:spcPct val="115000"/>
                        </a:lnSpc>
                      </a:pPr>
                      <a:r>
                        <a:rPr lang="es-GT" sz="1200" dirty="0">
                          <a:effectLst/>
                          <a:latin typeface="Montserrat" panose="00000500000000000000" pitchFamily="2" charset="0"/>
                          <a:ea typeface="Calibri" panose="020F0502020204030204" pitchFamily="34" charset="0"/>
                          <a:cs typeface="Times New Roman" panose="02020603050405020304" pitchFamily="18" charset="0"/>
                        </a:rPr>
                        <a:t>Unidad de Medida: Documento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GT"/>
                    </a:p>
                  </a:txBody>
                  <a:tcPr/>
                </a:tc>
                <a:extLst>
                  <a:ext uri="{0D108BD9-81ED-4DB2-BD59-A6C34878D82A}">
                    <a16:rowId xmlns:a16="http://schemas.microsoft.com/office/drawing/2014/main" val="2440356648"/>
                  </a:ext>
                </a:extLst>
              </a:tr>
            </a:tbl>
          </a:graphicData>
        </a:graphic>
      </p:graphicFrame>
      <p:sp>
        <p:nvSpPr>
          <p:cNvPr id="15" name="CuadroTexto 14">
            <a:extLst>
              <a:ext uri="{FF2B5EF4-FFF2-40B4-BE49-F238E27FC236}">
                <a16:creationId xmlns:a16="http://schemas.microsoft.com/office/drawing/2014/main" id="{FCB63A2C-18B4-E31E-DCB4-59BDE9255402}"/>
              </a:ext>
            </a:extLst>
          </p:cNvPr>
          <p:cNvSpPr txBox="1"/>
          <p:nvPr/>
        </p:nvSpPr>
        <p:spPr>
          <a:xfrm>
            <a:off x="571147" y="2202694"/>
            <a:ext cx="6096000" cy="2862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400" b="1" i="0" u="none" strike="noStrike" kern="1200" cap="none" spc="0" normalizeH="0" baseline="0" noProof="0" dirty="0">
                <a:ln>
                  <a:noFill/>
                </a:ln>
                <a:solidFill>
                  <a:schemeClr val="tx1"/>
                </a:solidFill>
                <a:effectLst/>
                <a:uLnTx/>
                <a:uFillTx/>
                <a:latin typeface="Montserrat" panose="00000500000000000000" pitchFamily="2" charset="0"/>
                <a:ea typeface="+mn-ea"/>
                <a:cs typeface="Arial" panose="020B0604020202020204" pitchFamily="34" charset="0"/>
                <a:sym typeface="Arial"/>
              </a:rPr>
              <a:t>Aspectos de planificación estatal</a:t>
            </a:r>
          </a:p>
        </p:txBody>
      </p:sp>
      <p:pic>
        <p:nvPicPr>
          <p:cNvPr id="4" name="Imagen 3" descr="Un grupo de personas en un evento&#10;&#10;Descripción generada automáticamente con confianza media">
            <a:extLst>
              <a:ext uri="{FF2B5EF4-FFF2-40B4-BE49-F238E27FC236}">
                <a16:creationId xmlns:a16="http://schemas.microsoft.com/office/drawing/2014/main" id="{3C5B2E7A-DA26-7F39-7899-499DE5125B72}"/>
              </a:ext>
            </a:extLst>
          </p:cNvPr>
          <p:cNvPicPr>
            <a:picLocks noChangeAspect="1"/>
          </p:cNvPicPr>
          <p:nvPr/>
        </p:nvPicPr>
        <p:blipFill>
          <a:blip r:embed="rId2"/>
          <a:stretch>
            <a:fillRect/>
          </a:stretch>
        </p:blipFill>
        <p:spPr>
          <a:xfrm>
            <a:off x="6338894" y="2197560"/>
            <a:ext cx="5085806" cy="2823516"/>
          </a:xfrm>
          <a:prstGeom prst="rect">
            <a:avLst/>
          </a:prstGeom>
          <a:ln>
            <a:solidFill>
              <a:srgbClr val="0070C0"/>
            </a:solidFill>
          </a:ln>
        </p:spPr>
      </p:pic>
    </p:spTree>
    <p:extLst>
      <p:ext uri="{BB962C8B-B14F-4D97-AF65-F5344CB8AC3E}">
        <p14:creationId xmlns:p14="http://schemas.microsoft.com/office/powerpoint/2010/main" val="3679292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4090174-12E2-F9D4-4314-776BB41E63A3}"/>
              </a:ext>
            </a:extLst>
          </p:cNvPr>
          <p:cNvSpPr txBox="1"/>
          <p:nvPr/>
        </p:nvSpPr>
        <p:spPr>
          <a:xfrm>
            <a:off x="383822" y="345695"/>
            <a:ext cx="11243733" cy="3088025"/>
          </a:xfrm>
          <a:prstGeom prst="rect">
            <a:avLst/>
          </a:prstGeom>
          <a:noFill/>
        </p:spPr>
        <p:txBody>
          <a:bodyPr wrap="square">
            <a:spAutoFit/>
          </a:bodyPr>
          <a:lstStyle/>
          <a:p>
            <a:pPr lvl="0">
              <a:lnSpc>
                <a:spcPct val="115000"/>
              </a:lnSpc>
              <a:spcAft>
                <a:spcPts val="1000"/>
              </a:spcAft>
              <a:buSzPts val="900"/>
            </a:pPr>
            <a:r>
              <a:rPr lang="es-ES" sz="1800" b="1" dirty="0">
                <a:solidFill>
                  <a:schemeClr val="accent1"/>
                </a:solidFill>
                <a:effectLst/>
                <a:latin typeface="Montserrat" panose="00000500000000000000" pitchFamily="2" charset="0"/>
                <a:ea typeface="Calibri" panose="020F0502020204030204" pitchFamily="34" charset="0"/>
                <a:cs typeface="Montserrat" panose="00000500000000000000" pitchFamily="2" charset="0"/>
              </a:rPr>
              <a:t>3. </a:t>
            </a:r>
            <a:r>
              <a:rPr lang="es-GT" sz="1800" b="1" dirty="0">
                <a:solidFill>
                  <a:schemeClr val="accent1"/>
                </a:solidFill>
                <a:latin typeface="Montserrat" panose="00000500000000000000" pitchFamily="2" charset="0"/>
              </a:rPr>
              <a:t>Festival Acción Joven </a:t>
            </a:r>
          </a:p>
          <a:p>
            <a:pPr algn="just">
              <a:lnSpc>
                <a:spcPct val="150000"/>
              </a:lnSpc>
              <a:spcAft>
                <a:spcPts val="0"/>
              </a:spcAft>
            </a:pPr>
            <a:r>
              <a:rPr lang="es-ES" dirty="0">
                <a:solidFill>
                  <a:schemeClr val="tx1"/>
                </a:solidFill>
                <a:effectLst/>
                <a:latin typeface="Montserrat" panose="00000500000000000000" pitchFamily="2" charset="0"/>
                <a:ea typeface="Calibri" panose="020F0502020204030204" pitchFamily="34" charset="0"/>
                <a:cs typeface="Montserrat" panose="00000500000000000000" pitchFamily="2" charset="0"/>
              </a:rPr>
              <a:t>Con el fin de generar en un espacio público y de libre acceso se realizaron una serie de actividades en beneficio de la juventud, llevando a cabo la actividad denominada “Festival Acción Joven”. En la cual se socializó y promovió el acercamiento de la juventud a la oferta programática. Para lo cual, se aprovecharon espacios para la recreación y el esparcimiento, dando a conocer disciplinas deportivas para que las y los jóvenes se involucren. </a:t>
            </a:r>
          </a:p>
          <a:p>
            <a:pPr algn="just">
              <a:lnSpc>
                <a:spcPct val="150000"/>
              </a:lnSpc>
              <a:spcAft>
                <a:spcPts val="0"/>
              </a:spcAft>
            </a:pPr>
            <a:endParaRPr lang="es-ES" dirty="0">
              <a:solidFill>
                <a:schemeClr val="tx1"/>
              </a:solidFill>
              <a:effectLst/>
              <a:latin typeface="Montserrat" panose="00000500000000000000" pitchFamily="2" charset="0"/>
              <a:ea typeface="Calibri" panose="020F0502020204030204" pitchFamily="34" charset="0"/>
              <a:cs typeface="Montserrat" panose="00000500000000000000" pitchFamily="2" charset="0"/>
            </a:endParaRPr>
          </a:p>
          <a:p>
            <a:pPr algn="just">
              <a:lnSpc>
                <a:spcPct val="150000"/>
              </a:lnSpc>
              <a:spcAft>
                <a:spcPts val="0"/>
              </a:spcAft>
            </a:pPr>
            <a:r>
              <a:rPr lang="es-ES" dirty="0">
                <a:solidFill>
                  <a:schemeClr val="tx1"/>
                </a:solidFill>
                <a:effectLst/>
                <a:latin typeface="Montserrat" panose="00000500000000000000" pitchFamily="2" charset="0"/>
                <a:ea typeface="Calibri" panose="020F0502020204030204" pitchFamily="34" charset="0"/>
                <a:cs typeface="Montserrat" panose="00000500000000000000" pitchFamily="2" charset="0"/>
              </a:rPr>
              <a:t>Como parte del desarrollo de la actividad, se contó con exhibición de break dance, show de arte lúdico circense, espectáculo musical, exhibiciones de BMX y Tenis de Mesa. Asimismo, se contó con la participación de 14 instituciones, quienes a través de sus puestos informativos divulgaron la oferta programática para la juventud.</a:t>
            </a:r>
          </a:p>
        </p:txBody>
      </p:sp>
      <p:graphicFrame>
        <p:nvGraphicFramePr>
          <p:cNvPr id="13" name="Tabla 12">
            <a:extLst>
              <a:ext uri="{FF2B5EF4-FFF2-40B4-BE49-F238E27FC236}">
                <a16:creationId xmlns:a16="http://schemas.microsoft.com/office/drawing/2014/main" id="{A88AC9B0-9466-5FD1-25FD-E524F45F754B}"/>
              </a:ext>
            </a:extLst>
          </p:cNvPr>
          <p:cNvGraphicFramePr>
            <a:graphicFrameLocks noGrp="1"/>
          </p:cNvGraphicFramePr>
          <p:nvPr>
            <p:extLst>
              <p:ext uri="{D42A27DB-BD31-4B8C-83A1-F6EECF244321}">
                <p14:modId xmlns:p14="http://schemas.microsoft.com/office/powerpoint/2010/main" val="1797875411"/>
              </p:ext>
            </p:extLst>
          </p:nvPr>
        </p:nvGraphicFramePr>
        <p:xfrm>
          <a:off x="564445" y="4338436"/>
          <a:ext cx="5314950" cy="1501993"/>
        </p:xfrm>
        <a:graphic>
          <a:graphicData uri="http://schemas.openxmlformats.org/drawingml/2006/table">
            <a:tbl>
              <a:tblPr firstRow="1" firstCol="1" bandRow="1"/>
              <a:tblGrid>
                <a:gridCol w="2879249">
                  <a:extLst>
                    <a:ext uri="{9D8B030D-6E8A-4147-A177-3AD203B41FA5}">
                      <a16:colId xmlns:a16="http://schemas.microsoft.com/office/drawing/2014/main" val="1818064090"/>
                    </a:ext>
                  </a:extLst>
                </a:gridCol>
                <a:gridCol w="2435701">
                  <a:extLst>
                    <a:ext uri="{9D8B030D-6E8A-4147-A177-3AD203B41FA5}">
                      <a16:colId xmlns:a16="http://schemas.microsoft.com/office/drawing/2014/main" val="1595311058"/>
                    </a:ext>
                  </a:extLst>
                </a:gridCol>
              </a:tblGrid>
              <a:tr h="465026">
                <a:tc>
                  <a:txBody>
                    <a:bodyPr/>
                    <a:lstStyle/>
                    <a:p>
                      <a:pPr>
                        <a:lnSpc>
                          <a:spcPct val="115000"/>
                        </a:lnSpc>
                      </a:pPr>
                      <a:r>
                        <a:rPr lang="es-GT" sz="1200" dirty="0">
                          <a:effectLst/>
                          <a:latin typeface="Montserrat" panose="00000500000000000000" pitchFamily="2" charset="0"/>
                          <a:ea typeface="Calibri" panose="020F0502020204030204" pitchFamily="34" charset="0"/>
                          <a:cs typeface="Times New Roman" panose="02020603050405020304" pitchFamily="18" charset="0"/>
                        </a:rPr>
                        <a:t>Programa: 35 Organización y Formación de la Juventud</a:t>
                      </a:r>
                      <a:endParaRPr lang="es-G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r>
                        <a:rPr lang="es-GT" sz="1200">
                          <a:effectLst/>
                          <a:latin typeface="Montserrat" panose="00000500000000000000" pitchFamily="2" charset="0"/>
                          <a:ea typeface="Calibri" panose="020F0502020204030204" pitchFamily="34" charset="0"/>
                          <a:cs typeface="Times New Roman" panose="02020603050405020304" pitchFamily="18" charset="0"/>
                        </a:rPr>
                        <a:t>Ubicación geográfica: Guatemala, Guatemala</a:t>
                      </a:r>
                      <a:endParaRPr lang="es-GT"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1816957"/>
                  </a:ext>
                </a:extLst>
              </a:tr>
              <a:tr h="704926">
                <a:tc>
                  <a:txBody>
                    <a:bodyPr/>
                    <a:lstStyle/>
                    <a:p>
                      <a:pPr>
                        <a:lnSpc>
                          <a:spcPct val="115000"/>
                        </a:lnSpc>
                      </a:pPr>
                      <a:r>
                        <a:rPr lang="es-GT" sz="1200">
                          <a:effectLst/>
                          <a:latin typeface="Montserrat" panose="00000500000000000000" pitchFamily="2" charset="0"/>
                          <a:ea typeface="Calibri" panose="020F0502020204030204" pitchFamily="34" charset="0"/>
                          <a:cs typeface="Times New Roman" panose="02020603050405020304" pitchFamily="18" charset="0"/>
                        </a:rPr>
                        <a:t>Subproducto 3:  Informe de asistencia técnica y seguimiento en materia de juventud en las entidades públicas</a:t>
                      </a:r>
                      <a:endParaRPr lang="es-GT"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r>
                        <a:rPr lang="es-GT" sz="1200" dirty="0">
                          <a:effectLst/>
                          <a:latin typeface="Montserrat" panose="00000500000000000000" pitchFamily="2" charset="0"/>
                          <a:ea typeface="Calibri" panose="020F0502020204030204" pitchFamily="34" charset="0"/>
                          <a:cs typeface="Times New Roman" panose="02020603050405020304" pitchFamily="18" charset="0"/>
                        </a:rPr>
                        <a:t>Fecha de ejecución: 23 de abril de 2023</a:t>
                      </a:r>
                      <a:endParaRPr lang="es-G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7773839"/>
                  </a:ext>
                </a:extLst>
              </a:tr>
              <a:tr h="208609">
                <a:tc gridSpan="2">
                  <a:txBody>
                    <a:bodyPr/>
                    <a:lstStyle/>
                    <a:p>
                      <a:pPr>
                        <a:lnSpc>
                          <a:spcPct val="115000"/>
                        </a:lnSpc>
                      </a:pPr>
                      <a:r>
                        <a:rPr lang="es-GT" sz="1200" dirty="0">
                          <a:effectLst/>
                          <a:latin typeface="Montserrat" panose="00000500000000000000" pitchFamily="2" charset="0"/>
                          <a:ea typeface="Calibri" panose="020F0502020204030204" pitchFamily="34" charset="0"/>
                          <a:cs typeface="Times New Roman" panose="02020603050405020304" pitchFamily="18" charset="0"/>
                        </a:rPr>
                        <a:t>Unidad de Medida: Documento</a:t>
                      </a:r>
                      <a:endParaRPr lang="es-G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GT"/>
                    </a:p>
                  </a:txBody>
                  <a:tcPr/>
                </a:tc>
                <a:extLst>
                  <a:ext uri="{0D108BD9-81ED-4DB2-BD59-A6C34878D82A}">
                    <a16:rowId xmlns:a16="http://schemas.microsoft.com/office/drawing/2014/main" val="2440356648"/>
                  </a:ext>
                </a:extLst>
              </a:tr>
            </a:tbl>
          </a:graphicData>
        </a:graphic>
      </p:graphicFrame>
      <p:sp>
        <p:nvSpPr>
          <p:cNvPr id="15" name="CuadroTexto 14">
            <a:extLst>
              <a:ext uri="{FF2B5EF4-FFF2-40B4-BE49-F238E27FC236}">
                <a16:creationId xmlns:a16="http://schemas.microsoft.com/office/drawing/2014/main" id="{FCB63A2C-18B4-E31E-DCB4-59BDE9255402}"/>
              </a:ext>
            </a:extLst>
          </p:cNvPr>
          <p:cNvSpPr txBox="1"/>
          <p:nvPr/>
        </p:nvSpPr>
        <p:spPr>
          <a:xfrm>
            <a:off x="564445" y="3878070"/>
            <a:ext cx="6096000" cy="2862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400" b="1" i="0" u="none" strike="noStrike" kern="1200" cap="none" spc="0" normalizeH="0" baseline="0" noProof="0" dirty="0">
                <a:ln>
                  <a:noFill/>
                </a:ln>
                <a:solidFill>
                  <a:schemeClr val="tx1"/>
                </a:solidFill>
                <a:effectLst/>
                <a:uLnTx/>
                <a:uFillTx/>
                <a:latin typeface="Montserrat" panose="00000500000000000000" pitchFamily="2" charset="0"/>
                <a:ea typeface="+mn-ea"/>
                <a:cs typeface="Arial" panose="020B0604020202020204" pitchFamily="34" charset="0"/>
                <a:sym typeface="Arial"/>
              </a:rPr>
              <a:t>Aspectos de planificación estatal</a:t>
            </a:r>
          </a:p>
        </p:txBody>
      </p:sp>
      <p:pic>
        <p:nvPicPr>
          <p:cNvPr id="5" name="Imagen 4" descr="Un grupo de niños sentados en una mesa&#10;&#10;Descripción generada automáticamente con confianza baja">
            <a:extLst>
              <a:ext uri="{FF2B5EF4-FFF2-40B4-BE49-F238E27FC236}">
                <a16:creationId xmlns:a16="http://schemas.microsoft.com/office/drawing/2014/main" id="{6577C0EE-C8F0-D06E-6C6D-AB849056EC46}"/>
              </a:ext>
            </a:extLst>
          </p:cNvPr>
          <p:cNvPicPr>
            <a:picLocks noChangeAspect="1"/>
          </p:cNvPicPr>
          <p:nvPr/>
        </p:nvPicPr>
        <p:blipFill>
          <a:blip r:embed="rId2"/>
          <a:stretch>
            <a:fillRect/>
          </a:stretch>
        </p:blipFill>
        <p:spPr>
          <a:xfrm>
            <a:off x="6764949" y="3516291"/>
            <a:ext cx="4006747" cy="2669496"/>
          </a:xfrm>
          <a:prstGeom prst="rect">
            <a:avLst/>
          </a:prstGeom>
          <a:ln>
            <a:solidFill>
              <a:srgbClr val="0070C0"/>
            </a:solidFill>
          </a:ln>
        </p:spPr>
      </p:pic>
    </p:spTree>
    <p:extLst>
      <p:ext uri="{BB962C8B-B14F-4D97-AF65-F5344CB8AC3E}">
        <p14:creationId xmlns:p14="http://schemas.microsoft.com/office/powerpoint/2010/main" val="3594172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4090174-12E2-F9D4-4314-776BB41E63A3}"/>
              </a:ext>
            </a:extLst>
          </p:cNvPr>
          <p:cNvSpPr txBox="1"/>
          <p:nvPr/>
        </p:nvSpPr>
        <p:spPr>
          <a:xfrm>
            <a:off x="383822" y="402140"/>
            <a:ext cx="11243733" cy="2512354"/>
          </a:xfrm>
          <a:prstGeom prst="rect">
            <a:avLst/>
          </a:prstGeom>
          <a:noFill/>
        </p:spPr>
        <p:txBody>
          <a:bodyPr wrap="square">
            <a:spAutoFit/>
          </a:bodyPr>
          <a:lstStyle/>
          <a:p>
            <a:pPr>
              <a:lnSpc>
                <a:spcPct val="115000"/>
              </a:lnSpc>
              <a:spcAft>
                <a:spcPts val="1000"/>
              </a:spcAft>
              <a:buSzPts val="900"/>
            </a:pPr>
            <a:r>
              <a:rPr lang="es-ES" sz="1800" b="1" dirty="0">
                <a:solidFill>
                  <a:schemeClr val="accent1"/>
                </a:solidFill>
                <a:latin typeface="Montserrat" panose="00000500000000000000" pitchFamily="2" charset="0"/>
              </a:rPr>
              <a:t>4. I Cumbre Iberoamericana de Jóvenes Líderes </a:t>
            </a:r>
          </a:p>
          <a:p>
            <a:pPr lvl="0">
              <a:lnSpc>
                <a:spcPct val="115000"/>
              </a:lnSpc>
              <a:spcAft>
                <a:spcPts val="1000"/>
              </a:spcAft>
              <a:buSzPts val="900"/>
            </a:pPr>
            <a:r>
              <a:rPr lang="es-ES" dirty="0">
                <a:solidFill>
                  <a:schemeClr val="tx1"/>
                </a:solidFill>
                <a:effectLst/>
                <a:latin typeface="Montserrat" panose="00000500000000000000" pitchFamily="2" charset="0"/>
                <a:ea typeface="Calibri" panose="020F0502020204030204" pitchFamily="34" charset="0"/>
                <a:cs typeface="Montserrat" panose="00000500000000000000" pitchFamily="2" charset="0"/>
              </a:rPr>
              <a:t>En mi calidad de Directora General de CONJUVE,</a:t>
            </a:r>
            <a:r>
              <a:rPr lang="es-ES" dirty="0">
                <a:solidFill>
                  <a:schemeClr val="tx1"/>
                </a:solidFill>
                <a:latin typeface="Montserrat" panose="00000500000000000000" pitchFamily="2" charset="0"/>
                <a:ea typeface="Calibri" panose="020F0502020204030204" pitchFamily="34" charset="0"/>
                <a:cs typeface="Montserrat" panose="00000500000000000000" pitchFamily="2" charset="0"/>
              </a:rPr>
              <a:t> </a:t>
            </a:r>
            <a:r>
              <a:rPr lang="es-ES" dirty="0">
                <a:solidFill>
                  <a:schemeClr val="tx1"/>
                </a:solidFill>
                <a:effectLst/>
                <a:latin typeface="Montserrat" panose="00000500000000000000" pitchFamily="2" charset="0"/>
                <a:ea typeface="Calibri" panose="020F0502020204030204" pitchFamily="34" charset="0"/>
                <a:cs typeface="Montserrat" panose="00000500000000000000" pitchFamily="2" charset="0"/>
              </a:rPr>
              <a:t>participé en la “I Cumbre Iberoamericana de Jóvenes Líderes”, </a:t>
            </a:r>
            <a:r>
              <a:rPr lang="es-ES" dirty="0">
                <a:solidFill>
                  <a:schemeClr val="tx1"/>
                </a:solidFill>
                <a:latin typeface="Montserrat" panose="00000500000000000000" pitchFamily="2" charset="0"/>
                <a:ea typeface="Calibri" panose="020F0502020204030204" pitchFamily="34" charset="0"/>
                <a:cs typeface="Montserrat" panose="00000500000000000000" pitchFamily="2" charset="0"/>
              </a:rPr>
              <a:t>en representación de la juventud guatemalteca,</a:t>
            </a:r>
            <a:r>
              <a:rPr lang="es-ES" dirty="0">
                <a:solidFill>
                  <a:schemeClr val="tx1"/>
                </a:solidFill>
                <a:effectLst/>
                <a:latin typeface="Montserrat" panose="00000500000000000000" pitchFamily="2" charset="0"/>
                <a:ea typeface="Calibri" panose="020F0502020204030204" pitchFamily="34" charset="0"/>
                <a:cs typeface="Montserrat" panose="00000500000000000000" pitchFamily="2" charset="0"/>
              </a:rPr>
              <a:t> la cual se realizó en República Dominicana y reunió a la institucionalidad de juventud de todos los países de Iberoamérica, para tratar temas relacionados con la juventud.</a:t>
            </a:r>
          </a:p>
          <a:p>
            <a:pPr lvl="0">
              <a:lnSpc>
                <a:spcPct val="115000"/>
              </a:lnSpc>
              <a:spcAft>
                <a:spcPts val="1000"/>
              </a:spcAft>
              <a:buSzPts val="900"/>
            </a:pPr>
            <a:endParaRPr lang="es-ES" dirty="0">
              <a:solidFill>
                <a:schemeClr val="tx1"/>
              </a:solidFill>
              <a:effectLst/>
              <a:latin typeface="Montserrat" panose="00000500000000000000" pitchFamily="2" charset="0"/>
              <a:ea typeface="Calibri" panose="020F0502020204030204" pitchFamily="34" charset="0"/>
              <a:cs typeface="Montserrat" panose="00000500000000000000" pitchFamily="2" charset="0"/>
            </a:endParaRPr>
          </a:p>
          <a:p>
            <a:pPr lvl="0">
              <a:lnSpc>
                <a:spcPct val="115000"/>
              </a:lnSpc>
              <a:spcAft>
                <a:spcPts val="1000"/>
              </a:spcAft>
              <a:buSzPts val="900"/>
            </a:pPr>
            <a:r>
              <a:rPr lang="es-ES" dirty="0">
                <a:solidFill>
                  <a:schemeClr val="tx1"/>
                </a:solidFill>
                <a:effectLst/>
                <a:latin typeface="Montserrat" panose="00000500000000000000" pitchFamily="2" charset="0"/>
                <a:ea typeface="Calibri" panose="020F0502020204030204" pitchFamily="34" charset="0"/>
                <a:cs typeface="Montserrat" panose="00000500000000000000" pitchFamily="2" charset="0"/>
              </a:rPr>
              <a:t>En el marco de la Cumbre, se sostuvo una reunión con el Rey Felipe VI de España, a quien se le presentó la Nueva Agenda de Juventudes, la cual es promovida por OIJ y PNUD, siendo impulsada por los representantes de juventud de los países aliados, entre los cuales se incluye Guatemala.</a:t>
            </a:r>
            <a:endParaRPr lang="es-GT" dirty="0">
              <a:solidFill>
                <a:schemeClr val="tx1"/>
              </a:solidFill>
              <a:effectLst/>
              <a:latin typeface="Montserrat" panose="00000500000000000000" pitchFamily="2" charset="0"/>
              <a:ea typeface="Calibri" panose="020F0502020204030204" pitchFamily="34" charset="0"/>
              <a:cs typeface="Montserrat" panose="00000500000000000000" pitchFamily="2" charset="0"/>
            </a:endParaRPr>
          </a:p>
        </p:txBody>
      </p:sp>
      <p:graphicFrame>
        <p:nvGraphicFramePr>
          <p:cNvPr id="13" name="Tabla 12">
            <a:extLst>
              <a:ext uri="{FF2B5EF4-FFF2-40B4-BE49-F238E27FC236}">
                <a16:creationId xmlns:a16="http://schemas.microsoft.com/office/drawing/2014/main" id="{A88AC9B0-9466-5FD1-25FD-E524F45F754B}"/>
              </a:ext>
            </a:extLst>
          </p:cNvPr>
          <p:cNvGraphicFramePr>
            <a:graphicFrameLocks noGrp="1"/>
          </p:cNvGraphicFramePr>
          <p:nvPr>
            <p:extLst>
              <p:ext uri="{D42A27DB-BD31-4B8C-83A1-F6EECF244321}">
                <p14:modId xmlns:p14="http://schemas.microsoft.com/office/powerpoint/2010/main" val="3720011410"/>
              </p:ext>
            </p:extLst>
          </p:nvPr>
        </p:nvGraphicFramePr>
        <p:xfrm>
          <a:off x="383822" y="3506336"/>
          <a:ext cx="5314950" cy="1597887"/>
        </p:xfrm>
        <a:graphic>
          <a:graphicData uri="http://schemas.openxmlformats.org/drawingml/2006/table">
            <a:tbl>
              <a:tblPr firstRow="1" firstCol="1" bandRow="1"/>
              <a:tblGrid>
                <a:gridCol w="2879249">
                  <a:extLst>
                    <a:ext uri="{9D8B030D-6E8A-4147-A177-3AD203B41FA5}">
                      <a16:colId xmlns:a16="http://schemas.microsoft.com/office/drawing/2014/main" val="1818064090"/>
                    </a:ext>
                  </a:extLst>
                </a:gridCol>
                <a:gridCol w="2435701">
                  <a:extLst>
                    <a:ext uri="{9D8B030D-6E8A-4147-A177-3AD203B41FA5}">
                      <a16:colId xmlns:a16="http://schemas.microsoft.com/office/drawing/2014/main" val="1595311058"/>
                    </a:ext>
                  </a:extLst>
                </a:gridCol>
              </a:tblGrid>
              <a:tr h="553154">
                <a:tc>
                  <a:txBody>
                    <a:bodyPr/>
                    <a:lstStyle/>
                    <a:p>
                      <a:pPr>
                        <a:lnSpc>
                          <a:spcPct val="115000"/>
                        </a:lnSpc>
                      </a:pPr>
                      <a:r>
                        <a:rPr lang="es-GT" sz="1200" dirty="0">
                          <a:effectLst/>
                          <a:latin typeface="Montserrat" panose="00000500000000000000" pitchFamily="2" charset="0"/>
                          <a:ea typeface="Calibri" panose="020F0502020204030204" pitchFamily="34" charset="0"/>
                          <a:cs typeface="Times New Roman" panose="02020603050405020304" pitchFamily="18" charset="0"/>
                        </a:rPr>
                        <a:t>Programa: 35 Organización y Formación de la Juventud</a:t>
                      </a:r>
                      <a:endParaRPr lang="es-G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r>
                        <a:rPr lang="es-GT" sz="1200">
                          <a:effectLst/>
                          <a:latin typeface="Montserrat" panose="00000500000000000000" pitchFamily="2" charset="0"/>
                          <a:ea typeface="Calibri" panose="020F0502020204030204" pitchFamily="34" charset="0"/>
                          <a:cs typeface="Times New Roman" panose="02020603050405020304" pitchFamily="18" charset="0"/>
                        </a:rPr>
                        <a:t>Ubicación geográfica: Guatemala, Guatemala</a:t>
                      </a:r>
                      <a:endParaRPr lang="es-GT"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1816957"/>
                  </a:ext>
                </a:extLst>
              </a:tr>
              <a:tr h="836124">
                <a:tc>
                  <a:txBody>
                    <a:bodyPr/>
                    <a:lstStyle/>
                    <a:p>
                      <a:pPr>
                        <a:lnSpc>
                          <a:spcPct val="115000"/>
                        </a:lnSpc>
                      </a:pPr>
                      <a:r>
                        <a:rPr lang="es-GT" sz="1200" dirty="0">
                          <a:effectLst/>
                          <a:latin typeface="Montserrat" panose="00000500000000000000" pitchFamily="2" charset="0"/>
                          <a:ea typeface="Calibri" panose="020F0502020204030204" pitchFamily="34" charset="0"/>
                          <a:cs typeface="Times New Roman" panose="02020603050405020304" pitchFamily="18" charset="0"/>
                        </a:rPr>
                        <a:t>Subproducto 1: Instrumentos generados e implementados para el análisis de datos e información en materia de juventud</a:t>
                      </a:r>
                      <a:endParaRPr lang="es-G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r>
                        <a:rPr lang="es-GT" sz="1200" dirty="0">
                          <a:effectLst/>
                          <a:latin typeface="Montserrat" panose="00000500000000000000" pitchFamily="2" charset="0"/>
                          <a:ea typeface="Calibri" panose="020F0502020204030204" pitchFamily="34" charset="0"/>
                          <a:cs typeface="Times New Roman" panose="02020603050405020304" pitchFamily="18" charset="0"/>
                        </a:rPr>
                        <a:t>Fecha de ejecución: 24 de marzo de 2023</a:t>
                      </a:r>
                      <a:endParaRPr lang="es-G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7773839"/>
                  </a:ext>
                </a:extLst>
              </a:tr>
              <a:tr h="208609">
                <a:tc gridSpan="2">
                  <a:txBody>
                    <a:bodyPr/>
                    <a:lstStyle/>
                    <a:p>
                      <a:pPr>
                        <a:lnSpc>
                          <a:spcPct val="115000"/>
                        </a:lnSpc>
                      </a:pPr>
                      <a:r>
                        <a:rPr lang="es-GT" sz="1200" dirty="0">
                          <a:effectLst/>
                          <a:latin typeface="Montserrat" panose="00000500000000000000" pitchFamily="2" charset="0"/>
                          <a:ea typeface="Calibri" panose="020F0502020204030204" pitchFamily="34" charset="0"/>
                          <a:cs typeface="Times New Roman" panose="02020603050405020304" pitchFamily="18" charset="0"/>
                        </a:rPr>
                        <a:t>Unidad de Medida: Documento</a:t>
                      </a:r>
                      <a:endParaRPr lang="es-G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GT"/>
                    </a:p>
                  </a:txBody>
                  <a:tcPr/>
                </a:tc>
                <a:extLst>
                  <a:ext uri="{0D108BD9-81ED-4DB2-BD59-A6C34878D82A}">
                    <a16:rowId xmlns:a16="http://schemas.microsoft.com/office/drawing/2014/main" val="2440356648"/>
                  </a:ext>
                </a:extLst>
              </a:tr>
            </a:tbl>
          </a:graphicData>
        </a:graphic>
      </p:graphicFrame>
      <p:sp>
        <p:nvSpPr>
          <p:cNvPr id="15" name="CuadroTexto 14">
            <a:extLst>
              <a:ext uri="{FF2B5EF4-FFF2-40B4-BE49-F238E27FC236}">
                <a16:creationId xmlns:a16="http://schemas.microsoft.com/office/drawing/2014/main" id="{FCB63A2C-18B4-E31E-DCB4-59BDE9255402}"/>
              </a:ext>
            </a:extLst>
          </p:cNvPr>
          <p:cNvSpPr txBox="1"/>
          <p:nvPr/>
        </p:nvSpPr>
        <p:spPr>
          <a:xfrm>
            <a:off x="383822" y="3065433"/>
            <a:ext cx="6096000" cy="2862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sz="1400" b="1" i="0" u="none" strike="noStrike" kern="1200" cap="none" spc="0" normalizeH="0" baseline="0" noProof="0" dirty="0">
                <a:ln>
                  <a:noFill/>
                </a:ln>
                <a:solidFill>
                  <a:schemeClr val="tx1"/>
                </a:solidFill>
                <a:effectLst/>
                <a:uLnTx/>
                <a:uFillTx/>
                <a:latin typeface="Montserrat" panose="00000500000000000000" pitchFamily="2" charset="0"/>
                <a:ea typeface="+mn-ea"/>
                <a:cs typeface="Arial" panose="020B0604020202020204" pitchFamily="34" charset="0"/>
                <a:sym typeface="Arial"/>
              </a:rPr>
              <a:t>Aspectos de planificación estatal</a:t>
            </a:r>
          </a:p>
        </p:txBody>
      </p:sp>
      <p:pic>
        <p:nvPicPr>
          <p:cNvPr id="4" name="Imagen 3" descr="Un grupo de personas posando por un foto&#10;&#10;Descripción generada automáticamente">
            <a:extLst>
              <a:ext uri="{FF2B5EF4-FFF2-40B4-BE49-F238E27FC236}">
                <a16:creationId xmlns:a16="http://schemas.microsoft.com/office/drawing/2014/main" id="{DB0FA4C4-73B7-5DC5-804B-DF0E83648411}"/>
              </a:ext>
            </a:extLst>
          </p:cNvPr>
          <p:cNvPicPr>
            <a:picLocks noChangeAspect="1"/>
          </p:cNvPicPr>
          <p:nvPr/>
        </p:nvPicPr>
        <p:blipFill>
          <a:blip r:embed="rId2"/>
          <a:stretch>
            <a:fillRect/>
          </a:stretch>
        </p:blipFill>
        <p:spPr>
          <a:xfrm>
            <a:off x="6479822" y="2912140"/>
            <a:ext cx="4533305" cy="3020314"/>
          </a:xfrm>
          <a:prstGeom prst="rect">
            <a:avLst/>
          </a:prstGeom>
          <a:ln>
            <a:solidFill>
              <a:srgbClr val="0070C0"/>
            </a:solidFill>
          </a:ln>
        </p:spPr>
      </p:pic>
    </p:spTree>
    <p:extLst>
      <p:ext uri="{BB962C8B-B14F-4D97-AF65-F5344CB8AC3E}">
        <p14:creationId xmlns:p14="http://schemas.microsoft.com/office/powerpoint/2010/main" val="927505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4090174-12E2-F9D4-4314-776BB41E63A3}"/>
              </a:ext>
            </a:extLst>
          </p:cNvPr>
          <p:cNvSpPr txBox="1"/>
          <p:nvPr/>
        </p:nvSpPr>
        <p:spPr>
          <a:xfrm>
            <a:off x="383822" y="402140"/>
            <a:ext cx="11243733" cy="2512354"/>
          </a:xfrm>
          <a:prstGeom prst="rect">
            <a:avLst/>
          </a:prstGeom>
          <a:noFill/>
        </p:spPr>
        <p:txBody>
          <a:bodyPr wrap="square">
            <a:spAutoFit/>
          </a:bodyPr>
          <a:lstStyle/>
          <a:p>
            <a:pPr>
              <a:lnSpc>
                <a:spcPct val="115000"/>
              </a:lnSpc>
              <a:spcAft>
                <a:spcPts val="1000"/>
              </a:spcAft>
              <a:buSzPts val="900"/>
            </a:pPr>
            <a:r>
              <a:rPr lang="es-ES" sz="1800" b="1" dirty="0">
                <a:solidFill>
                  <a:schemeClr val="accent1"/>
                </a:solidFill>
                <a:latin typeface="Montserrat" panose="00000500000000000000" pitchFamily="2" charset="0"/>
              </a:rPr>
              <a:t>5. Foro Juvenil Anual del Consejo Económico y Social (ECOSOC) 2023 de las Naciones Unidas </a:t>
            </a:r>
          </a:p>
          <a:p>
            <a:pPr lvl="0">
              <a:lnSpc>
                <a:spcPct val="115000"/>
              </a:lnSpc>
              <a:spcAft>
                <a:spcPts val="1000"/>
              </a:spcAft>
              <a:buSzPts val="900"/>
            </a:pPr>
            <a:r>
              <a:rPr lang="es-ES" dirty="0">
                <a:solidFill>
                  <a:schemeClr val="tx1"/>
                </a:solidFill>
                <a:latin typeface="Montserrat" panose="00000500000000000000" pitchFamily="2" charset="0"/>
                <a:ea typeface="Calibri" panose="020F0502020204030204" pitchFamily="34" charset="0"/>
                <a:cs typeface="Montserrat" panose="00000500000000000000" pitchFamily="2" charset="0"/>
              </a:rPr>
              <a:t>El CONJUVE representó a Guatemala en las dos  reuniones del Consejo Económico y Social (ECOSOC), siendo estas: </a:t>
            </a:r>
          </a:p>
          <a:p>
            <a:pPr marL="285750" lvl="0" indent="-285750">
              <a:lnSpc>
                <a:spcPct val="115000"/>
              </a:lnSpc>
              <a:spcAft>
                <a:spcPts val="1000"/>
              </a:spcAft>
              <a:buSzPts val="900"/>
              <a:buFont typeface="Arial" panose="020B0604020202020204" pitchFamily="34" charset="0"/>
              <a:buChar char="•"/>
            </a:pPr>
            <a:r>
              <a:rPr lang="es-ES" dirty="0">
                <a:solidFill>
                  <a:schemeClr val="tx1"/>
                </a:solidFill>
                <a:latin typeface="Montserrat" panose="00000500000000000000" pitchFamily="2" charset="0"/>
                <a:ea typeface="Calibri" panose="020F0502020204030204" pitchFamily="34" charset="0"/>
                <a:cs typeface="Montserrat" panose="00000500000000000000" pitchFamily="2" charset="0"/>
              </a:rPr>
              <a:t>El Foro Juventud: donde se planteo acelerar la recuperación del COVID-19 y la plena aplicación de la Agenda 2030 con y para los jóvenes”, abordando el tema: “ODS 7- Energía Asequible y Limpia”, en donde se respondió a la pregunta ¿Cómo está invirtiendo Guatemala en jóvenes emprendedores en el sector energético?</a:t>
            </a:r>
          </a:p>
          <a:p>
            <a:pPr marL="285750" lvl="0" indent="-285750">
              <a:lnSpc>
                <a:spcPct val="115000"/>
              </a:lnSpc>
              <a:spcAft>
                <a:spcPts val="1000"/>
              </a:spcAft>
              <a:buSzPts val="900"/>
              <a:buFont typeface="Arial" panose="020B0604020202020204" pitchFamily="34" charset="0"/>
              <a:buChar char="•"/>
            </a:pPr>
            <a:r>
              <a:rPr lang="es-ES" dirty="0">
                <a:solidFill>
                  <a:schemeClr val="tx1"/>
                </a:solidFill>
                <a:latin typeface="Montserrat" panose="00000500000000000000" pitchFamily="2" charset="0"/>
                <a:ea typeface="Calibri" panose="020F0502020204030204" pitchFamily="34" charset="0"/>
                <a:cs typeface="Montserrat" panose="00000500000000000000" pitchFamily="2" charset="0"/>
              </a:rPr>
              <a:t>Por otro lado, se participó en la reunión para el “Fortalecimiento de la institucionalidad de la juventud, como vía para la promoción de la paz y la participación”, en donde se presentaron algunas acciones y desafíos de los diferentes países en materia de institucionalidad de la juventud. </a:t>
            </a:r>
            <a:endParaRPr lang="es-GT" dirty="0">
              <a:solidFill>
                <a:schemeClr val="tx1"/>
              </a:solidFill>
              <a:effectLst/>
              <a:latin typeface="Montserrat" panose="00000500000000000000" pitchFamily="2" charset="0"/>
              <a:ea typeface="Calibri" panose="020F0502020204030204" pitchFamily="34" charset="0"/>
              <a:cs typeface="Montserrat" panose="00000500000000000000" pitchFamily="2" charset="0"/>
            </a:endParaRPr>
          </a:p>
        </p:txBody>
      </p:sp>
      <p:graphicFrame>
        <p:nvGraphicFramePr>
          <p:cNvPr id="13" name="Tabla 12">
            <a:extLst>
              <a:ext uri="{FF2B5EF4-FFF2-40B4-BE49-F238E27FC236}">
                <a16:creationId xmlns:a16="http://schemas.microsoft.com/office/drawing/2014/main" id="{A88AC9B0-9466-5FD1-25FD-E524F45F754B}"/>
              </a:ext>
            </a:extLst>
          </p:cNvPr>
          <p:cNvGraphicFramePr>
            <a:graphicFrameLocks noGrp="1"/>
          </p:cNvGraphicFramePr>
          <p:nvPr>
            <p:extLst>
              <p:ext uri="{D42A27DB-BD31-4B8C-83A1-F6EECF244321}">
                <p14:modId xmlns:p14="http://schemas.microsoft.com/office/powerpoint/2010/main" val="3357582102"/>
              </p:ext>
            </p:extLst>
          </p:nvPr>
        </p:nvGraphicFramePr>
        <p:xfrm>
          <a:off x="564445" y="3944430"/>
          <a:ext cx="5023555" cy="1971270"/>
        </p:xfrm>
        <a:graphic>
          <a:graphicData uri="http://schemas.openxmlformats.org/drawingml/2006/table">
            <a:tbl>
              <a:tblPr firstRow="1" firstCol="1" bandRow="1"/>
              <a:tblGrid>
                <a:gridCol w="2721393">
                  <a:extLst>
                    <a:ext uri="{9D8B030D-6E8A-4147-A177-3AD203B41FA5}">
                      <a16:colId xmlns:a16="http://schemas.microsoft.com/office/drawing/2014/main" val="1818064090"/>
                    </a:ext>
                  </a:extLst>
                </a:gridCol>
                <a:gridCol w="2302162">
                  <a:extLst>
                    <a:ext uri="{9D8B030D-6E8A-4147-A177-3AD203B41FA5}">
                      <a16:colId xmlns:a16="http://schemas.microsoft.com/office/drawing/2014/main" val="1595311058"/>
                    </a:ext>
                  </a:extLst>
                </a:gridCol>
              </a:tblGrid>
              <a:tr h="593703">
                <a:tc>
                  <a:txBody>
                    <a:bodyPr/>
                    <a:lstStyle/>
                    <a:p>
                      <a:pPr>
                        <a:lnSpc>
                          <a:spcPct val="115000"/>
                        </a:lnSpc>
                      </a:pPr>
                      <a:r>
                        <a:rPr lang="es-GT" sz="1200" dirty="0">
                          <a:solidFill>
                            <a:schemeClr val="tx1"/>
                          </a:solidFill>
                          <a:effectLst/>
                          <a:latin typeface="Montserrat" panose="00000500000000000000" pitchFamily="2" charset="0"/>
                          <a:ea typeface="Calibri" panose="020F0502020204030204" pitchFamily="34" charset="0"/>
                          <a:cs typeface="Times New Roman" panose="02020603050405020304" pitchFamily="18" charset="0"/>
                        </a:rPr>
                        <a:t>Programa: 35 Organización y Formación de la Juventud</a:t>
                      </a:r>
                      <a:endParaRPr lang="es-GT"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r>
                        <a:rPr lang="es-GT" sz="1200" dirty="0">
                          <a:solidFill>
                            <a:schemeClr val="tx1"/>
                          </a:solidFill>
                          <a:effectLst/>
                          <a:latin typeface="Montserrat" panose="00000500000000000000" pitchFamily="2" charset="0"/>
                          <a:ea typeface="Calibri" panose="020F0502020204030204" pitchFamily="34" charset="0"/>
                          <a:cs typeface="Times New Roman" panose="02020603050405020304" pitchFamily="18" charset="0"/>
                        </a:rPr>
                        <a:t>Ubicación geográfica: Guatemala, Guatemala</a:t>
                      </a:r>
                      <a:endParaRPr lang="es-GT"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1816957"/>
                  </a:ext>
                </a:extLst>
              </a:tr>
              <a:tr h="851912">
                <a:tc>
                  <a:txBody>
                    <a:bodyPr/>
                    <a:lstStyle/>
                    <a:p>
                      <a:pPr>
                        <a:lnSpc>
                          <a:spcPct val="115000"/>
                        </a:lnSpc>
                      </a:pPr>
                      <a:r>
                        <a:rPr lang="es-GT" sz="1200">
                          <a:solidFill>
                            <a:schemeClr val="tx1"/>
                          </a:solidFill>
                          <a:effectLst/>
                          <a:latin typeface="Montserrat" panose="00000500000000000000" pitchFamily="2" charset="0"/>
                          <a:ea typeface="Calibri" panose="020F0502020204030204" pitchFamily="34" charset="0"/>
                          <a:cs typeface="Times New Roman" panose="02020603050405020304" pitchFamily="18" charset="0"/>
                        </a:rPr>
                        <a:t>Subproducto 1: Instrumentos generados e implementados para el análisis de datos e información en materia de juventud</a:t>
                      </a:r>
                      <a:endParaRPr lang="es-GT"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r>
                        <a:rPr lang="es-GT" sz="1200">
                          <a:solidFill>
                            <a:schemeClr val="tx1"/>
                          </a:solidFill>
                          <a:effectLst/>
                          <a:latin typeface="Montserrat" panose="00000500000000000000" pitchFamily="2" charset="0"/>
                          <a:ea typeface="Calibri" panose="020F0502020204030204" pitchFamily="34" charset="0"/>
                          <a:cs typeface="Times New Roman" panose="02020603050405020304" pitchFamily="18" charset="0"/>
                        </a:rPr>
                        <a:t>Fecha de ejecución: 26 de abril de 2023</a:t>
                      </a:r>
                      <a:endParaRPr lang="es-GT"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7773839"/>
                  </a:ext>
                </a:extLst>
              </a:tr>
              <a:tr h="338897">
                <a:tc gridSpan="2">
                  <a:txBody>
                    <a:bodyPr/>
                    <a:lstStyle/>
                    <a:p>
                      <a:pPr>
                        <a:lnSpc>
                          <a:spcPct val="115000"/>
                        </a:lnSpc>
                      </a:pPr>
                      <a:r>
                        <a:rPr lang="es-GT" sz="1200" dirty="0">
                          <a:solidFill>
                            <a:schemeClr val="tx1"/>
                          </a:solidFill>
                          <a:effectLst/>
                          <a:latin typeface="Montserrat" panose="00000500000000000000" pitchFamily="2" charset="0"/>
                          <a:ea typeface="Calibri" panose="020F0502020204030204" pitchFamily="34" charset="0"/>
                          <a:cs typeface="Times New Roman" panose="02020603050405020304" pitchFamily="18" charset="0"/>
                        </a:rPr>
                        <a:t>Unidad de Medida: Documento</a:t>
                      </a:r>
                      <a:endParaRPr lang="es-GT"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GT"/>
                    </a:p>
                  </a:txBody>
                  <a:tcPr/>
                </a:tc>
                <a:extLst>
                  <a:ext uri="{0D108BD9-81ED-4DB2-BD59-A6C34878D82A}">
                    <a16:rowId xmlns:a16="http://schemas.microsoft.com/office/drawing/2014/main" val="2440356648"/>
                  </a:ext>
                </a:extLst>
              </a:tr>
            </a:tbl>
          </a:graphicData>
        </a:graphic>
      </p:graphicFrame>
      <p:sp>
        <p:nvSpPr>
          <p:cNvPr id="15" name="CuadroTexto 14">
            <a:extLst>
              <a:ext uri="{FF2B5EF4-FFF2-40B4-BE49-F238E27FC236}">
                <a16:creationId xmlns:a16="http://schemas.microsoft.com/office/drawing/2014/main" id="{FCB63A2C-18B4-E31E-DCB4-59BDE9255402}"/>
              </a:ext>
            </a:extLst>
          </p:cNvPr>
          <p:cNvSpPr txBox="1"/>
          <p:nvPr/>
        </p:nvSpPr>
        <p:spPr>
          <a:xfrm>
            <a:off x="564445" y="3534239"/>
            <a:ext cx="6096000" cy="2862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es-GT" b="1" i="0" u="none" strike="noStrike" kern="1200" cap="none" spc="0" normalizeH="0" baseline="0" noProof="0" dirty="0">
                <a:ln>
                  <a:noFill/>
                </a:ln>
                <a:solidFill>
                  <a:schemeClr val="tx1"/>
                </a:solidFill>
                <a:effectLst/>
                <a:uLnTx/>
                <a:uFillTx/>
                <a:latin typeface="Montserrat" panose="00000500000000000000" pitchFamily="2" charset="0"/>
                <a:ea typeface="+mn-ea"/>
                <a:cs typeface="Arial" panose="020B0604020202020204" pitchFamily="34" charset="0"/>
                <a:sym typeface="Arial"/>
              </a:rPr>
              <a:t>Aspectos de planificación estatal</a:t>
            </a:r>
          </a:p>
        </p:txBody>
      </p:sp>
      <p:pic>
        <p:nvPicPr>
          <p:cNvPr id="4" name="Imagen 3" descr="Imagen que contiene foto, hombre, frente, posando&#10;&#10;Descripción generada automáticamente">
            <a:extLst>
              <a:ext uri="{FF2B5EF4-FFF2-40B4-BE49-F238E27FC236}">
                <a16:creationId xmlns:a16="http://schemas.microsoft.com/office/drawing/2014/main" id="{A92ADC12-AA98-34D8-51E5-E41022B277CA}"/>
              </a:ext>
            </a:extLst>
          </p:cNvPr>
          <p:cNvPicPr>
            <a:picLocks noChangeAspect="1"/>
          </p:cNvPicPr>
          <p:nvPr/>
        </p:nvPicPr>
        <p:blipFill>
          <a:blip r:embed="rId2"/>
          <a:stretch>
            <a:fillRect/>
          </a:stretch>
        </p:blipFill>
        <p:spPr>
          <a:xfrm>
            <a:off x="6096000" y="3035209"/>
            <a:ext cx="5407378" cy="2880491"/>
          </a:xfrm>
          <a:prstGeom prst="rect">
            <a:avLst/>
          </a:prstGeom>
          <a:ln>
            <a:solidFill>
              <a:srgbClr val="0070C0"/>
            </a:solidFill>
          </a:ln>
        </p:spPr>
      </p:pic>
    </p:spTree>
    <p:extLst>
      <p:ext uri="{BB962C8B-B14F-4D97-AF65-F5344CB8AC3E}">
        <p14:creationId xmlns:p14="http://schemas.microsoft.com/office/powerpoint/2010/main" val="2393311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2" name="Rectángulo 1">
            <a:extLst>
              <a:ext uri="{FF2B5EF4-FFF2-40B4-BE49-F238E27FC236}">
                <a16:creationId xmlns:a16="http://schemas.microsoft.com/office/drawing/2014/main" id="{79594370-6FD9-E391-99A2-2D555AB1DC64}"/>
              </a:ext>
            </a:extLst>
          </p:cNvPr>
          <p:cNvSpPr/>
          <p:nvPr/>
        </p:nvSpPr>
        <p:spPr>
          <a:xfrm>
            <a:off x="2817598" y="2339129"/>
            <a:ext cx="5940150" cy="1572697"/>
          </a:xfrm>
          <a:prstGeom prst="rect">
            <a:avLst/>
          </a:prstGeom>
          <a:solidFill>
            <a:srgbClr val="00B7D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GT"/>
          </a:p>
        </p:txBody>
      </p:sp>
      <p:sp>
        <p:nvSpPr>
          <p:cNvPr id="3" name="Cuadro de texto 851443527">
            <a:extLst>
              <a:ext uri="{FF2B5EF4-FFF2-40B4-BE49-F238E27FC236}">
                <a16:creationId xmlns:a16="http://schemas.microsoft.com/office/drawing/2014/main" id="{9C863373-04A5-4070-EE14-E961876E6776}"/>
              </a:ext>
            </a:extLst>
          </p:cNvPr>
          <p:cNvSpPr txBox="1"/>
          <p:nvPr/>
        </p:nvSpPr>
        <p:spPr>
          <a:xfrm>
            <a:off x="2861670" y="2339129"/>
            <a:ext cx="5817700" cy="157269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1200"/>
              </a:spcBef>
            </a:pPr>
            <a:r>
              <a:rPr lang="en-US" sz="3200" b="1" kern="0" dirty="0">
                <a:solidFill>
                  <a:srgbClr val="FFFFFF"/>
                </a:solidFill>
                <a:effectLst/>
                <a:latin typeface="Montserrat" panose="00000800000000000000" pitchFamily="2" charset="0"/>
                <a:ea typeface="Times New Roman" panose="02020603050405020304" pitchFamily="18" charset="0"/>
                <a:cs typeface="Times New Roman" panose="02020603050405020304" pitchFamily="18" charset="0"/>
              </a:rPr>
              <a:t>CONSOLIDADO DE LOGROS INSTITUCIONALES</a:t>
            </a:r>
            <a:endParaRPr lang="es-GT" sz="32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9674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4EBD1660-7FBF-CC04-741B-586013872F29}"/>
              </a:ext>
            </a:extLst>
          </p:cNvPr>
          <p:cNvSpPr txBox="1">
            <a:spLocks/>
          </p:cNvSpPr>
          <p:nvPr/>
        </p:nvSpPr>
        <p:spPr>
          <a:xfrm>
            <a:off x="1482803" y="617198"/>
            <a:ext cx="9010312" cy="668900"/>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3600" b="1" kern="1200">
                <a:solidFill>
                  <a:srgbClr val="0D1F3C"/>
                </a:solidFill>
                <a:latin typeface="Montserrat" panose="00000500000000000000" pitchFamily="50" charset="0"/>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s-GT" sz="2700" b="1" i="0" u="none" strike="noStrike" kern="1200" cap="none" spc="0" normalizeH="0" baseline="0" noProof="0" dirty="0">
                <a:ln>
                  <a:noFill/>
                </a:ln>
                <a:solidFill>
                  <a:srgbClr val="0D1F3C"/>
                </a:solidFill>
                <a:effectLst/>
                <a:uLnTx/>
                <a:uFillTx/>
                <a:latin typeface="Montserrat" panose="00000500000000000000" pitchFamily="2" charset="0"/>
                <a:cs typeface="Arial" panose="020B0604020202020204" pitchFamily="34" charset="0"/>
              </a:rPr>
              <a:t>CONSOLIDADO DE LOGROS INSTITUCIONALES</a:t>
            </a:r>
          </a:p>
        </p:txBody>
      </p:sp>
      <p:graphicFrame>
        <p:nvGraphicFramePr>
          <p:cNvPr id="8" name="Tabla 7">
            <a:extLst>
              <a:ext uri="{FF2B5EF4-FFF2-40B4-BE49-F238E27FC236}">
                <a16:creationId xmlns:a16="http://schemas.microsoft.com/office/drawing/2014/main" id="{4B83FB20-F2F7-F014-DF9C-697B0670DAF2}"/>
              </a:ext>
            </a:extLst>
          </p:cNvPr>
          <p:cNvGraphicFramePr>
            <a:graphicFrameLocks noGrp="1"/>
          </p:cNvGraphicFramePr>
          <p:nvPr>
            <p:extLst>
              <p:ext uri="{D42A27DB-BD31-4B8C-83A1-F6EECF244321}">
                <p14:modId xmlns:p14="http://schemas.microsoft.com/office/powerpoint/2010/main" val="3994252953"/>
              </p:ext>
            </p:extLst>
          </p:nvPr>
        </p:nvGraphicFramePr>
        <p:xfrm>
          <a:off x="1219017" y="1707181"/>
          <a:ext cx="9753965" cy="2870597"/>
        </p:xfrm>
        <a:graphic>
          <a:graphicData uri="http://schemas.openxmlformats.org/drawingml/2006/table">
            <a:tbl>
              <a:tblPr firstRow="1" bandRow="1">
                <a:tableStyleId>{FABFCF23-3B69-468F-B69F-88F6DE6A72F2}</a:tableStyleId>
              </a:tblPr>
              <a:tblGrid>
                <a:gridCol w="9753965">
                  <a:extLst>
                    <a:ext uri="{9D8B030D-6E8A-4147-A177-3AD203B41FA5}">
                      <a16:colId xmlns:a16="http://schemas.microsoft.com/office/drawing/2014/main" val="3515177168"/>
                    </a:ext>
                  </a:extLst>
                </a:gridCol>
              </a:tblGrid>
              <a:tr h="646275">
                <a:tc>
                  <a:txBody>
                    <a:bodyPr/>
                    <a:lstStyle/>
                    <a:p>
                      <a:pPr marL="0" lvl="0" indent="0" algn="just">
                        <a:lnSpc>
                          <a:spcPct val="150000"/>
                        </a:lnSpc>
                        <a:spcAft>
                          <a:spcPts val="1200"/>
                        </a:spcAft>
                        <a:buSzPts val="1000"/>
                        <a:buFont typeface="+mj-lt"/>
                        <a:buNone/>
                      </a:pPr>
                      <a:r>
                        <a:rPr lang="es-GT" sz="1200" b="1" kern="1200" dirty="0">
                          <a:solidFill>
                            <a:schemeClr val="tx1"/>
                          </a:solidFill>
                          <a:effectLst/>
                          <a:latin typeface="Montserrat" panose="00000500000000000000" pitchFamily="2" charset="0"/>
                          <a:ea typeface="Calibri" panose="020F0502020204030204" pitchFamily="34" charset="0"/>
                          <a:cs typeface="Arial" panose="020B0604020202020204" pitchFamily="34" charset="0"/>
                        </a:rPr>
                        <a:t>1. Laboratorios de Participación Juvenil Guatemala. </a:t>
                      </a:r>
                      <a:endParaRPr lang="es-GT"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04642520"/>
                  </a:ext>
                </a:extLst>
              </a:tr>
              <a:tr h="674503">
                <a:tc>
                  <a:txBody>
                    <a:bodyPr/>
                    <a:lstStyle/>
                    <a:p>
                      <a:pPr marL="0" lvl="0" indent="0">
                        <a:lnSpc>
                          <a:spcPct val="115000"/>
                        </a:lnSpc>
                        <a:spcAft>
                          <a:spcPts val="1000"/>
                        </a:spcAft>
                        <a:buSzPts val="1000"/>
                        <a:buFont typeface="+mj-lt"/>
                        <a:buNone/>
                      </a:pPr>
                      <a:r>
                        <a:rPr lang="es-ES_tradnl" sz="1200" b="1" dirty="0">
                          <a:solidFill>
                            <a:schemeClr val="tx1"/>
                          </a:solidFill>
                          <a:effectLst/>
                          <a:latin typeface="Montserrat" panose="00000500000000000000" pitchFamily="2" charset="0"/>
                          <a:ea typeface="Times New Roman" panose="02020603050405020304" pitchFamily="18" charset="0"/>
                          <a:cs typeface="Arial" panose="020B0604020202020204" pitchFamily="34" charset="0"/>
                        </a:rPr>
                        <a:t>2. 1er. Encuentro Nacional de Oficinas Municipales de Juventud </a:t>
                      </a:r>
                      <a:endParaRPr lang="es-GT"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6912561"/>
                  </a:ext>
                </a:extLst>
              </a:tr>
              <a:tr h="674503">
                <a:tc>
                  <a:txBody>
                    <a:bodyPr/>
                    <a:lstStyle/>
                    <a:p>
                      <a:pPr marL="0" lvl="0" indent="0">
                        <a:lnSpc>
                          <a:spcPct val="115000"/>
                        </a:lnSpc>
                        <a:spcAft>
                          <a:spcPts val="1000"/>
                        </a:spcAft>
                        <a:buSzPts val="1000"/>
                        <a:buFont typeface="+mj-lt"/>
                        <a:buNone/>
                      </a:pPr>
                      <a:r>
                        <a:rPr lang="es-GT" sz="1200" b="1" kern="1200" dirty="0">
                          <a:solidFill>
                            <a:schemeClr val="tx1"/>
                          </a:solidFill>
                          <a:effectLst/>
                          <a:latin typeface="Montserrat" panose="00000500000000000000" pitchFamily="2" charset="0"/>
                          <a:ea typeface="Calibri" panose="020F0502020204030204" pitchFamily="34" charset="0"/>
                          <a:cs typeface="Arial" panose="020B0604020202020204" pitchFamily="34" charset="0"/>
                        </a:rPr>
                        <a:t>3. Festival Acción Joven </a:t>
                      </a:r>
                      <a:endParaRPr lang="es-GT"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6203120"/>
                  </a:ext>
                </a:extLst>
              </a:tr>
              <a:tr h="538064">
                <a:tc>
                  <a:txBody>
                    <a:bodyPr/>
                    <a:lstStyle/>
                    <a:p>
                      <a:pPr marL="0" lvl="0" indent="0">
                        <a:lnSpc>
                          <a:spcPct val="115000"/>
                        </a:lnSpc>
                        <a:spcAft>
                          <a:spcPts val="1000"/>
                        </a:spcAft>
                        <a:buSzPts val="1000"/>
                        <a:buFont typeface="+mj-lt"/>
                        <a:buNone/>
                      </a:pPr>
                      <a:r>
                        <a:rPr lang="es-GT" sz="1200" b="1" kern="1200" dirty="0">
                          <a:solidFill>
                            <a:schemeClr val="tx1"/>
                          </a:solidFill>
                          <a:effectLst/>
                          <a:latin typeface="Montserrat" panose="00000500000000000000" pitchFamily="2" charset="0"/>
                          <a:ea typeface="Calibri" panose="020F0502020204030204" pitchFamily="34" charset="0"/>
                          <a:cs typeface="Arial" panose="020B0604020202020204" pitchFamily="34" charset="0"/>
                        </a:rPr>
                        <a:t>4. I Cumbre Iberoamericana de Jóvenes Líderes </a:t>
                      </a:r>
                      <a:endParaRPr lang="es-GT"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2103032"/>
                  </a:ext>
                </a:extLst>
              </a:tr>
              <a:tr h="337252">
                <a:tc>
                  <a:txBody>
                    <a:bodyPr/>
                    <a:lstStyle/>
                    <a:p>
                      <a:pPr marL="0" lvl="0" indent="0">
                        <a:lnSpc>
                          <a:spcPct val="115000"/>
                        </a:lnSpc>
                        <a:spcAft>
                          <a:spcPts val="1000"/>
                        </a:spcAft>
                        <a:buSzPts val="1000"/>
                        <a:buFont typeface="+mj-lt"/>
                        <a:buNone/>
                      </a:pPr>
                      <a:r>
                        <a:rPr lang="es-GT" sz="1200" b="1" kern="1200" dirty="0">
                          <a:solidFill>
                            <a:schemeClr val="tx1"/>
                          </a:solidFill>
                          <a:effectLst/>
                          <a:latin typeface="Montserrat" panose="00000500000000000000" pitchFamily="2" charset="0"/>
                          <a:ea typeface="Calibri" panose="020F0502020204030204" pitchFamily="34" charset="0"/>
                          <a:cs typeface="Arial" panose="020B0604020202020204" pitchFamily="34" charset="0"/>
                        </a:rPr>
                        <a:t>5. Foro Juvenil Anual del Consejo Económico y Social (ECOSOC) 2023 de las Naciones Unidas </a:t>
                      </a:r>
                      <a:endParaRPr lang="es-GT"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8027440"/>
                  </a:ext>
                </a:extLst>
              </a:tr>
            </a:tbl>
          </a:graphicData>
        </a:graphic>
      </p:graphicFrame>
    </p:spTree>
    <p:extLst>
      <p:ext uri="{BB962C8B-B14F-4D97-AF65-F5344CB8AC3E}">
        <p14:creationId xmlns:p14="http://schemas.microsoft.com/office/powerpoint/2010/main" val="4183831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2" name="Rectángulo 1">
            <a:extLst>
              <a:ext uri="{FF2B5EF4-FFF2-40B4-BE49-F238E27FC236}">
                <a16:creationId xmlns:a16="http://schemas.microsoft.com/office/drawing/2014/main" id="{79594370-6FD9-E391-99A2-2D555AB1DC64}"/>
              </a:ext>
            </a:extLst>
          </p:cNvPr>
          <p:cNvSpPr/>
          <p:nvPr/>
        </p:nvSpPr>
        <p:spPr>
          <a:xfrm>
            <a:off x="2817598" y="2339129"/>
            <a:ext cx="5940150" cy="1572697"/>
          </a:xfrm>
          <a:prstGeom prst="rect">
            <a:avLst/>
          </a:prstGeom>
          <a:solidFill>
            <a:srgbClr val="00B7D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GT"/>
          </a:p>
        </p:txBody>
      </p:sp>
      <p:sp>
        <p:nvSpPr>
          <p:cNvPr id="3" name="Cuadro de texto 851443527">
            <a:extLst>
              <a:ext uri="{FF2B5EF4-FFF2-40B4-BE49-F238E27FC236}">
                <a16:creationId xmlns:a16="http://schemas.microsoft.com/office/drawing/2014/main" id="{9C863373-04A5-4070-EE14-E961876E6776}"/>
              </a:ext>
            </a:extLst>
          </p:cNvPr>
          <p:cNvSpPr txBox="1"/>
          <p:nvPr/>
        </p:nvSpPr>
        <p:spPr>
          <a:xfrm>
            <a:off x="2887796" y="2783264"/>
            <a:ext cx="5817700" cy="157269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1200"/>
              </a:spcBef>
            </a:pPr>
            <a:r>
              <a:rPr lang="en-US" sz="3200" b="1" kern="0" dirty="0">
                <a:solidFill>
                  <a:srgbClr val="FFFFFF"/>
                </a:solidFill>
                <a:effectLst/>
                <a:latin typeface="Montserrat" panose="00000800000000000000" pitchFamily="2" charset="0"/>
                <a:ea typeface="Times New Roman" panose="02020603050405020304" pitchFamily="18" charset="0"/>
                <a:cs typeface="Times New Roman" panose="02020603050405020304" pitchFamily="18" charset="0"/>
              </a:rPr>
              <a:t>CONCLUSIONES </a:t>
            </a:r>
            <a:endParaRPr lang="es-GT" sz="32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6288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A1C897-2DFE-2E63-2091-1987B41BE3E3}"/>
              </a:ext>
            </a:extLst>
          </p:cNvPr>
          <p:cNvSpPr txBox="1">
            <a:spLocks/>
          </p:cNvSpPr>
          <p:nvPr/>
        </p:nvSpPr>
        <p:spPr>
          <a:xfrm>
            <a:off x="2550695" y="617198"/>
            <a:ext cx="7417764" cy="668900"/>
          </a:xfrm>
          <a:prstGeom prst="rect">
            <a:avLst/>
          </a:prstGeom>
        </p:spPr>
        <p:txBody>
          <a:bodyPr vert="horz" lIns="91440" tIns="45720" rIns="91440" bIns="45720" rtlCol="0" anchor="ctr">
            <a:normAutofit fontScale="82500" lnSpcReduction="10000"/>
          </a:bodyPr>
          <a:lstStyle>
            <a:lvl1pPr algn="ctr" defTabSz="914400" rtl="0" eaLnBrk="1" latinLnBrk="0" hangingPunct="1">
              <a:lnSpc>
                <a:spcPct val="90000"/>
              </a:lnSpc>
              <a:spcBef>
                <a:spcPct val="0"/>
              </a:spcBef>
              <a:buNone/>
              <a:defRPr sz="3600" b="1" kern="1200">
                <a:solidFill>
                  <a:srgbClr val="0D1F3C"/>
                </a:solidFill>
                <a:latin typeface="Montserrat" panose="00000500000000000000" pitchFamily="50" charset="0"/>
                <a:ea typeface="+mj-ea"/>
                <a:cs typeface="+mj-cs"/>
              </a:defRPr>
            </a:lvl1pPr>
          </a:lstStyle>
          <a:p>
            <a:pPr algn="just"/>
            <a:r>
              <a:rPr lang="es-GT" sz="2800" dirty="0">
                <a:latin typeface="Montserrat" panose="00000500000000000000" pitchFamily="2" charset="0"/>
                <a:cs typeface="Arial" panose="020B0604020202020204" pitchFamily="34" charset="0"/>
              </a:rPr>
              <a:t>¿</a:t>
            </a:r>
            <a:r>
              <a:rPr lang="es-GT" sz="2800" b="1" dirty="0">
                <a:latin typeface="Montserrat" panose="00000500000000000000" pitchFamily="2" charset="0"/>
                <a:cs typeface="Arial" panose="020B0604020202020204" pitchFamily="34" charset="0"/>
              </a:rPr>
              <a:t>QUÉ TENDENCIA MUESTRA EL USO DE LOS</a:t>
            </a:r>
            <a:endParaRPr lang="es-GT" sz="9600" b="1" dirty="0">
              <a:latin typeface="Montserrat" panose="00000500000000000000" pitchFamily="2" charset="0"/>
              <a:cs typeface="Arial" panose="020B0604020202020204" pitchFamily="34" charset="0"/>
            </a:endParaRPr>
          </a:p>
          <a:p>
            <a:pPr algn="l"/>
            <a:r>
              <a:rPr lang="es-GT" sz="2800" b="1" dirty="0">
                <a:latin typeface="Montserrat" panose="00000500000000000000" pitchFamily="2" charset="0"/>
                <a:cs typeface="Arial" panose="020B0604020202020204" pitchFamily="34" charset="0"/>
              </a:rPr>
              <a:t>  RECURSOS PÚBLICOS?</a:t>
            </a:r>
            <a:endParaRPr kumimoji="0" lang="es-GT" sz="2700" b="1" i="0" u="none" strike="noStrike" kern="1200" cap="none" spc="0" normalizeH="0" baseline="0" noProof="0" dirty="0">
              <a:ln>
                <a:noFill/>
              </a:ln>
              <a:solidFill>
                <a:srgbClr val="0D1F3C"/>
              </a:solidFill>
              <a:effectLst/>
              <a:uLnTx/>
              <a:uFillTx/>
              <a:latin typeface="Montserrat" panose="00000500000000000000" pitchFamily="2" charset="0"/>
              <a:cs typeface="Arial" panose="020B0604020202020204" pitchFamily="34" charset="0"/>
            </a:endParaRPr>
          </a:p>
        </p:txBody>
      </p:sp>
      <p:pic>
        <p:nvPicPr>
          <p:cNvPr id="3" name="Picture 2" descr="7 TENDENCIAS TECNOLÓGICAS PARA EL EL 2021 | MQA">
            <a:extLst>
              <a:ext uri="{FF2B5EF4-FFF2-40B4-BE49-F238E27FC236}">
                <a16:creationId xmlns:a16="http://schemas.microsoft.com/office/drawing/2014/main" id="{38B91F8A-1321-595D-B3B9-37A3B35AD7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80" y="156139"/>
            <a:ext cx="2406215" cy="194248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7 TENDENCIAS TECNOLÓGICAS PARA EL EL 2021 | MQA">
            <a:extLst>
              <a:ext uri="{FF2B5EF4-FFF2-40B4-BE49-F238E27FC236}">
                <a16:creationId xmlns:a16="http://schemas.microsoft.com/office/drawing/2014/main" id="{4E475C50-7ECF-E460-8FD0-5C500F22A00E}"/>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4480" y="156139"/>
            <a:ext cx="2406215" cy="1927747"/>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a:extLst>
              <a:ext uri="{FF2B5EF4-FFF2-40B4-BE49-F238E27FC236}">
                <a16:creationId xmlns:a16="http://schemas.microsoft.com/office/drawing/2014/main" id="{B2F620CE-0657-2CAC-96F4-4266371B6CED}"/>
              </a:ext>
            </a:extLst>
          </p:cNvPr>
          <p:cNvSpPr txBox="1">
            <a:spLocks/>
          </p:cNvSpPr>
          <p:nvPr/>
        </p:nvSpPr>
        <p:spPr>
          <a:xfrm>
            <a:off x="529288" y="1692645"/>
            <a:ext cx="10218660" cy="4247709"/>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chemeClr val="tx1"/>
                </a:solidFill>
                <a:latin typeface="Montserrat" panose="00000500000000000000" pitchFamily="2" charset="0"/>
                <a:cs typeface="Arial" panose="020B0604020202020204" pitchFamily="34" charset="0"/>
              </a:rPr>
              <a:t>Los datos obtenidos durante el periodo reportado permiten establecer que la ejecución del presupuesto del CONJUVE se apega a las medidas de </a:t>
            </a:r>
            <a:r>
              <a:rPr lang="es-ES" sz="2000" b="0" dirty="0">
                <a:solidFill>
                  <a:schemeClr val="tx1"/>
                </a:solidFill>
                <a:latin typeface="Montserrat" panose="00000500000000000000" pitchFamily="2" charset="0"/>
                <a:cs typeface="Arial" panose="020B0604020202020204" pitchFamily="34" charset="0"/>
              </a:rPr>
              <a:t>medidas de trasparencia y eliminación del gasto superfluo</a:t>
            </a:r>
            <a:r>
              <a:rPr lang="es-GT" sz="2000" b="0" dirty="0">
                <a:solidFill>
                  <a:schemeClr val="tx1"/>
                </a:solidFill>
                <a:latin typeface="Montserrat" panose="00000500000000000000" pitchFamily="2" charset="0"/>
                <a:cs typeface="Arial" panose="020B0604020202020204" pitchFamily="34" charset="0"/>
              </a:rPr>
              <a:t>. Resaltando que tuvo una mayor ejecución en los grupos de gasto 000 “Servicios personales” y 100 “Servicios no personales”, derivado del pago de salarios, honorarios, servicios básicos y diferentes actividades programadas por el área sustantiva. </a:t>
            </a:r>
            <a:endParaRPr lang="es-GT" sz="2000" b="0" dirty="0">
              <a:solidFill>
                <a:schemeClr val="accent1">
                  <a:lumMod val="50000"/>
                </a:schemeClr>
              </a:solidFill>
              <a:latin typeface="Montserrat" panose="00000500000000000000" pitchFamily="2" charset="0"/>
              <a:cs typeface="Arial" panose="020B0604020202020204" pitchFamily="34" charset="0"/>
            </a:endParaRPr>
          </a:p>
        </p:txBody>
      </p:sp>
    </p:spTree>
    <p:extLst>
      <p:ext uri="{BB962C8B-B14F-4D97-AF65-F5344CB8AC3E}">
        <p14:creationId xmlns:p14="http://schemas.microsoft.com/office/powerpoint/2010/main" val="3297303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27ACF4-5FC2-F0ED-61E5-98C0D0E9FBAC}"/>
              </a:ext>
            </a:extLst>
          </p:cNvPr>
          <p:cNvSpPr txBox="1"/>
          <p:nvPr/>
        </p:nvSpPr>
        <p:spPr>
          <a:xfrm>
            <a:off x="1482929" y="661436"/>
            <a:ext cx="10062526" cy="830997"/>
          </a:xfrm>
          <a:prstGeom prst="rect">
            <a:avLst/>
          </a:prstGeom>
          <a:noFill/>
        </p:spPr>
        <p:txBody>
          <a:bodyPr wrap="square" rtlCol="0">
            <a:spAutoFit/>
          </a:bodyPr>
          <a:lstStyle/>
          <a:p>
            <a:r>
              <a:rPr lang="es-GT" sz="2400" dirty="0">
                <a:solidFill>
                  <a:schemeClr val="accent1"/>
                </a:solidFill>
                <a:latin typeface="Montserrat" panose="00000500000000000000" pitchFamily="2" charset="0"/>
                <a:cs typeface="Arial" panose="020B0604020202020204" pitchFamily="34" charset="0"/>
              </a:rPr>
              <a:t>¿</a:t>
            </a:r>
            <a:r>
              <a:rPr lang="es-GT" sz="2400" b="1" dirty="0">
                <a:solidFill>
                  <a:schemeClr val="accent1"/>
                </a:solidFill>
                <a:latin typeface="Montserrat" panose="00000500000000000000" pitchFamily="2" charset="0"/>
                <a:cs typeface="Arial" panose="020B0604020202020204" pitchFamily="34" charset="0"/>
              </a:rPr>
              <a:t>QUÉ RESULTADOS SE OBTUVIERON EN EL MARCO DE LA POLÍTICA GENERAL DE GOBIERNO?</a:t>
            </a:r>
          </a:p>
        </p:txBody>
      </p:sp>
      <p:pic>
        <p:nvPicPr>
          <p:cNvPr id="3" name="Picture 6" descr="Noticias de Canción de Abril - TuneCore">
            <a:extLst>
              <a:ext uri="{FF2B5EF4-FFF2-40B4-BE49-F238E27FC236}">
                <a16:creationId xmlns:a16="http://schemas.microsoft.com/office/drawing/2014/main" id="{4DD09422-F84F-0E2C-CC25-09E4B38E5DCF}"/>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202303"/>
            <a:ext cx="1482929" cy="1475868"/>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1">
            <a:extLst>
              <a:ext uri="{FF2B5EF4-FFF2-40B4-BE49-F238E27FC236}">
                <a16:creationId xmlns:a16="http://schemas.microsoft.com/office/drawing/2014/main" id="{2C12B19F-E748-7D34-F792-9C8810EE5EEC}"/>
              </a:ext>
            </a:extLst>
          </p:cNvPr>
          <p:cNvSpPr txBox="1">
            <a:spLocks/>
          </p:cNvSpPr>
          <p:nvPr/>
        </p:nvSpPr>
        <p:spPr>
          <a:xfrm>
            <a:off x="525157" y="1269384"/>
            <a:ext cx="7406641" cy="5238750"/>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400" b="0" dirty="0">
                <a:solidFill>
                  <a:srgbClr val="000000"/>
                </a:solidFill>
                <a:latin typeface="Montserrat" panose="00000500000000000000" pitchFamily="2" charset="0"/>
                <a:cs typeface="Arial" panose="020B0604020202020204" pitchFamily="34" charset="0"/>
              </a:rPr>
              <a:t>CONJUVE, durante el cuatrimestre reportado, colaboró con el cumplimiento de la PGG mediante el programa 35: Organización y Formación de la Juventud, dirigida al fortalecimiento institucional y promoción de la Política Nacional de la Juventud.</a:t>
            </a:r>
            <a:endParaRPr lang="es-GT" sz="2400" b="0" dirty="0">
              <a:solidFill>
                <a:srgbClr val="4472C4">
                  <a:lumMod val="50000"/>
                </a:srgbClr>
              </a:solidFill>
              <a:latin typeface="Montserrat" panose="00000500000000000000" pitchFamily="2" charset="0"/>
              <a:cs typeface="Arial" panose="020B0604020202020204" pitchFamily="34" charset="0"/>
            </a:endParaRPr>
          </a:p>
        </p:txBody>
      </p:sp>
      <p:sp>
        <p:nvSpPr>
          <p:cNvPr id="5" name="Título 1">
            <a:extLst>
              <a:ext uri="{FF2B5EF4-FFF2-40B4-BE49-F238E27FC236}">
                <a16:creationId xmlns:a16="http://schemas.microsoft.com/office/drawing/2014/main" id="{F683C6CC-C481-E8AC-7BCE-8A6EDC59BCD7}"/>
              </a:ext>
            </a:extLst>
          </p:cNvPr>
          <p:cNvSpPr txBox="1">
            <a:spLocks/>
          </p:cNvSpPr>
          <p:nvPr/>
        </p:nvSpPr>
        <p:spPr>
          <a:xfrm>
            <a:off x="8245838" y="2042976"/>
            <a:ext cx="2907376"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r">
              <a:lnSpc>
                <a:spcPct val="150000"/>
              </a:lnSpc>
            </a:pPr>
            <a:r>
              <a:rPr lang="es-GT" sz="1600" b="0" dirty="0">
                <a:solidFill>
                  <a:schemeClr val="accent1"/>
                </a:solidFill>
                <a:latin typeface="Montserrat" panose="00000500000000000000" pitchFamily="2" charset="0"/>
                <a:cs typeface="Arial" panose="020B0604020202020204" pitchFamily="34" charset="0"/>
              </a:rPr>
              <a:t>Se contribuyó con los pilares de:</a:t>
            </a:r>
          </a:p>
          <a:p>
            <a:pPr algn="r">
              <a:lnSpc>
                <a:spcPct val="150000"/>
              </a:lnSpc>
            </a:pPr>
            <a:r>
              <a:rPr lang="es-GT" sz="1600" b="0" dirty="0">
                <a:solidFill>
                  <a:schemeClr val="accent1"/>
                </a:solidFill>
                <a:latin typeface="Montserrat" panose="00000500000000000000" pitchFamily="2" charset="0"/>
                <a:cs typeface="Arial" panose="020B0604020202020204" pitchFamily="34" charset="0"/>
              </a:rPr>
              <a:t>1: Economía, Competitividad y Prosperidad.</a:t>
            </a:r>
          </a:p>
          <a:p>
            <a:pPr algn="r">
              <a:lnSpc>
                <a:spcPct val="150000"/>
              </a:lnSpc>
            </a:pPr>
            <a:r>
              <a:rPr lang="es-GT" sz="1600" b="0" dirty="0">
                <a:solidFill>
                  <a:schemeClr val="accent1"/>
                </a:solidFill>
                <a:latin typeface="Montserrat" panose="00000500000000000000" pitchFamily="2" charset="0"/>
                <a:cs typeface="Arial" panose="020B0604020202020204" pitchFamily="34" charset="0"/>
              </a:rPr>
              <a:t>2: Desarrollo Social.</a:t>
            </a:r>
          </a:p>
        </p:txBody>
      </p:sp>
      <p:cxnSp>
        <p:nvCxnSpPr>
          <p:cNvPr id="6" name="Conector recto 5">
            <a:extLst>
              <a:ext uri="{FF2B5EF4-FFF2-40B4-BE49-F238E27FC236}">
                <a16:creationId xmlns:a16="http://schemas.microsoft.com/office/drawing/2014/main" id="{6BBF1864-27B1-361A-A67E-BEC604D1C627}"/>
              </a:ext>
            </a:extLst>
          </p:cNvPr>
          <p:cNvCxnSpPr/>
          <p:nvPr/>
        </p:nvCxnSpPr>
        <p:spPr>
          <a:xfrm>
            <a:off x="8036478" y="1492433"/>
            <a:ext cx="0" cy="457793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4084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D2D10C9-3D8D-C004-B6D5-DF3BFA3CFD37}"/>
              </a:ext>
            </a:extLst>
          </p:cNvPr>
          <p:cNvSpPr txBox="1"/>
          <p:nvPr/>
        </p:nvSpPr>
        <p:spPr>
          <a:xfrm>
            <a:off x="1780859" y="661436"/>
            <a:ext cx="97645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400" b="0" i="0" u="none" strike="noStrike" kern="0" cap="none" spc="0" normalizeH="0" baseline="0" noProof="0" dirty="0">
                <a:ln>
                  <a:noFill/>
                </a:ln>
                <a:solidFill>
                  <a:schemeClr val="accent1"/>
                </a:solidFill>
                <a:effectLst/>
                <a:uLnTx/>
                <a:uFillTx/>
                <a:latin typeface="Montserrat" panose="00000500000000000000" pitchFamily="2" charset="0"/>
                <a:cs typeface="Arial" panose="020B0604020202020204" pitchFamily="34" charset="0"/>
                <a:sym typeface="Arial"/>
              </a:rPr>
              <a:t>¿</a:t>
            </a:r>
            <a:r>
              <a:rPr kumimoji="0" lang="es-GT" sz="2400" b="1" i="0" u="none" strike="noStrike" kern="0" cap="none" spc="0" normalizeH="0" baseline="0" noProof="0" dirty="0">
                <a:ln>
                  <a:noFill/>
                </a:ln>
                <a:solidFill>
                  <a:schemeClr val="accent1"/>
                </a:solidFill>
                <a:effectLst/>
                <a:uLnTx/>
                <a:uFillTx/>
                <a:latin typeface="Montserrat" panose="00000500000000000000" pitchFamily="2" charset="0"/>
                <a:cs typeface="Arial" panose="020B0604020202020204" pitchFamily="34" charset="0"/>
                <a:sym typeface="Arial"/>
              </a:rPr>
              <a:t>QUÉ MEDIDAS DE TRANSPARENCIA SE HAN APLICADO?</a:t>
            </a:r>
          </a:p>
        </p:txBody>
      </p:sp>
      <p:sp>
        <p:nvSpPr>
          <p:cNvPr id="3" name="Título 1">
            <a:extLst>
              <a:ext uri="{FF2B5EF4-FFF2-40B4-BE49-F238E27FC236}">
                <a16:creationId xmlns:a16="http://schemas.microsoft.com/office/drawing/2014/main" id="{618B340E-9697-608D-4F36-0F616403686A}"/>
              </a:ext>
            </a:extLst>
          </p:cNvPr>
          <p:cNvSpPr txBox="1">
            <a:spLocks/>
          </p:cNvSpPr>
          <p:nvPr/>
        </p:nvSpPr>
        <p:spPr>
          <a:xfrm>
            <a:off x="608222" y="2141520"/>
            <a:ext cx="10726085" cy="3942481"/>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800" b="0" dirty="0">
                <a:solidFill>
                  <a:schemeClr val="tx1"/>
                </a:solidFill>
                <a:latin typeface="Montserrat" panose="00000500000000000000" pitchFamily="2" charset="0"/>
                <a:cs typeface="Arial" panose="020B0604020202020204" pitchFamily="34" charset="0"/>
              </a:rPr>
              <a:t>Para garantizar el </a:t>
            </a:r>
            <a:r>
              <a:rPr lang="es-GT" sz="1800" dirty="0">
                <a:solidFill>
                  <a:srgbClr val="0070C0"/>
                </a:solidFill>
                <a:latin typeface="Montserrat" panose="00000500000000000000" pitchFamily="2" charset="0"/>
                <a:cs typeface="Arial" panose="020B0604020202020204" pitchFamily="34" charset="0"/>
              </a:rPr>
              <a:t>uso adecuado del dinero público </a:t>
            </a:r>
            <a:r>
              <a:rPr lang="es-GT" sz="1800" b="0" dirty="0">
                <a:solidFill>
                  <a:schemeClr val="tx1"/>
                </a:solidFill>
                <a:latin typeface="Montserrat" panose="00000500000000000000" pitchFamily="2" charset="0"/>
                <a:cs typeface="Arial" panose="020B0604020202020204" pitchFamily="34" charset="0"/>
              </a:rPr>
              <a:t>y el avance en el cumplimiento de los objetivos de Estado, CONJUVE ha adoptado como medidas de transparencia:</a:t>
            </a:r>
          </a:p>
          <a:p>
            <a:pPr marL="285750" indent="-285750" algn="just">
              <a:lnSpc>
                <a:spcPct val="150000"/>
              </a:lnSpc>
              <a:buFont typeface="Arial" panose="020B0604020202020204" pitchFamily="34" charset="0"/>
              <a:buChar char="•"/>
            </a:pPr>
            <a:r>
              <a:rPr lang="es-ES" sz="1800" b="0" dirty="0">
                <a:solidFill>
                  <a:schemeClr val="tx1"/>
                </a:solidFill>
                <a:latin typeface="Montserrat" panose="00000500000000000000" pitchFamily="2" charset="0"/>
                <a:cs typeface="Arial" panose="020B0604020202020204" pitchFamily="34" charset="0"/>
              </a:rPr>
              <a:t>Normas Generales de Control Interno Gubernamental de la Contraloría General de Cuentas;</a:t>
            </a:r>
          </a:p>
          <a:p>
            <a:pPr marL="285750" indent="-285750" algn="just">
              <a:lnSpc>
                <a:spcPct val="150000"/>
              </a:lnSpc>
              <a:buFont typeface="Arial" panose="020B0604020202020204" pitchFamily="34" charset="0"/>
              <a:buChar char="•"/>
            </a:pPr>
            <a:r>
              <a:rPr lang="es-ES" sz="1800" b="0" dirty="0">
                <a:solidFill>
                  <a:schemeClr val="tx1"/>
                </a:solidFill>
                <a:latin typeface="Montserrat" panose="00000500000000000000" pitchFamily="2" charset="0"/>
                <a:cs typeface="Arial" panose="020B0604020202020204" pitchFamily="34" charset="0"/>
              </a:rPr>
              <a:t>Sistema Nacional de Control Interno Gubernamental -SINACIG-;</a:t>
            </a:r>
          </a:p>
          <a:p>
            <a:pPr marL="285750" indent="-285750" algn="just">
              <a:lnSpc>
                <a:spcPct val="150000"/>
              </a:lnSpc>
              <a:buFont typeface="Arial" panose="020B0604020202020204" pitchFamily="34" charset="0"/>
              <a:buChar char="•"/>
            </a:pPr>
            <a:r>
              <a:rPr lang="es-ES" sz="1800" b="0" dirty="0">
                <a:solidFill>
                  <a:schemeClr val="tx1"/>
                </a:solidFill>
                <a:latin typeface="Montserrat" panose="00000500000000000000" pitchFamily="2" charset="0"/>
                <a:cs typeface="Arial" panose="020B0604020202020204" pitchFamily="34" charset="0"/>
              </a:rPr>
              <a:t>Estrategia de trabajo para el Ejercicio Fiscal 2023, Medidas de trasparencia y eliminación del gasto superfluo en atención al artículo 21 del Decreto 54-2022.</a:t>
            </a:r>
          </a:p>
          <a:p>
            <a:endParaRPr lang="es-GT" sz="1800" b="0" dirty="0">
              <a:solidFill>
                <a:schemeClr val="accent1">
                  <a:lumMod val="50000"/>
                </a:schemeClr>
              </a:solidFill>
              <a:latin typeface="Montserrat" panose="00000500000000000000" pitchFamily="2" charset="0"/>
              <a:cs typeface="Arial" panose="020B0604020202020204" pitchFamily="34" charset="0"/>
            </a:endParaRPr>
          </a:p>
          <a:p>
            <a:br>
              <a:rPr lang="es-GT" sz="1800" b="0" dirty="0">
                <a:solidFill>
                  <a:schemeClr val="accent1">
                    <a:lumMod val="50000"/>
                  </a:schemeClr>
                </a:solidFill>
                <a:latin typeface="Montserrat" panose="00000500000000000000" pitchFamily="2" charset="0"/>
                <a:cs typeface="Arial" panose="020B0604020202020204" pitchFamily="34" charset="0"/>
              </a:rPr>
            </a:br>
            <a:endParaRPr lang="es-GT" sz="1800" b="0" dirty="0">
              <a:solidFill>
                <a:schemeClr val="accent1">
                  <a:lumMod val="50000"/>
                </a:schemeClr>
              </a:solidFill>
              <a:latin typeface="Montserrat" panose="00000500000000000000" pitchFamily="2" charset="0"/>
              <a:cs typeface="Arial" panose="020B0604020202020204" pitchFamily="34" charset="0"/>
            </a:endParaRPr>
          </a:p>
        </p:txBody>
      </p:sp>
      <p:pic>
        <p:nvPicPr>
          <p:cNvPr id="4" name="Picture 10" descr="Iconos de Transparencia - 450 iconos vectoriales gratis">
            <a:extLst>
              <a:ext uri="{FF2B5EF4-FFF2-40B4-BE49-F238E27FC236}">
                <a16:creationId xmlns:a16="http://schemas.microsoft.com/office/drawing/2014/main" id="{9A50BD5A-9011-B86A-23CB-67BD50866458}"/>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9654" y="165777"/>
            <a:ext cx="1471205" cy="1471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2663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AAE357E-2D07-5D6C-B123-83595E210640}"/>
              </a:ext>
            </a:extLst>
          </p:cNvPr>
          <p:cNvSpPr txBox="1"/>
          <p:nvPr/>
        </p:nvSpPr>
        <p:spPr>
          <a:xfrm>
            <a:off x="2124363" y="661436"/>
            <a:ext cx="942109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200" b="0" i="0" u="none" strike="noStrike" kern="0" cap="none" spc="0" normalizeH="0" baseline="0" noProof="0" dirty="0">
                <a:ln>
                  <a:noFill/>
                </a:ln>
                <a:solidFill>
                  <a:schemeClr val="accent1"/>
                </a:solidFill>
                <a:effectLst/>
                <a:uLnTx/>
                <a:uFillTx/>
                <a:latin typeface="Montserrat" panose="00000500000000000000" pitchFamily="2" charset="0"/>
                <a:cs typeface="Arial" panose="020B0604020202020204" pitchFamily="34" charset="0"/>
                <a:sym typeface="Arial"/>
              </a:rPr>
              <a:t>¿</a:t>
            </a:r>
            <a:r>
              <a:rPr kumimoji="0" lang="es-GT" sz="2200" b="1" i="0" u="none" strike="noStrike" kern="0" cap="none" spc="0" normalizeH="0" baseline="0" noProof="0" dirty="0">
                <a:ln>
                  <a:noFill/>
                </a:ln>
                <a:solidFill>
                  <a:schemeClr val="accent1"/>
                </a:solidFill>
                <a:effectLst/>
                <a:uLnTx/>
                <a:uFillTx/>
                <a:latin typeface="Montserrat" panose="00000500000000000000" pitchFamily="2" charset="0"/>
                <a:cs typeface="Arial" panose="020B0604020202020204" pitchFamily="34" charset="0"/>
                <a:sym typeface="Arial"/>
              </a:rPr>
              <a:t>QUÉ </a:t>
            </a:r>
            <a:r>
              <a:rPr lang="es-GT" sz="2200" b="1" dirty="0">
                <a:solidFill>
                  <a:schemeClr val="accent1"/>
                </a:solidFill>
                <a:latin typeface="Montserrat" panose="00000500000000000000" pitchFamily="2" charset="0"/>
                <a:cs typeface="Arial" panose="020B0604020202020204" pitchFamily="34" charset="0"/>
              </a:rPr>
              <a:t>DESAFÍOS INSTITUCIONALES SE ESPERAN DURANTE 2023</a:t>
            </a:r>
            <a:r>
              <a:rPr kumimoji="0" lang="es-GT" sz="2200" b="1" i="0" u="none" strike="noStrike" kern="0" cap="none" spc="0" normalizeH="0" baseline="0" noProof="0" dirty="0">
                <a:ln>
                  <a:noFill/>
                </a:ln>
                <a:solidFill>
                  <a:schemeClr val="accent1"/>
                </a:solidFill>
                <a:effectLst/>
                <a:uLnTx/>
                <a:uFillTx/>
                <a:latin typeface="Montserrat" panose="00000500000000000000" pitchFamily="2" charset="0"/>
                <a:cs typeface="Arial" panose="020B0604020202020204" pitchFamily="34" charset="0"/>
                <a:sym typeface="Arial"/>
              </a:rPr>
              <a:t>?</a:t>
            </a:r>
          </a:p>
        </p:txBody>
      </p:sp>
      <p:pic>
        <p:nvPicPr>
          <p:cNvPr id="3" name="Picture 2" descr="Icono-Comprensión-Desafio Neurolectura | Desafío Neurolectura">
            <a:extLst>
              <a:ext uri="{FF2B5EF4-FFF2-40B4-BE49-F238E27FC236}">
                <a16:creationId xmlns:a16="http://schemas.microsoft.com/office/drawing/2014/main" id="{4876B8D1-3C86-26BA-52F7-515232DBD771}"/>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4406" y="133797"/>
            <a:ext cx="1796960" cy="1814841"/>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1">
            <a:extLst>
              <a:ext uri="{FF2B5EF4-FFF2-40B4-BE49-F238E27FC236}">
                <a16:creationId xmlns:a16="http://schemas.microsoft.com/office/drawing/2014/main" id="{B2FCAFF7-397D-80EE-B515-06B901DA5C97}"/>
              </a:ext>
            </a:extLst>
          </p:cNvPr>
          <p:cNvSpPr txBox="1">
            <a:spLocks/>
          </p:cNvSpPr>
          <p:nvPr/>
        </p:nvSpPr>
        <p:spPr>
          <a:xfrm>
            <a:off x="574572" y="1888183"/>
            <a:ext cx="5813166" cy="4308381"/>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400" b="0" dirty="0">
                <a:solidFill>
                  <a:schemeClr val="tx1"/>
                </a:solidFill>
                <a:latin typeface="Montserrat" panose="00000500000000000000" pitchFamily="2" charset="0"/>
                <a:cs typeface="Arial" panose="020B0604020202020204" pitchFamily="34" charset="0"/>
              </a:rPr>
              <a:t>Los </a:t>
            </a:r>
            <a:r>
              <a:rPr lang="es-GT" sz="1400" dirty="0">
                <a:solidFill>
                  <a:srgbClr val="0070C0"/>
                </a:solidFill>
                <a:latin typeface="Montserrat" panose="00000500000000000000" pitchFamily="2" charset="0"/>
                <a:cs typeface="Arial" panose="020B0604020202020204" pitchFamily="34" charset="0"/>
              </a:rPr>
              <a:t>principales desafíos </a:t>
            </a:r>
            <a:r>
              <a:rPr lang="es-GT" sz="1400" b="0" dirty="0">
                <a:solidFill>
                  <a:schemeClr val="tx1"/>
                </a:solidFill>
                <a:latin typeface="Montserrat" panose="00000500000000000000" pitchFamily="2" charset="0"/>
                <a:cs typeface="Arial" panose="020B0604020202020204" pitchFamily="34" charset="0"/>
              </a:rPr>
              <a:t>de CONJUVE en cuanto al uso de los recursos públicos y el cumplimiento de los planes nacionales son:</a:t>
            </a:r>
          </a:p>
          <a:p>
            <a:pPr marL="285750" indent="-285750" algn="just">
              <a:lnSpc>
                <a:spcPct val="150000"/>
              </a:lnSpc>
              <a:buFont typeface="Arial" panose="020B0604020202020204" pitchFamily="34" charset="0"/>
              <a:buChar char="•"/>
            </a:pPr>
            <a:r>
              <a:rPr lang="es-ES" sz="1400" b="0" dirty="0">
                <a:solidFill>
                  <a:schemeClr val="tx1"/>
                </a:solidFill>
                <a:latin typeface="Montserrat" panose="00000500000000000000" pitchFamily="2" charset="0"/>
                <a:cs typeface="Arial" panose="020B0604020202020204" pitchFamily="34" charset="0"/>
              </a:rPr>
              <a:t>Promover el fortalecimiento institucional de la Política del Estado en relación a la juventud.</a:t>
            </a:r>
          </a:p>
          <a:p>
            <a:pPr marL="285750" indent="-285750" algn="just">
              <a:lnSpc>
                <a:spcPct val="150000"/>
              </a:lnSpc>
              <a:buFont typeface="Arial" panose="020B0604020202020204" pitchFamily="34" charset="0"/>
              <a:buChar char="•"/>
            </a:pPr>
            <a:r>
              <a:rPr lang="es-ES" sz="1400" b="0" dirty="0">
                <a:solidFill>
                  <a:schemeClr val="tx1"/>
                </a:solidFill>
                <a:latin typeface="Montserrat" panose="00000500000000000000" pitchFamily="2" charset="0"/>
                <a:cs typeface="Arial" panose="020B0604020202020204" pitchFamily="34" charset="0"/>
              </a:rPr>
              <a:t>Automatización de procesos internos para la gestión documental.</a:t>
            </a:r>
          </a:p>
          <a:p>
            <a:pPr marL="285750" indent="-285750" algn="just">
              <a:lnSpc>
                <a:spcPct val="150000"/>
              </a:lnSpc>
              <a:buFont typeface="Arial" panose="020B0604020202020204" pitchFamily="34" charset="0"/>
              <a:buChar char="•"/>
            </a:pPr>
            <a:r>
              <a:rPr lang="es-ES" sz="1400" b="0" dirty="0">
                <a:solidFill>
                  <a:schemeClr val="tx1"/>
                </a:solidFill>
                <a:latin typeface="Montserrat" panose="00000500000000000000" pitchFamily="2" charset="0"/>
                <a:cs typeface="Arial" panose="020B0604020202020204" pitchFamily="34" charset="0"/>
              </a:rPr>
              <a:t>Asignación presupuestaria para el cumplimiento del pago de sentencias judiciales.</a:t>
            </a:r>
          </a:p>
          <a:p>
            <a:pPr marL="285750" indent="-285750" algn="just">
              <a:lnSpc>
                <a:spcPct val="150000"/>
              </a:lnSpc>
              <a:buFont typeface="Arial" panose="020B0604020202020204" pitchFamily="34" charset="0"/>
              <a:buChar char="•"/>
            </a:pPr>
            <a:r>
              <a:rPr lang="es-ES" sz="1400" b="0" dirty="0">
                <a:solidFill>
                  <a:schemeClr val="tx1"/>
                </a:solidFill>
                <a:latin typeface="Montserrat" panose="00000500000000000000" pitchFamily="2" charset="0"/>
                <a:cs typeface="Arial" panose="020B0604020202020204" pitchFamily="34" charset="0"/>
              </a:rPr>
              <a:t>Abordar el proceso de transición bajo los lineamientos generales establecidos por Secretaria General de Planificacion y Programación de la Presidencia -SEGEPLAN-.</a:t>
            </a:r>
            <a:endParaRPr lang="es-GT" sz="1400" b="0" dirty="0">
              <a:solidFill>
                <a:schemeClr val="tx1"/>
              </a:solidFill>
              <a:latin typeface="Montserrat" panose="00000500000000000000" pitchFamily="2" charset="0"/>
              <a:cs typeface="Arial" panose="020B0604020202020204" pitchFamily="34" charset="0"/>
            </a:endParaRPr>
          </a:p>
        </p:txBody>
      </p:sp>
      <p:sp>
        <p:nvSpPr>
          <p:cNvPr id="5" name="Título 1">
            <a:extLst>
              <a:ext uri="{FF2B5EF4-FFF2-40B4-BE49-F238E27FC236}">
                <a16:creationId xmlns:a16="http://schemas.microsoft.com/office/drawing/2014/main" id="{AAA9B6AF-6E45-8364-CE84-C26823415BEE}"/>
              </a:ext>
            </a:extLst>
          </p:cNvPr>
          <p:cNvSpPr txBox="1">
            <a:spLocks/>
          </p:cNvSpPr>
          <p:nvPr/>
        </p:nvSpPr>
        <p:spPr>
          <a:xfrm>
            <a:off x="6834908" y="2338973"/>
            <a:ext cx="4193177" cy="3206375"/>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defPPr marR="0" lvl="0" algn="l" rtl="0">
              <a:lnSpc>
                <a:spcPct val="100000"/>
              </a:lnSpc>
              <a:spcBef>
                <a:spcPts val="0"/>
              </a:spcBef>
              <a:spcAft>
                <a:spcPts val="0"/>
              </a:spcAft>
            </a:defPPr>
            <a:lvl1pPr algn="just" defTabSz="914400" eaLnBrk="1" latinLnBrk="0" hangingPunct="1">
              <a:lnSpc>
                <a:spcPct val="150000"/>
              </a:lnSpc>
              <a:spcBef>
                <a:spcPct val="0"/>
              </a:spcBef>
              <a:buNone/>
              <a:defRPr kern="1200">
                <a:solidFill>
                  <a:schemeClr val="tx1"/>
                </a:solidFill>
                <a:latin typeface="Montserrat" panose="00000500000000000000" pitchFamily="2" charset="0"/>
                <a:ea typeface="+mj-ea"/>
                <a:cs typeface="Arial" panose="020B0604020202020204" pitchFamily="34" charset="0"/>
              </a:defRPr>
            </a:lvl1pPr>
          </a:lstStyle>
          <a:p>
            <a:br>
              <a:rPr lang="es-GT" dirty="0"/>
            </a:br>
            <a:r>
              <a:rPr lang="es-GT" dirty="0"/>
              <a:t>Las acciones inmediatas a seguir son: </a:t>
            </a:r>
          </a:p>
          <a:p>
            <a:pPr marL="285750" indent="-285750">
              <a:buFont typeface="Arial" panose="020B0604020202020204" pitchFamily="34" charset="0"/>
              <a:buChar char="•"/>
            </a:pPr>
            <a:r>
              <a:rPr lang="es-ES" dirty="0"/>
              <a:t>Implementación del Plan Institucional de Simplificación de Trámites y Procedimientos Administrativos;</a:t>
            </a:r>
          </a:p>
          <a:p>
            <a:pPr marL="285750" indent="-285750">
              <a:buFont typeface="Arial" panose="020B0604020202020204" pitchFamily="34" charset="0"/>
              <a:buChar char="•"/>
            </a:pPr>
            <a:r>
              <a:rPr lang="es-ES" dirty="0"/>
              <a:t>Solicitud de ampliación presupuestaria para el cumplimiento de obligaciones judiciales.</a:t>
            </a:r>
          </a:p>
          <a:p>
            <a:endParaRPr lang="es-GT" dirty="0"/>
          </a:p>
        </p:txBody>
      </p:sp>
      <p:cxnSp>
        <p:nvCxnSpPr>
          <p:cNvPr id="7" name="Conector recto 6">
            <a:extLst>
              <a:ext uri="{FF2B5EF4-FFF2-40B4-BE49-F238E27FC236}">
                <a16:creationId xmlns:a16="http://schemas.microsoft.com/office/drawing/2014/main" id="{7CA181F4-0801-9262-DA82-989A0FEF3CD1}"/>
              </a:ext>
            </a:extLst>
          </p:cNvPr>
          <p:cNvCxnSpPr/>
          <p:nvPr/>
        </p:nvCxnSpPr>
        <p:spPr>
          <a:xfrm>
            <a:off x="6622869" y="1888183"/>
            <a:ext cx="0" cy="457793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7420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g1e0bd25976b_0_118"/>
          <p:cNvPicPr preferRelativeResize="0"/>
          <p:nvPr/>
        </p:nvPicPr>
        <p:blipFill rotWithShape="1">
          <a:blip r:embed="rId3">
            <a:alphaModFix/>
          </a:blip>
          <a:srcRect/>
          <a:stretch/>
        </p:blipFill>
        <p:spPr>
          <a:xfrm>
            <a:off x="3900525" y="6304141"/>
            <a:ext cx="4390952" cy="572850"/>
          </a:xfrm>
          <a:prstGeom prst="rect">
            <a:avLst/>
          </a:prstGeom>
          <a:noFill/>
          <a:ln>
            <a:noFill/>
          </a:ln>
        </p:spPr>
      </p:pic>
      <p:pic>
        <p:nvPicPr>
          <p:cNvPr id="2" name="Imagen 1">
            <a:extLst>
              <a:ext uri="{FF2B5EF4-FFF2-40B4-BE49-F238E27FC236}">
                <a16:creationId xmlns:a16="http://schemas.microsoft.com/office/drawing/2014/main" id="{FF8AFFD7-C277-F83F-88AC-CBD891C38E45}"/>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0001" y="6304141"/>
            <a:ext cx="2314575" cy="537210"/>
          </a:xfrm>
          <a:prstGeom prst="rect">
            <a:avLst/>
          </a:prstGeom>
          <a:noFill/>
        </p:spPr>
      </p:pic>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TotalTime>
  <Words>2094</Words>
  <Application>Microsoft Office PowerPoint</Application>
  <PresentationFormat>Panorámica</PresentationFormat>
  <Paragraphs>172</Paragraphs>
  <Slides>28</Slides>
  <Notes>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28</vt:i4>
      </vt:variant>
    </vt:vector>
  </HeadingPairs>
  <TitlesOfParts>
    <vt:vector size="34" baseType="lpstr">
      <vt:lpstr>Montserrat</vt:lpstr>
      <vt:lpstr>Calibri Light</vt:lpstr>
      <vt:lpstr>Arial</vt:lpstr>
      <vt:lpstr>Calibri</vt:lpstr>
      <vt:lpstr>Vollkorn Black</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dc:creator>
  <cp:lastModifiedBy>Edson Jose Paolo Silva Flores</cp:lastModifiedBy>
  <cp:revision>8</cp:revision>
  <dcterms:created xsi:type="dcterms:W3CDTF">2022-04-29T16:34:54Z</dcterms:created>
  <dcterms:modified xsi:type="dcterms:W3CDTF">2023-06-05T19:34:26Z</dcterms:modified>
</cp:coreProperties>
</file>