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theme/themeOverride2.xml" ContentType="application/vnd.openxmlformats-officedocument.themeOverride+xml"/>
  <Override PartName="/ppt/notesSlides/notesSlide5.xml" ContentType="application/vnd.openxmlformats-officedocument.presentationml.notesSlide+xml"/>
  <Override PartName="/ppt/theme/themeOverride3.xml" ContentType="application/vnd.openxmlformats-officedocument.themeOverride+xml"/>
  <Override PartName="/ppt/notesSlides/notesSlide6.xml" ContentType="application/vnd.openxmlformats-officedocument.presentationml.notesSlide+xml"/>
  <Override PartName="/ppt/theme/themeOverride4.xml" ContentType="application/vnd.openxmlformats-officedocument.themeOverr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theme/themeOverride5.xml" ContentType="application/vnd.openxmlformats-officedocument.themeOverride+xml"/>
  <Override PartName="/ppt/notesSlides/notesSlide8.xml" ContentType="application/vnd.openxmlformats-officedocument.presentationml.notesSlide+xml"/>
  <Override PartName="/ppt/theme/themeOverride6.xml" ContentType="application/vnd.openxmlformats-officedocument.themeOverride+xml"/>
  <Override PartName="/ppt/notesSlides/notesSlide9.xml" ContentType="application/vnd.openxmlformats-officedocument.presentationml.notesSlide+xml"/>
  <Override PartName="/ppt/theme/themeOverride7.xml" ContentType="application/vnd.openxmlformats-officedocument.themeOverride+xml"/>
  <Override PartName="/ppt/notesSlides/notesSlide10.xml" ContentType="application/vnd.openxmlformats-officedocument.presentationml.notesSlide+xml"/>
  <Override PartName="/ppt/theme/themeOverride8.xml" ContentType="application/vnd.openxmlformats-officedocument.themeOverride+xml"/>
  <Override PartName="/ppt/notesSlides/notesSlide11.xml" ContentType="application/vnd.openxmlformats-officedocument.presentationml.notesSlide+xml"/>
  <Override PartName="/ppt/theme/themeOverride9.xml" ContentType="application/vnd.openxmlformats-officedocument.themeOverride+xml"/>
  <Override PartName="/ppt/notesSlides/notesSlide12.xml" ContentType="application/vnd.openxmlformats-officedocument.presentationml.notesSlide+xml"/>
  <Override PartName="/ppt/theme/themeOverride10.xml" ContentType="application/vnd.openxmlformats-officedocument.themeOverrid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heme/themeOverride11.xml" ContentType="application/vnd.openxmlformats-officedocument.themeOverride+xml"/>
  <Override PartName="/ppt/notesSlides/notesSlide16.xml" ContentType="application/vnd.openxmlformats-officedocument.presentationml.notesSlide+xml"/>
  <Override PartName="/ppt/theme/themeOverride12.xml" ContentType="application/vnd.openxmlformats-officedocument.themeOverride+xml"/>
  <Override PartName="/ppt/notesSlides/notesSlide17.xml" ContentType="application/vnd.openxmlformats-officedocument.presentationml.notesSlide+xml"/>
  <Override PartName="/ppt/theme/themeOverride13.xml" ContentType="application/vnd.openxmlformats-officedocument.themeOverride+xml"/>
  <Override PartName="/ppt/notesSlides/notesSlide18.xml" ContentType="application/vnd.openxmlformats-officedocument.presentationml.notesSlide+xml"/>
  <Override PartName="/ppt/theme/themeOverride14.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heme/themeOverride15.xml" ContentType="application/vnd.openxmlformats-officedocument.themeOverride+xml"/>
  <Override PartName="/ppt/notesSlides/notesSlide23.xml" ContentType="application/vnd.openxmlformats-officedocument.presentationml.notesSlide+xml"/>
  <Override PartName="/ppt/theme/themeOverride16.xml" ContentType="application/vnd.openxmlformats-officedocument.themeOverride+xml"/>
  <Override PartName="/ppt/notesSlides/notesSlide24.xml" ContentType="application/vnd.openxmlformats-officedocument.presentationml.notesSlide+xml"/>
  <Override PartName="/ppt/theme/themeOverride17.xml" ContentType="application/vnd.openxmlformats-officedocument.themeOverride+xml"/>
  <Override PartName="/ppt/notesSlides/notesSlide25.xml" ContentType="application/vnd.openxmlformats-officedocument.presentationml.notesSlide+xml"/>
  <Override PartName="/ppt/theme/themeOverride18.xml" ContentType="application/vnd.openxmlformats-officedocument.themeOverr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70" r:id="rId3"/>
    <p:sldId id="269" r:id="rId4"/>
    <p:sldId id="257" r:id="rId5"/>
    <p:sldId id="332" r:id="rId6"/>
    <p:sldId id="333" r:id="rId7"/>
    <p:sldId id="335" r:id="rId8"/>
    <p:sldId id="339" r:id="rId9"/>
    <p:sldId id="328" r:id="rId10"/>
    <p:sldId id="330" r:id="rId11"/>
    <p:sldId id="346" r:id="rId12"/>
    <p:sldId id="341" r:id="rId13"/>
    <p:sldId id="343" r:id="rId14"/>
    <p:sldId id="345" r:id="rId15"/>
    <p:sldId id="280" r:id="rId16"/>
    <p:sldId id="263" r:id="rId17"/>
    <p:sldId id="315" r:id="rId18"/>
    <p:sldId id="316" r:id="rId19"/>
    <p:sldId id="317" r:id="rId20"/>
    <p:sldId id="318" r:id="rId21"/>
    <p:sldId id="286" r:id="rId22"/>
    <p:sldId id="287" r:id="rId23"/>
    <p:sldId id="288" r:id="rId24"/>
    <p:sldId id="319" r:id="rId25"/>
    <p:sldId id="321" r:id="rId26"/>
    <p:sldId id="322" r:id="rId27"/>
    <p:sldId id="324" r:id="rId28"/>
    <p:sldId id="262" r:id="rId29"/>
  </p:sldIdLst>
  <p:sldSz cx="12192000" cy="6858000"/>
  <p:notesSz cx="6858000" cy="9144000"/>
  <p:defaultText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E6C"/>
    <a:srgbClr val="C0F3FF"/>
    <a:srgbClr val="265F91"/>
    <a:srgbClr val="FFCA4A"/>
    <a:srgbClr val="20539D"/>
    <a:srgbClr val="EFEFEF"/>
    <a:srgbClr val="002E91"/>
    <a:srgbClr val="1030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6" autoAdjust="0"/>
    <p:restoredTop sz="94694"/>
  </p:normalViewPr>
  <p:slideViewPr>
    <p:cSldViewPr snapToGrid="0" snapToObjects="1">
      <p:cViewPr varScale="1">
        <p:scale>
          <a:sx n="85" d="100"/>
          <a:sy n="85" d="100"/>
        </p:scale>
        <p:origin x="76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192.168.0.2\financiero\APOYO%20A%20PRESUPUESTO\INORME%20DE%20LA%20PRESIDENCIA\TERCER%20CUATRIMESTRE\Formatos%20MRC%202022%203er%20cuatrimestre.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192.168.0.2\financiero\APOYO%20A%20PRESUPUESTO\INORME%20DE%20LA%20PRESIDENCIA\TERCER%20CUATRIMESTRE\Formatos%20MRC%202022%203er%20cuatrimestre.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96167973444183E-2"/>
          <c:y val="5.3361872771169688E-2"/>
          <c:w val="0.9158266793933062"/>
          <c:h val="0.82884452875513415"/>
        </c:manualLayout>
      </c:layout>
      <c:barChart>
        <c:barDir val="col"/>
        <c:grouping val="clustered"/>
        <c:varyColors val="0"/>
        <c:ser>
          <c:idx val="0"/>
          <c:order val="0"/>
          <c:tx>
            <c:strRef>
              <c:f>'Grupo Gasto '!$B$4</c:f>
              <c:strCache>
                <c:ptCount val="1"/>
                <c:pt idx="0">
                  <c:v>Asignado</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'Grupo Gasto '!$C$2:$L$3</c:f>
              <c:strCache>
                <c:ptCount val="6"/>
                <c:pt idx="0">
                  <c:v>Grupo 000</c:v>
                </c:pt>
                <c:pt idx="1">
                  <c:v>Grupo 100</c:v>
                </c:pt>
                <c:pt idx="2">
                  <c:v>Grupo 200</c:v>
                </c:pt>
                <c:pt idx="3">
                  <c:v>Grupo 300</c:v>
                </c:pt>
                <c:pt idx="4">
                  <c:v>Grupo 400</c:v>
                </c:pt>
                <c:pt idx="5">
                  <c:v>Grupo 900</c:v>
                </c:pt>
              </c:strCache>
            </c:strRef>
          </c:cat>
          <c:val>
            <c:numRef>
              <c:f>'Grupo Gasto '!$C$4:$L$4</c:f>
              <c:numCache>
                <c:formatCode>#,##0.00</c:formatCode>
                <c:ptCount val="6"/>
                <c:pt idx="0">
                  <c:v>8.08</c:v>
                </c:pt>
                <c:pt idx="1">
                  <c:v>3.23</c:v>
                </c:pt>
                <c:pt idx="2">
                  <c:v>0.49</c:v>
                </c:pt>
                <c:pt idx="3">
                  <c:v>0.3</c:v>
                </c:pt>
                <c:pt idx="4">
                  <c:v>0.4</c:v>
                </c:pt>
                <c:pt idx="5">
                  <c:v>0.5</c:v>
                </c:pt>
              </c:numCache>
            </c:numRef>
          </c:val>
          <c:extLst>
            <c:ext xmlns:c16="http://schemas.microsoft.com/office/drawing/2014/chart" uri="{C3380CC4-5D6E-409C-BE32-E72D297353CC}">
              <c16:uniqueId val="{00000000-7D81-4812-B2D3-0A42903AD8E6}"/>
            </c:ext>
          </c:extLst>
        </c:ser>
        <c:ser>
          <c:idx val="1"/>
          <c:order val="1"/>
          <c:tx>
            <c:strRef>
              <c:f>'Grupo Gasto '!$B$5</c:f>
              <c:strCache>
                <c:ptCount val="1"/>
                <c:pt idx="0">
                  <c:v>Presupuesto vigente total </c:v>
                </c:pt>
              </c:strCache>
            </c:strRef>
          </c:tx>
          <c:spPr>
            <a:solidFill>
              <a:schemeClr val="accent1">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'Grupo Gasto '!$C$2:$L$3</c:f>
              <c:strCache>
                <c:ptCount val="6"/>
                <c:pt idx="0">
                  <c:v>Grupo 000</c:v>
                </c:pt>
                <c:pt idx="1">
                  <c:v>Grupo 100</c:v>
                </c:pt>
                <c:pt idx="2">
                  <c:v>Grupo 200</c:v>
                </c:pt>
                <c:pt idx="3">
                  <c:v>Grupo 300</c:v>
                </c:pt>
                <c:pt idx="4">
                  <c:v>Grupo 400</c:v>
                </c:pt>
                <c:pt idx="5">
                  <c:v>Grupo 900</c:v>
                </c:pt>
              </c:strCache>
            </c:strRef>
          </c:cat>
          <c:val>
            <c:numRef>
              <c:f>'Grupo Gasto '!$C$5:$L$5</c:f>
              <c:numCache>
                <c:formatCode>#,##0.00</c:formatCode>
                <c:ptCount val="6"/>
                <c:pt idx="0">
                  <c:v>8.77</c:v>
                </c:pt>
                <c:pt idx="1">
                  <c:v>1.99</c:v>
                </c:pt>
                <c:pt idx="2">
                  <c:v>0.45</c:v>
                </c:pt>
                <c:pt idx="3">
                  <c:v>0.09</c:v>
                </c:pt>
                <c:pt idx="4">
                  <c:v>0.24</c:v>
                </c:pt>
                <c:pt idx="5">
                  <c:v>1.25</c:v>
                </c:pt>
              </c:numCache>
            </c:numRef>
          </c:val>
          <c:extLst>
            <c:ext xmlns:c16="http://schemas.microsoft.com/office/drawing/2014/chart" uri="{C3380CC4-5D6E-409C-BE32-E72D297353CC}">
              <c16:uniqueId val="{00000001-7D81-4812-B2D3-0A42903AD8E6}"/>
            </c:ext>
          </c:extLst>
        </c:ser>
        <c:ser>
          <c:idx val="2"/>
          <c:order val="2"/>
          <c:tx>
            <c:strRef>
              <c:f>'Grupo Gasto '!$B$6</c:f>
              <c:strCache>
                <c:ptCount val="1"/>
                <c:pt idx="0">
                  <c:v>Presupuesto Ejecutado</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'Grupo Gasto '!$C$2:$L$3</c:f>
              <c:strCache>
                <c:ptCount val="6"/>
                <c:pt idx="0">
                  <c:v>Grupo 000</c:v>
                </c:pt>
                <c:pt idx="1">
                  <c:v>Grupo 100</c:v>
                </c:pt>
                <c:pt idx="2">
                  <c:v>Grupo 200</c:v>
                </c:pt>
                <c:pt idx="3">
                  <c:v>Grupo 300</c:v>
                </c:pt>
                <c:pt idx="4">
                  <c:v>Grupo 400</c:v>
                </c:pt>
                <c:pt idx="5">
                  <c:v>Grupo 900</c:v>
                </c:pt>
              </c:strCache>
            </c:strRef>
          </c:cat>
          <c:val>
            <c:numRef>
              <c:f>'Grupo Gasto '!$C$6:$L$6</c:f>
              <c:numCache>
                <c:formatCode>#,##0.00</c:formatCode>
                <c:ptCount val="6"/>
                <c:pt idx="0">
                  <c:v>2.92</c:v>
                </c:pt>
                <c:pt idx="1">
                  <c:v>0.36</c:v>
                </c:pt>
                <c:pt idx="2">
                  <c:v>0.11</c:v>
                </c:pt>
                <c:pt idx="3">
                  <c:v>0</c:v>
                </c:pt>
                <c:pt idx="4">
                  <c:v>0.1</c:v>
                </c:pt>
                <c:pt idx="5">
                  <c:v>0.88</c:v>
                </c:pt>
              </c:numCache>
            </c:numRef>
          </c:val>
          <c:extLst>
            <c:ext xmlns:c16="http://schemas.microsoft.com/office/drawing/2014/chart" uri="{C3380CC4-5D6E-409C-BE32-E72D297353CC}">
              <c16:uniqueId val="{00000002-7D81-4812-B2D3-0A42903AD8E6}"/>
            </c:ext>
          </c:extLst>
        </c:ser>
        <c:ser>
          <c:idx val="3"/>
          <c:order val="3"/>
          <c:tx>
            <c:strRef>
              <c:f>'Grupo Gasto '!$B$7</c:f>
              <c:strCache>
                <c:ptCount val="1"/>
                <c:pt idx="0">
                  <c:v>Saldo por ejecutar </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'Grupo Gasto '!$C$2:$L$3</c:f>
              <c:strCache>
                <c:ptCount val="6"/>
                <c:pt idx="0">
                  <c:v>Grupo 000</c:v>
                </c:pt>
                <c:pt idx="1">
                  <c:v>Grupo 100</c:v>
                </c:pt>
                <c:pt idx="2">
                  <c:v>Grupo 200</c:v>
                </c:pt>
                <c:pt idx="3">
                  <c:v>Grupo 300</c:v>
                </c:pt>
                <c:pt idx="4">
                  <c:v>Grupo 400</c:v>
                </c:pt>
                <c:pt idx="5">
                  <c:v>Grupo 900</c:v>
                </c:pt>
              </c:strCache>
            </c:strRef>
          </c:cat>
          <c:val>
            <c:numRef>
              <c:f>'Grupo Gasto '!$C$7:$L$7</c:f>
              <c:numCache>
                <c:formatCode>#,##0.00</c:formatCode>
                <c:ptCount val="6"/>
                <c:pt idx="0">
                  <c:v>0.16</c:v>
                </c:pt>
                <c:pt idx="1">
                  <c:v>8.0000000000000002E-3</c:v>
                </c:pt>
                <c:pt idx="2">
                  <c:v>4.2191E-4</c:v>
                </c:pt>
                <c:pt idx="3">
                  <c:v>0</c:v>
                </c:pt>
                <c:pt idx="4">
                  <c:v>0</c:v>
                </c:pt>
                <c:pt idx="5">
                  <c:v>0</c:v>
                </c:pt>
              </c:numCache>
            </c:numRef>
          </c:val>
          <c:extLst>
            <c:ext xmlns:c16="http://schemas.microsoft.com/office/drawing/2014/chart" uri="{C3380CC4-5D6E-409C-BE32-E72D297353CC}">
              <c16:uniqueId val="{00000003-7D81-4812-B2D3-0A42903AD8E6}"/>
            </c:ext>
          </c:extLst>
        </c:ser>
        <c:dLbls>
          <c:showLegendKey val="0"/>
          <c:showVal val="0"/>
          <c:showCatName val="0"/>
          <c:showSerName val="0"/>
          <c:showPercent val="0"/>
          <c:showBubbleSize val="0"/>
        </c:dLbls>
        <c:gapWidth val="150"/>
        <c:axId val="200183376"/>
        <c:axId val="200126544"/>
      </c:barChart>
      <c:catAx>
        <c:axId val="20018337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GT"/>
                  <a:t>*cifras</a:t>
                </a:r>
                <a:r>
                  <a:rPr lang="es-GT" baseline="0"/>
                  <a:t> en millones de quetzales</a:t>
                </a:r>
                <a:endParaRPr lang="es-GT"/>
              </a:p>
            </c:rich>
          </c:tx>
          <c:layout>
            <c:manualLayout>
              <c:xMode val="edge"/>
              <c:yMode val="edge"/>
              <c:x val="0.78170739519854915"/>
              <c:y val="0.3567755722355210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GT"/>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Trebuchet MS" panose="020B0603020202020204" pitchFamily="34" charset="0"/>
                <a:ea typeface="+mn-ea"/>
                <a:cs typeface="+mn-cs"/>
              </a:defRPr>
            </a:pPr>
            <a:endParaRPr lang="es-GT"/>
          </a:p>
        </c:txPr>
        <c:crossAx val="200126544"/>
        <c:crosses val="autoZero"/>
        <c:auto val="1"/>
        <c:lblAlgn val="ctr"/>
        <c:lblOffset val="100"/>
        <c:noMultiLvlLbl val="0"/>
      </c:catAx>
      <c:valAx>
        <c:axId val="20012654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GT"/>
          </a:p>
        </c:txPr>
        <c:crossAx val="200183376"/>
        <c:crosses val="autoZero"/>
        <c:crossBetween val="between"/>
      </c:valAx>
      <c:spPr>
        <a:noFill/>
        <a:ln>
          <a:noFill/>
        </a:ln>
        <a:effectLst/>
      </c:spPr>
    </c:plotArea>
    <c:legend>
      <c:legendPos val="r"/>
      <c:layout>
        <c:manualLayout>
          <c:xMode val="edge"/>
          <c:yMode val="edge"/>
          <c:x val="0.74057139478005618"/>
          <c:y val="0.11471399370025742"/>
          <c:w val="0.21546246904894398"/>
          <c:h val="0.23011380504903967"/>
        </c:manualLayout>
      </c:layout>
      <c:overlay val="0"/>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Trebuchet MS" panose="020B0603020202020204" pitchFamily="34" charset="0"/>
              <a:ea typeface="+mn-ea"/>
              <a:cs typeface="+mn-cs"/>
            </a:defRPr>
          </a:pPr>
          <a:endParaRPr lang="es-GT"/>
        </a:p>
      </c:txPr>
    </c:legend>
    <c:plotVisOnly val="1"/>
    <c:dispBlanksAs val="gap"/>
    <c:showDLblsOverMax val="0"/>
  </c:chart>
  <c:spPr>
    <a:solidFill>
      <a:schemeClr val="bg1"/>
    </a:solidFill>
    <a:ln w="9525" cap="flat" cmpd="sng" algn="ctr">
      <a:solidFill>
        <a:schemeClr val="tx1">
          <a:lumMod val="15000"/>
          <a:lumOff val="85000"/>
        </a:schemeClr>
      </a:solidFill>
      <a:round/>
    </a:ln>
    <a:effectLst>
      <a:outerShdw blurRad="50800" dist="50800" dir="5400000" algn="ctr" rotWithShape="0">
        <a:schemeClr val="accent1">
          <a:lumMod val="50000"/>
        </a:schemeClr>
      </a:outerShdw>
    </a:effectLst>
  </c:spPr>
  <c:txPr>
    <a:bodyPr/>
    <a:lstStyle/>
    <a:p>
      <a:pPr>
        <a:defRPr/>
      </a:pPr>
      <a:endParaRPr lang="es-GT"/>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es-GT" sz="1800" b="1" i="0" baseline="0">
                <a:solidFill>
                  <a:sysClr val="windowText" lastClr="000000"/>
                </a:solidFill>
                <a:effectLst/>
              </a:rPr>
              <a:t>EJECUCIÓN FINANCIERA ACUMULADA POR FINALIDAD AL TERCER  CUATRIMESTRE</a:t>
            </a:r>
            <a:endParaRPr lang="es-GT">
              <a:solidFill>
                <a:sysClr val="windowText" lastClr="000000"/>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a:solidFill>
                  <a:sysClr val="windowText" lastClr="000000">
                    <a:lumMod val="65000"/>
                    <a:lumOff val="35000"/>
                  </a:sysClr>
                </a:solidFill>
              </a:defRPr>
            </a:pPr>
            <a:endParaRPr lang="es-GT"/>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es-GT"/>
        </a:p>
      </c:txPr>
    </c:title>
    <c:autoTitleDeleted val="0"/>
    <c:plotArea>
      <c:layout/>
      <c:barChart>
        <c:barDir val="bar"/>
        <c:grouping val="clustered"/>
        <c:varyColors val="0"/>
        <c:ser>
          <c:idx val="0"/>
          <c:order val="0"/>
          <c:tx>
            <c:strRef>
              <c:f>'Finalidad ACUMULADO'!$A$4</c:f>
              <c:strCache>
                <c:ptCount val="1"/>
                <c:pt idx="0">
                  <c:v>Servicio de Publicación General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G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'Finalidad ACUMULADO'!$B$2:$H$2</c:f>
              <c:strCache>
                <c:ptCount val="3"/>
                <c:pt idx="0">
                  <c:v>Presupuesto vigente total</c:v>
                </c:pt>
                <c:pt idx="1">
                  <c:v>Presupuesto ejecutado</c:v>
                </c:pt>
                <c:pt idx="2">
                  <c:v>Saldo por Ejecutar</c:v>
                </c:pt>
              </c:strCache>
            </c:strRef>
          </c:cat>
          <c:val>
            <c:numRef>
              <c:f>'Finalidad ACUMULADO'!$B$4:$H$4</c:f>
              <c:numCache>
                <c:formatCode>0.00</c:formatCode>
                <c:ptCount val="3"/>
                <c:pt idx="0" formatCode="_(* #,##0.00_);_(* \(#,##0.00\);_(* &quot;-&quot;??_);_(@_)">
                  <c:v>0.11639732000000001</c:v>
                </c:pt>
                <c:pt idx="1">
                  <c:v>0.11636967999999999</c:v>
                </c:pt>
                <c:pt idx="2">
                  <c:v>3.6164999999999999E-3</c:v>
                </c:pt>
              </c:numCache>
            </c:numRef>
          </c:val>
          <c:extLst>
            <c:ext xmlns:c16="http://schemas.microsoft.com/office/drawing/2014/chart" uri="{C3380CC4-5D6E-409C-BE32-E72D297353CC}">
              <c16:uniqueId val="{00000000-9F5E-4671-8F4D-DC6B9C84DB1E}"/>
            </c:ext>
          </c:extLst>
        </c:ser>
        <c:ser>
          <c:idx val="1"/>
          <c:order val="1"/>
          <c:tx>
            <c:strRef>
              <c:f>'Finalidad ACUMULADO'!$A$5</c:f>
              <c:strCache>
                <c:ptCount val="1"/>
                <c:pt idx="0">
                  <c:v>Protección Social </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G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'Finalidad ACUMULADO'!$B$2:$H$2</c:f>
              <c:strCache>
                <c:ptCount val="3"/>
                <c:pt idx="0">
                  <c:v>Presupuesto vigente total</c:v>
                </c:pt>
                <c:pt idx="1">
                  <c:v>Presupuesto ejecutado</c:v>
                </c:pt>
                <c:pt idx="2">
                  <c:v>Saldo por Ejecutar</c:v>
                </c:pt>
              </c:strCache>
            </c:strRef>
          </c:cat>
          <c:val>
            <c:numRef>
              <c:f>'Finalidad ACUMULADO'!$B$5:$H$5</c:f>
              <c:numCache>
                <c:formatCode>0.00</c:formatCode>
                <c:ptCount val="3"/>
                <c:pt idx="0" formatCode="_-* #,##0.0_-;\-* #,##0.0_-;_-* &quot;-&quot;??_-;_-@_-">
                  <c:v>12.67445468</c:v>
                </c:pt>
                <c:pt idx="1">
                  <c:v>12.503928890000001</c:v>
                </c:pt>
                <c:pt idx="2">
                  <c:v>0.17052579000000001</c:v>
                </c:pt>
              </c:numCache>
            </c:numRef>
          </c:val>
          <c:extLst>
            <c:ext xmlns:c16="http://schemas.microsoft.com/office/drawing/2014/chart" uri="{C3380CC4-5D6E-409C-BE32-E72D297353CC}">
              <c16:uniqueId val="{00000001-9F5E-4671-8F4D-DC6B9C84DB1E}"/>
            </c:ext>
          </c:extLst>
        </c:ser>
        <c:dLbls>
          <c:dLblPos val="outEnd"/>
          <c:showLegendKey val="0"/>
          <c:showVal val="1"/>
          <c:showCatName val="0"/>
          <c:showSerName val="0"/>
          <c:showPercent val="0"/>
          <c:showBubbleSize val="0"/>
        </c:dLbls>
        <c:gapWidth val="75"/>
        <c:axId val="279146287"/>
        <c:axId val="279129231"/>
      </c:barChart>
      <c:catAx>
        <c:axId val="27914628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GT"/>
          </a:p>
        </c:txPr>
        <c:crossAx val="279129231"/>
        <c:crosses val="autoZero"/>
        <c:auto val="1"/>
        <c:lblAlgn val="ctr"/>
        <c:lblOffset val="100"/>
        <c:noMultiLvlLbl val="0"/>
      </c:catAx>
      <c:valAx>
        <c:axId val="279129231"/>
        <c:scaling>
          <c:orientation val="minMax"/>
        </c:scaling>
        <c:delete val="0"/>
        <c:axPos val="b"/>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279146287"/>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s-GT"/>
          </a:p>
        </c:txPr>
      </c:dTable>
      <c:spPr>
        <a:noFill/>
        <a:ln>
          <a:noFill/>
        </a:ln>
        <a:effectLst/>
      </c:spPr>
    </c:plotArea>
    <c:legend>
      <c:legendPos val="b"/>
      <c:legendEntry>
        <c:idx val="1"/>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a:outerShdw blurRad="50800" dist="50800" dir="5400000" algn="ctr" rotWithShape="0">
        <a:schemeClr val="accent1">
          <a:lumMod val="50000"/>
        </a:schemeClr>
      </a:outerShdw>
    </a:effectLst>
  </c:spPr>
  <c:txPr>
    <a:bodyPr/>
    <a:lstStyle/>
    <a:p>
      <a:pPr>
        <a:defRPr/>
      </a:pPr>
      <a:endParaRPr lang="es-G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0.07104</cdr:x>
      <cdr:y>0.91355</cdr:y>
    </cdr:from>
    <cdr:to>
      <cdr:x>0.19391</cdr:x>
      <cdr:y>1</cdr:y>
    </cdr:to>
    <cdr:sp macro="" textlink="">
      <cdr:nvSpPr>
        <cdr:cNvPr id="2" name="Rectángulo 1">
          <a:extLst xmlns:a="http://schemas.openxmlformats.org/drawingml/2006/main">
            <a:ext uri="{FF2B5EF4-FFF2-40B4-BE49-F238E27FC236}">
              <a16:creationId xmlns:a16="http://schemas.microsoft.com/office/drawing/2014/main" id="{EA7E2074-F1B1-A198-C24D-ECF576FC3649}"/>
            </a:ext>
          </a:extLst>
        </cdr:cNvPr>
        <cdr:cNvSpPr/>
      </cdr:nvSpPr>
      <cdr:spPr>
        <a:xfrm xmlns:a="http://schemas.openxmlformats.org/drawingml/2006/main">
          <a:off x="749582" y="4446421"/>
          <a:ext cx="1296566" cy="420762"/>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es-GT" sz="900" b="1" dirty="0">
              <a:solidFill>
                <a:sysClr val="windowText" lastClr="000000"/>
              </a:solidFill>
            </a:rPr>
            <a:t>Salarios,</a:t>
          </a:r>
          <a:r>
            <a:rPr lang="es-GT" sz="900" b="1" baseline="0" dirty="0">
              <a:solidFill>
                <a:sysClr val="windowText" lastClr="000000"/>
              </a:solidFill>
            </a:rPr>
            <a:t> Honorarios, etc. </a:t>
          </a:r>
          <a:endParaRPr lang="es-GT" sz="900" b="1" dirty="0">
            <a:solidFill>
              <a:sysClr val="windowText" lastClr="000000"/>
            </a:solidFill>
          </a:endParaRPr>
        </a:p>
      </cdr:txBody>
    </cdr:sp>
  </cdr:relSizeAnchor>
  <cdr:relSizeAnchor xmlns:cdr="http://schemas.openxmlformats.org/drawingml/2006/chartDrawing">
    <cdr:from>
      <cdr:x>0.64211</cdr:x>
      <cdr:y>0.91301</cdr:y>
    </cdr:from>
    <cdr:to>
      <cdr:x>0.82529</cdr:x>
      <cdr:y>0.97889</cdr:y>
    </cdr:to>
    <cdr:sp macro="" textlink="">
      <cdr:nvSpPr>
        <cdr:cNvPr id="3" name="Rectángulo 2">
          <a:extLst xmlns:a="http://schemas.openxmlformats.org/drawingml/2006/main">
            <a:ext uri="{FF2B5EF4-FFF2-40B4-BE49-F238E27FC236}">
              <a16:creationId xmlns:a16="http://schemas.microsoft.com/office/drawing/2014/main" id="{F4C0E994-A75B-F89A-31A7-195DF29864FF}"/>
            </a:ext>
          </a:extLst>
        </cdr:cNvPr>
        <cdr:cNvSpPr/>
      </cdr:nvSpPr>
      <cdr:spPr>
        <a:xfrm xmlns:a="http://schemas.openxmlformats.org/drawingml/2006/main">
          <a:off x="6775627" y="4443792"/>
          <a:ext cx="1932988" cy="320650"/>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s-GT" sz="900" b="1" dirty="0">
              <a:solidFill>
                <a:sysClr val="windowText" lastClr="000000"/>
              </a:solidFill>
            </a:rPr>
            <a:t>Transferencias</a:t>
          </a:r>
          <a:r>
            <a:rPr lang="es-GT" sz="900" b="1" baseline="0" dirty="0">
              <a:solidFill>
                <a:sysClr val="windowText" lastClr="000000"/>
              </a:solidFill>
            </a:rPr>
            <a:t> a Otras Entidades,  prestaciones laborales.</a:t>
          </a:r>
          <a:endParaRPr lang="es-GT" sz="900" b="1" dirty="0">
            <a:solidFill>
              <a:sysClr val="windowText" lastClr="000000"/>
            </a:solidFill>
          </a:endParaRPr>
        </a:p>
      </cdr:txBody>
    </cdr:sp>
  </cdr:relSizeAnchor>
  <cdr:relSizeAnchor xmlns:cdr="http://schemas.openxmlformats.org/drawingml/2006/chartDrawing">
    <cdr:from>
      <cdr:x>0.19391</cdr:x>
      <cdr:y>0.92281</cdr:y>
    </cdr:from>
    <cdr:to>
      <cdr:x>0.3646</cdr:x>
      <cdr:y>0.978</cdr:y>
    </cdr:to>
    <cdr:sp macro="" textlink="">
      <cdr:nvSpPr>
        <cdr:cNvPr id="4" name="Rectángulo 3">
          <a:extLst xmlns:a="http://schemas.openxmlformats.org/drawingml/2006/main">
            <a:ext uri="{FF2B5EF4-FFF2-40B4-BE49-F238E27FC236}">
              <a16:creationId xmlns:a16="http://schemas.microsoft.com/office/drawing/2014/main" id="{1A7C64C5-B4D6-9939-5BC6-05BDD9AC8EF3}"/>
            </a:ext>
          </a:extLst>
        </cdr:cNvPr>
        <cdr:cNvSpPr/>
      </cdr:nvSpPr>
      <cdr:spPr>
        <a:xfrm xmlns:a="http://schemas.openxmlformats.org/drawingml/2006/main">
          <a:off x="2046148" y="4491473"/>
          <a:ext cx="1801129" cy="268647"/>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s-GT" sz="900" b="1" dirty="0">
              <a:solidFill>
                <a:sysClr val="windowText" lastClr="000000"/>
              </a:solidFill>
            </a:rPr>
            <a:t>Servicios no personales</a:t>
          </a:r>
        </a:p>
      </cdr:txBody>
    </cdr:sp>
  </cdr:relSizeAnchor>
  <cdr:relSizeAnchor xmlns:cdr="http://schemas.openxmlformats.org/drawingml/2006/chartDrawing">
    <cdr:from>
      <cdr:x>0.34486</cdr:x>
      <cdr:y>0.91353</cdr:y>
    </cdr:from>
    <cdr:to>
      <cdr:x>0.51913</cdr:x>
      <cdr:y>1</cdr:y>
    </cdr:to>
    <cdr:sp macro="" textlink="">
      <cdr:nvSpPr>
        <cdr:cNvPr id="5" name="Rectángulo 4">
          <a:extLst xmlns:a="http://schemas.openxmlformats.org/drawingml/2006/main">
            <a:ext uri="{FF2B5EF4-FFF2-40B4-BE49-F238E27FC236}">
              <a16:creationId xmlns:a16="http://schemas.microsoft.com/office/drawing/2014/main" id="{B32ABC9F-BBC5-224F-100B-A0D4107EC985}"/>
            </a:ext>
          </a:extLst>
        </cdr:cNvPr>
        <cdr:cNvSpPr/>
      </cdr:nvSpPr>
      <cdr:spPr>
        <a:xfrm xmlns:a="http://schemas.openxmlformats.org/drawingml/2006/main">
          <a:off x="3639021" y="4446318"/>
          <a:ext cx="1838950" cy="420865"/>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s-GT" sz="900" b="1" dirty="0">
              <a:solidFill>
                <a:sysClr val="windowText" lastClr="000000"/>
              </a:solidFill>
            </a:rPr>
            <a:t>Servicios Básicos,</a:t>
          </a:r>
          <a:r>
            <a:rPr lang="es-GT" sz="900" b="1" baseline="0" dirty="0">
              <a:solidFill>
                <a:sysClr val="windowText" lastClr="000000"/>
              </a:solidFill>
            </a:rPr>
            <a:t> arredramiento, mantenimiento, etc. </a:t>
          </a:r>
          <a:endParaRPr lang="es-GT" sz="900" b="1" dirty="0">
            <a:solidFill>
              <a:sysClr val="windowText" lastClr="000000"/>
            </a:solidFill>
          </a:endParaRPr>
        </a:p>
      </cdr:txBody>
    </cdr:sp>
  </cdr:relSizeAnchor>
  <cdr:relSizeAnchor xmlns:cdr="http://schemas.openxmlformats.org/drawingml/2006/chartDrawing">
    <cdr:from>
      <cdr:x>0.51939</cdr:x>
      <cdr:y>0.91406</cdr:y>
    </cdr:from>
    <cdr:to>
      <cdr:x>0.6602</cdr:x>
      <cdr:y>0.96607</cdr:y>
    </cdr:to>
    <cdr:sp macro="" textlink="">
      <cdr:nvSpPr>
        <cdr:cNvPr id="6" name="Rectángulo 5">
          <a:extLst xmlns:a="http://schemas.openxmlformats.org/drawingml/2006/main">
            <a:ext uri="{FF2B5EF4-FFF2-40B4-BE49-F238E27FC236}">
              <a16:creationId xmlns:a16="http://schemas.microsoft.com/office/drawing/2014/main" id="{3679F97C-E574-C168-0205-765CA0EC0E76}"/>
            </a:ext>
          </a:extLst>
        </cdr:cNvPr>
        <cdr:cNvSpPr/>
      </cdr:nvSpPr>
      <cdr:spPr>
        <a:xfrm xmlns:a="http://schemas.openxmlformats.org/drawingml/2006/main">
          <a:off x="5480638" y="4448921"/>
          <a:ext cx="1485848" cy="253142"/>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s-GT" sz="900" b="1" dirty="0">
              <a:solidFill>
                <a:sysClr val="windowText" lastClr="000000"/>
              </a:solidFill>
            </a:rPr>
            <a:t>Construcciones</a:t>
          </a:r>
          <a:r>
            <a:rPr lang="es-GT" sz="900" b="1" baseline="0" dirty="0">
              <a:solidFill>
                <a:sysClr val="windowText" lastClr="000000"/>
              </a:solidFill>
            </a:rPr>
            <a:t>, equipo etc. </a:t>
          </a:r>
          <a:endParaRPr lang="es-GT" sz="900" b="1" dirty="0">
            <a:solidFill>
              <a:sysClr val="windowText" lastClr="000000"/>
            </a:solidFill>
          </a:endParaRPr>
        </a:p>
      </cdr:txBody>
    </cdr:sp>
  </cdr:relSizeAnchor>
  <cdr:relSizeAnchor xmlns:cdr="http://schemas.openxmlformats.org/drawingml/2006/chartDrawing">
    <cdr:from>
      <cdr:x>0.82199</cdr:x>
      <cdr:y>0.9274</cdr:y>
    </cdr:from>
    <cdr:to>
      <cdr:x>0.9628</cdr:x>
      <cdr:y>1</cdr:y>
    </cdr:to>
    <cdr:sp macro="" textlink="">
      <cdr:nvSpPr>
        <cdr:cNvPr id="7" name="Rectángulo 6">
          <a:extLst xmlns:a="http://schemas.openxmlformats.org/drawingml/2006/main">
            <a:ext uri="{FF2B5EF4-FFF2-40B4-BE49-F238E27FC236}">
              <a16:creationId xmlns:a16="http://schemas.microsoft.com/office/drawing/2014/main" id="{3679F97C-E574-C168-0205-765CA0EC0E76}"/>
            </a:ext>
          </a:extLst>
        </cdr:cNvPr>
        <cdr:cNvSpPr/>
      </cdr:nvSpPr>
      <cdr:spPr>
        <a:xfrm xmlns:a="http://schemas.openxmlformats.org/drawingml/2006/main">
          <a:off x="8673737" y="4513826"/>
          <a:ext cx="1485848" cy="353357"/>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s-GT" sz="900" b="1" dirty="0">
              <a:solidFill>
                <a:sysClr val="windowText" lastClr="000000"/>
              </a:solidFill>
            </a:rPr>
            <a:t>Sentencias Judiciales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GT"/>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1FF7BE-4E72-154B-BC0E-7FFAE524BB6B}" type="datetimeFigureOut">
              <a:rPr lang="es-GT" smtClean="0"/>
              <a:t>10/01/2023</a:t>
            </a:fld>
            <a:endParaRPr lang="es-GT"/>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GT"/>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GT"/>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BFACF3-879F-7843-929C-9206A0D7ACC7}" type="slidenum">
              <a:rPr lang="es-GT" smtClean="0"/>
              <a:t>‹Nº›</a:t>
            </a:fld>
            <a:endParaRPr lang="es-GT"/>
          </a:p>
        </p:txBody>
      </p:sp>
    </p:spTree>
    <p:extLst>
      <p:ext uri="{BB962C8B-B14F-4D97-AF65-F5344CB8AC3E}">
        <p14:creationId xmlns:p14="http://schemas.microsoft.com/office/powerpoint/2010/main" val="293737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6397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1307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fld id="{46BFACF3-879F-7843-929C-9206A0D7ACC7}" type="slidenum">
              <a:rPr lang="es-GT" smtClean="0"/>
              <a:t>4</a:t>
            </a:fld>
            <a:endParaRPr lang="es-GT"/>
          </a:p>
        </p:txBody>
      </p:sp>
    </p:spTree>
    <p:extLst>
      <p:ext uri="{BB962C8B-B14F-4D97-AF65-F5344CB8AC3E}">
        <p14:creationId xmlns:p14="http://schemas.microsoft.com/office/powerpoint/2010/main" val="259740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0336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0362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7158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7423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476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1678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636111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204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fld id="{46BFACF3-879F-7843-929C-9206A0D7ACC7}" type="slidenum">
              <a:rPr lang="es-GT" smtClean="0"/>
              <a:t>13</a:t>
            </a:fld>
            <a:endParaRPr lang="es-GT"/>
          </a:p>
        </p:txBody>
      </p:sp>
    </p:spTree>
    <p:extLst>
      <p:ext uri="{BB962C8B-B14F-4D97-AF65-F5344CB8AC3E}">
        <p14:creationId xmlns:p14="http://schemas.microsoft.com/office/powerpoint/2010/main" val="5163106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53768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0476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fld id="{46BFACF3-879F-7843-929C-9206A0D7ACC7}" type="slidenum">
              <a:rPr lang="es-GT" smtClean="0"/>
              <a:t>16</a:t>
            </a:fld>
            <a:endParaRPr lang="es-GT"/>
          </a:p>
        </p:txBody>
      </p:sp>
    </p:spTree>
    <p:extLst>
      <p:ext uri="{BB962C8B-B14F-4D97-AF65-F5344CB8AC3E}">
        <p14:creationId xmlns:p14="http://schemas.microsoft.com/office/powerpoint/2010/main" val="7957045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7442305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0342054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409177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783073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34861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7809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78606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5192176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2865343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4013080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577933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AA0B55-AEC0-9BE2-4B0A-8CD14847179D}"/>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GT"/>
          </a:p>
        </p:txBody>
      </p:sp>
      <p:sp>
        <p:nvSpPr>
          <p:cNvPr id="3" name="Subtítulo 2">
            <a:extLst>
              <a:ext uri="{FF2B5EF4-FFF2-40B4-BE49-F238E27FC236}">
                <a16:creationId xmlns:a16="http://schemas.microsoft.com/office/drawing/2014/main" id="{CD3C4C87-882E-F7C1-77BC-E174C7D8B9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GT"/>
          </a:p>
        </p:txBody>
      </p:sp>
      <p:sp>
        <p:nvSpPr>
          <p:cNvPr id="4" name="Marcador de fecha 3">
            <a:extLst>
              <a:ext uri="{FF2B5EF4-FFF2-40B4-BE49-F238E27FC236}">
                <a16:creationId xmlns:a16="http://schemas.microsoft.com/office/drawing/2014/main" id="{AF3BED06-66DC-1C97-22D5-9C44B8FCF910}"/>
              </a:ext>
            </a:extLst>
          </p:cNvPr>
          <p:cNvSpPr>
            <a:spLocks noGrp="1"/>
          </p:cNvSpPr>
          <p:nvPr>
            <p:ph type="dt" sz="half" idx="10"/>
          </p:nvPr>
        </p:nvSpPr>
        <p:spPr/>
        <p:txBody>
          <a:bodyPr/>
          <a:lstStyle/>
          <a:p>
            <a:fld id="{10B08C3D-020A-7F47-81CB-131F2992A84C}" type="datetimeFigureOut">
              <a:rPr lang="es-GT" smtClean="0"/>
              <a:t>10/01/2023</a:t>
            </a:fld>
            <a:endParaRPr lang="es-GT"/>
          </a:p>
        </p:txBody>
      </p:sp>
      <p:sp>
        <p:nvSpPr>
          <p:cNvPr id="5" name="Marcador de pie de página 4">
            <a:extLst>
              <a:ext uri="{FF2B5EF4-FFF2-40B4-BE49-F238E27FC236}">
                <a16:creationId xmlns:a16="http://schemas.microsoft.com/office/drawing/2014/main" id="{BF1485CE-C39C-9AEA-8672-D2A73FE5F5C1}"/>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B7378D45-2C0B-782E-C9F9-F2C9F9E61A60}"/>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3362743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F5B887-7A07-1D14-9A1D-FF171C4112A5}"/>
              </a:ext>
            </a:extLst>
          </p:cNvPr>
          <p:cNvSpPr>
            <a:spLocks noGrp="1"/>
          </p:cNvSpPr>
          <p:nvPr>
            <p:ph type="title"/>
          </p:nvPr>
        </p:nvSpPr>
        <p:spPr/>
        <p:txBody>
          <a:bodyPr/>
          <a:lstStyle/>
          <a:p>
            <a:r>
              <a:rPr lang="es-MX"/>
              <a:t>Haz clic para modificar el estilo de título del patrón</a:t>
            </a:r>
            <a:endParaRPr lang="es-GT"/>
          </a:p>
        </p:txBody>
      </p:sp>
      <p:sp>
        <p:nvSpPr>
          <p:cNvPr id="3" name="Marcador de contenido 2">
            <a:extLst>
              <a:ext uri="{FF2B5EF4-FFF2-40B4-BE49-F238E27FC236}">
                <a16:creationId xmlns:a16="http://schemas.microsoft.com/office/drawing/2014/main" id="{D77F09F1-D789-368B-B69D-B5172743B00D}"/>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fecha 3">
            <a:extLst>
              <a:ext uri="{FF2B5EF4-FFF2-40B4-BE49-F238E27FC236}">
                <a16:creationId xmlns:a16="http://schemas.microsoft.com/office/drawing/2014/main" id="{6119DD49-DF70-8D7F-6CB4-33620CA122CB}"/>
              </a:ext>
            </a:extLst>
          </p:cNvPr>
          <p:cNvSpPr>
            <a:spLocks noGrp="1"/>
          </p:cNvSpPr>
          <p:nvPr>
            <p:ph type="dt" sz="half" idx="10"/>
          </p:nvPr>
        </p:nvSpPr>
        <p:spPr/>
        <p:txBody>
          <a:bodyPr/>
          <a:lstStyle/>
          <a:p>
            <a:fld id="{10B08C3D-020A-7F47-81CB-131F2992A84C}" type="datetimeFigureOut">
              <a:rPr lang="es-GT" smtClean="0"/>
              <a:t>10/01/2023</a:t>
            </a:fld>
            <a:endParaRPr lang="es-GT"/>
          </a:p>
        </p:txBody>
      </p:sp>
      <p:sp>
        <p:nvSpPr>
          <p:cNvPr id="5" name="Marcador de pie de página 4">
            <a:extLst>
              <a:ext uri="{FF2B5EF4-FFF2-40B4-BE49-F238E27FC236}">
                <a16:creationId xmlns:a16="http://schemas.microsoft.com/office/drawing/2014/main" id="{55AE07B0-BB2E-491B-BC66-E3C995E5F7CB}"/>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F888E28E-C2AE-E393-BE5A-0A3B57C83770}"/>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4243338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49DA51-1C91-9034-04B9-3CA3140B68A1}"/>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GT"/>
          </a:p>
        </p:txBody>
      </p:sp>
      <p:sp>
        <p:nvSpPr>
          <p:cNvPr id="3" name="Marcador de texto 2">
            <a:extLst>
              <a:ext uri="{FF2B5EF4-FFF2-40B4-BE49-F238E27FC236}">
                <a16:creationId xmlns:a16="http://schemas.microsoft.com/office/drawing/2014/main" id="{F51AA208-6D2E-1BCA-8A47-77D25688C3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3EF4FB0D-0E15-E83B-2CA0-BF7155EACB3C}"/>
              </a:ext>
            </a:extLst>
          </p:cNvPr>
          <p:cNvSpPr>
            <a:spLocks noGrp="1"/>
          </p:cNvSpPr>
          <p:nvPr>
            <p:ph type="dt" sz="half" idx="10"/>
          </p:nvPr>
        </p:nvSpPr>
        <p:spPr/>
        <p:txBody>
          <a:bodyPr/>
          <a:lstStyle/>
          <a:p>
            <a:fld id="{10B08C3D-020A-7F47-81CB-131F2992A84C}" type="datetimeFigureOut">
              <a:rPr lang="es-GT" smtClean="0"/>
              <a:t>10/01/2023</a:t>
            </a:fld>
            <a:endParaRPr lang="es-GT"/>
          </a:p>
        </p:txBody>
      </p:sp>
      <p:sp>
        <p:nvSpPr>
          <p:cNvPr id="5" name="Marcador de pie de página 4">
            <a:extLst>
              <a:ext uri="{FF2B5EF4-FFF2-40B4-BE49-F238E27FC236}">
                <a16:creationId xmlns:a16="http://schemas.microsoft.com/office/drawing/2014/main" id="{39EC1C08-17B9-50E5-A670-3519B0EA01E9}"/>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10A5F2FB-832A-C3BA-2E6F-A298DDD287F6}"/>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541396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C9EBB8-B8F5-C634-A297-48EFBED38081}"/>
              </a:ext>
            </a:extLst>
          </p:cNvPr>
          <p:cNvSpPr>
            <a:spLocks noGrp="1"/>
          </p:cNvSpPr>
          <p:nvPr>
            <p:ph type="title"/>
          </p:nvPr>
        </p:nvSpPr>
        <p:spPr/>
        <p:txBody>
          <a:bodyPr/>
          <a:lstStyle/>
          <a:p>
            <a:r>
              <a:rPr lang="es-MX"/>
              <a:t>Haz clic para modificar el estilo de título del patrón</a:t>
            </a:r>
            <a:endParaRPr lang="es-GT"/>
          </a:p>
        </p:txBody>
      </p:sp>
      <p:sp>
        <p:nvSpPr>
          <p:cNvPr id="3" name="Marcador de contenido 2">
            <a:extLst>
              <a:ext uri="{FF2B5EF4-FFF2-40B4-BE49-F238E27FC236}">
                <a16:creationId xmlns:a16="http://schemas.microsoft.com/office/drawing/2014/main" id="{0B16D02D-9FA8-2255-181E-B3E68EAD7217}"/>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contenido 3">
            <a:extLst>
              <a:ext uri="{FF2B5EF4-FFF2-40B4-BE49-F238E27FC236}">
                <a16:creationId xmlns:a16="http://schemas.microsoft.com/office/drawing/2014/main" id="{5F7F715E-FA7E-049E-AB51-7376D1C1AC13}"/>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5" name="Marcador de fecha 4">
            <a:extLst>
              <a:ext uri="{FF2B5EF4-FFF2-40B4-BE49-F238E27FC236}">
                <a16:creationId xmlns:a16="http://schemas.microsoft.com/office/drawing/2014/main" id="{A964A5B6-6306-94B8-3F2F-01CE1802B9F4}"/>
              </a:ext>
            </a:extLst>
          </p:cNvPr>
          <p:cNvSpPr>
            <a:spLocks noGrp="1"/>
          </p:cNvSpPr>
          <p:nvPr>
            <p:ph type="dt" sz="half" idx="10"/>
          </p:nvPr>
        </p:nvSpPr>
        <p:spPr/>
        <p:txBody>
          <a:bodyPr/>
          <a:lstStyle/>
          <a:p>
            <a:fld id="{10B08C3D-020A-7F47-81CB-131F2992A84C}" type="datetimeFigureOut">
              <a:rPr lang="es-GT" smtClean="0"/>
              <a:t>10/01/2023</a:t>
            </a:fld>
            <a:endParaRPr lang="es-GT"/>
          </a:p>
        </p:txBody>
      </p:sp>
      <p:sp>
        <p:nvSpPr>
          <p:cNvPr id="6" name="Marcador de pie de página 5">
            <a:extLst>
              <a:ext uri="{FF2B5EF4-FFF2-40B4-BE49-F238E27FC236}">
                <a16:creationId xmlns:a16="http://schemas.microsoft.com/office/drawing/2014/main" id="{FF6448B4-1E29-05DB-730A-595DCD6A2D26}"/>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591E0ADE-A914-C7C9-6262-43797E7F0E1C}"/>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2193321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15BD00-3F39-9E49-0EDB-8879A0B35704}"/>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GT"/>
          </a:p>
        </p:txBody>
      </p:sp>
      <p:sp>
        <p:nvSpPr>
          <p:cNvPr id="3" name="Marcador de texto 2">
            <a:extLst>
              <a:ext uri="{FF2B5EF4-FFF2-40B4-BE49-F238E27FC236}">
                <a16:creationId xmlns:a16="http://schemas.microsoft.com/office/drawing/2014/main" id="{F162EEFD-32E5-D16B-E10A-B4B0A7F81D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EE4553F8-3DC9-958B-F087-04502C67D253}"/>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5" name="Marcador de texto 4">
            <a:extLst>
              <a:ext uri="{FF2B5EF4-FFF2-40B4-BE49-F238E27FC236}">
                <a16:creationId xmlns:a16="http://schemas.microsoft.com/office/drawing/2014/main" id="{FF53CFE4-2862-7EC1-C843-AD345CA82D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F7025975-F2B5-DF45-D34D-0658A9A41FF2}"/>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7" name="Marcador de fecha 6">
            <a:extLst>
              <a:ext uri="{FF2B5EF4-FFF2-40B4-BE49-F238E27FC236}">
                <a16:creationId xmlns:a16="http://schemas.microsoft.com/office/drawing/2014/main" id="{964140D1-71F0-8A1B-1B40-04827D730725}"/>
              </a:ext>
            </a:extLst>
          </p:cNvPr>
          <p:cNvSpPr>
            <a:spLocks noGrp="1"/>
          </p:cNvSpPr>
          <p:nvPr>
            <p:ph type="dt" sz="half" idx="10"/>
          </p:nvPr>
        </p:nvSpPr>
        <p:spPr/>
        <p:txBody>
          <a:bodyPr/>
          <a:lstStyle/>
          <a:p>
            <a:fld id="{10B08C3D-020A-7F47-81CB-131F2992A84C}" type="datetimeFigureOut">
              <a:rPr lang="es-GT" smtClean="0"/>
              <a:t>10/01/2023</a:t>
            </a:fld>
            <a:endParaRPr lang="es-GT"/>
          </a:p>
        </p:txBody>
      </p:sp>
      <p:sp>
        <p:nvSpPr>
          <p:cNvPr id="8" name="Marcador de pie de página 7">
            <a:extLst>
              <a:ext uri="{FF2B5EF4-FFF2-40B4-BE49-F238E27FC236}">
                <a16:creationId xmlns:a16="http://schemas.microsoft.com/office/drawing/2014/main" id="{63DF0889-C922-5314-D2A9-35D93A7A7B3C}"/>
              </a:ext>
            </a:extLst>
          </p:cNvPr>
          <p:cNvSpPr>
            <a:spLocks noGrp="1"/>
          </p:cNvSpPr>
          <p:nvPr>
            <p:ph type="ftr" sz="quarter" idx="11"/>
          </p:nvPr>
        </p:nvSpPr>
        <p:spPr/>
        <p:txBody>
          <a:bodyPr/>
          <a:lstStyle/>
          <a:p>
            <a:endParaRPr lang="es-GT"/>
          </a:p>
        </p:txBody>
      </p:sp>
      <p:sp>
        <p:nvSpPr>
          <p:cNvPr id="9" name="Marcador de número de diapositiva 8">
            <a:extLst>
              <a:ext uri="{FF2B5EF4-FFF2-40B4-BE49-F238E27FC236}">
                <a16:creationId xmlns:a16="http://schemas.microsoft.com/office/drawing/2014/main" id="{B4707845-09CE-E8A0-A277-F3CB4F316A12}"/>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1033043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7EC10F-DB4E-5333-83E2-B214396F4E76}"/>
              </a:ext>
            </a:extLst>
          </p:cNvPr>
          <p:cNvSpPr>
            <a:spLocks noGrp="1"/>
          </p:cNvSpPr>
          <p:nvPr>
            <p:ph type="title"/>
          </p:nvPr>
        </p:nvSpPr>
        <p:spPr/>
        <p:txBody>
          <a:bodyPr/>
          <a:lstStyle/>
          <a:p>
            <a:r>
              <a:rPr lang="es-MX"/>
              <a:t>Haz clic para modificar el estilo de título del patrón</a:t>
            </a:r>
            <a:endParaRPr lang="es-GT"/>
          </a:p>
        </p:txBody>
      </p:sp>
      <p:sp>
        <p:nvSpPr>
          <p:cNvPr id="3" name="Marcador de fecha 2">
            <a:extLst>
              <a:ext uri="{FF2B5EF4-FFF2-40B4-BE49-F238E27FC236}">
                <a16:creationId xmlns:a16="http://schemas.microsoft.com/office/drawing/2014/main" id="{5AD2A034-66DA-0807-B328-52D0C8E1C154}"/>
              </a:ext>
            </a:extLst>
          </p:cNvPr>
          <p:cNvSpPr>
            <a:spLocks noGrp="1"/>
          </p:cNvSpPr>
          <p:nvPr>
            <p:ph type="dt" sz="half" idx="10"/>
          </p:nvPr>
        </p:nvSpPr>
        <p:spPr/>
        <p:txBody>
          <a:bodyPr/>
          <a:lstStyle/>
          <a:p>
            <a:fld id="{10B08C3D-020A-7F47-81CB-131F2992A84C}" type="datetimeFigureOut">
              <a:rPr lang="es-GT" smtClean="0"/>
              <a:t>10/01/2023</a:t>
            </a:fld>
            <a:endParaRPr lang="es-GT"/>
          </a:p>
        </p:txBody>
      </p:sp>
      <p:sp>
        <p:nvSpPr>
          <p:cNvPr id="4" name="Marcador de pie de página 3">
            <a:extLst>
              <a:ext uri="{FF2B5EF4-FFF2-40B4-BE49-F238E27FC236}">
                <a16:creationId xmlns:a16="http://schemas.microsoft.com/office/drawing/2014/main" id="{D30BD2D7-7F42-6300-EEAC-8975CE9C6AFE}"/>
              </a:ext>
            </a:extLst>
          </p:cNvPr>
          <p:cNvSpPr>
            <a:spLocks noGrp="1"/>
          </p:cNvSpPr>
          <p:nvPr>
            <p:ph type="ftr" sz="quarter" idx="11"/>
          </p:nvPr>
        </p:nvSpPr>
        <p:spPr/>
        <p:txBody>
          <a:bodyPr/>
          <a:lstStyle/>
          <a:p>
            <a:endParaRPr lang="es-GT"/>
          </a:p>
        </p:txBody>
      </p:sp>
      <p:sp>
        <p:nvSpPr>
          <p:cNvPr id="5" name="Marcador de número de diapositiva 4">
            <a:extLst>
              <a:ext uri="{FF2B5EF4-FFF2-40B4-BE49-F238E27FC236}">
                <a16:creationId xmlns:a16="http://schemas.microsoft.com/office/drawing/2014/main" id="{8664DA9C-B285-DD4C-BF1F-63335CCC61C9}"/>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3454993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324CDBC-C3C0-8062-28BE-7AD0B20E67F3}"/>
              </a:ext>
            </a:extLst>
          </p:cNvPr>
          <p:cNvSpPr>
            <a:spLocks noGrp="1"/>
          </p:cNvSpPr>
          <p:nvPr>
            <p:ph type="dt" sz="half" idx="10"/>
          </p:nvPr>
        </p:nvSpPr>
        <p:spPr/>
        <p:txBody>
          <a:bodyPr/>
          <a:lstStyle/>
          <a:p>
            <a:fld id="{10B08C3D-020A-7F47-81CB-131F2992A84C}" type="datetimeFigureOut">
              <a:rPr lang="es-GT" smtClean="0"/>
              <a:t>10/01/2023</a:t>
            </a:fld>
            <a:endParaRPr lang="es-GT"/>
          </a:p>
        </p:txBody>
      </p:sp>
      <p:sp>
        <p:nvSpPr>
          <p:cNvPr id="3" name="Marcador de pie de página 2">
            <a:extLst>
              <a:ext uri="{FF2B5EF4-FFF2-40B4-BE49-F238E27FC236}">
                <a16:creationId xmlns:a16="http://schemas.microsoft.com/office/drawing/2014/main" id="{F5C594BB-B7CD-5B72-DE1A-13957B301B86}"/>
              </a:ext>
            </a:extLst>
          </p:cNvPr>
          <p:cNvSpPr>
            <a:spLocks noGrp="1"/>
          </p:cNvSpPr>
          <p:nvPr>
            <p:ph type="ftr" sz="quarter" idx="11"/>
          </p:nvPr>
        </p:nvSpPr>
        <p:spPr/>
        <p:txBody>
          <a:bodyPr/>
          <a:lstStyle/>
          <a:p>
            <a:endParaRPr lang="es-GT"/>
          </a:p>
        </p:txBody>
      </p:sp>
      <p:sp>
        <p:nvSpPr>
          <p:cNvPr id="4" name="Marcador de número de diapositiva 3">
            <a:extLst>
              <a:ext uri="{FF2B5EF4-FFF2-40B4-BE49-F238E27FC236}">
                <a16:creationId xmlns:a16="http://schemas.microsoft.com/office/drawing/2014/main" id="{09D001A9-CD81-7E28-C377-2B4D43A572DA}"/>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1073115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C53F63-FDE9-70A0-5161-0B3056018DBD}"/>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GT"/>
          </a:p>
        </p:txBody>
      </p:sp>
      <p:sp>
        <p:nvSpPr>
          <p:cNvPr id="3" name="Marcador de contenido 2">
            <a:extLst>
              <a:ext uri="{FF2B5EF4-FFF2-40B4-BE49-F238E27FC236}">
                <a16:creationId xmlns:a16="http://schemas.microsoft.com/office/drawing/2014/main" id="{85FD2D5B-8397-D72E-38BE-A873286843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texto 3">
            <a:extLst>
              <a:ext uri="{FF2B5EF4-FFF2-40B4-BE49-F238E27FC236}">
                <a16:creationId xmlns:a16="http://schemas.microsoft.com/office/drawing/2014/main" id="{EA64E0FE-8E07-CB03-6667-16C06CB33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EBE13CB0-CC4F-8CD3-28F3-2F1C4CFE3937}"/>
              </a:ext>
            </a:extLst>
          </p:cNvPr>
          <p:cNvSpPr>
            <a:spLocks noGrp="1"/>
          </p:cNvSpPr>
          <p:nvPr>
            <p:ph type="dt" sz="half" idx="10"/>
          </p:nvPr>
        </p:nvSpPr>
        <p:spPr/>
        <p:txBody>
          <a:bodyPr/>
          <a:lstStyle/>
          <a:p>
            <a:fld id="{10B08C3D-020A-7F47-81CB-131F2992A84C}" type="datetimeFigureOut">
              <a:rPr lang="es-GT" smtClean="0"/>
              <a:t>10/01/2023</a:t>
            </a:fld>
            <a:endParaRPr lang="es-GT"/>
          </a:p>
        </p:txBody>
      </p:sp>
      <p:sp>
        <p:nvSpPr>
          <p:cNvPr id="6" name="Marcador de pie de página 5">
            <a:extLst>
              <a:ext uri="{FF2B5EF4-FFF2-40B4-BE49-F238E27FC236}">
                <a16:creationId xmlns:a16="http://schemas.microsoft.com/office/drawing/2014/main" id="{8769DBC3-B1B5-82E1-F86A-52E8CBC411AC}"/>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9FC0A5E1-C545-E1C7-242E-1E117743997A}"/>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2028455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E271D6-6ED9-A468-1BC0-E3B938F9A1D1}"/>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GT"/>
          </a:p>
        </p:txBody>
      </p:sp>
      <p:sp>
        <p:nvSpPr>
          <p:cNvPr id="3" name="Marcador de posición de imagen 2">
            <a:extLst>
              <a:ext uri="{FF2B5EF4-FFF2-40B4-BE49-F238E27FC236}">
                <a16:creationId xmlns:a16="http://schemas.microsoft.com/office/drawing/2014/main" id="{F077FE2D-2E70-438C-0DF0-EB974AC896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GT"/>
          </a:p>
        </p:txBody>
      </p:sp>
      <p:sp>
        <p:nvSpPr>
          <p:cNvPr id="4" name="Marcador de texto 3">
            <a:extLst>
              <a:ext uri="{FF2B5EF4-FFF2-40B4-BE49-F238E27FC236}">
                <a16:creationId xmlns:a16="http://schemas.microsoft.com/office/drawing/2014/main" id="{83A1E1FB-73A0-1F43-3713-3A36EFACB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73B4E77B-CD14-8926-1CF3-CE450383F9DA}"/>
              </a:ext>
            </a:extLst>
          </p:cNvPr>
          <p:cNvSpPr>
            <a:spLocks noGrp="1"/>
          </p:cNvSpPr>
          <p:nvPr>
            <p:ph type="dt" sz="half" idx="10"/>
          </p:nvPr>
        </p:nvSpPr>
        <p:spPr/>
        <p:txBody>
          <a:bodyPr/>
          <a:lstStyle/>
          <a:p>
            <a:fld id="{10B08C3D-020A-7F47-81CB-131F2992A84C}" type="datetimeFigureOut">
              <a:rPr lang="es-GT" smtClean="0"/>
              <a:t>10/01/2023</a:t>
            </a:fld>
            <a:endParaRPr lang="es-GT"/>
          </a:p>
        </p:txBody>
      </p:sp>
      <p:sp>
        <p:nvSpPr>
          <p:cNvPr id="6" name="Marcador de pie de página 5">
            <a:extLst>
              <a:ext uri="{FF2B5EF4-FFF2-40B4-BE49-F238E27FC236}">
                <a16:creationId xmlns:a16="http://schemas.microsoft.com/office/drawing/2014/main" id="{00BCFC13-0540-BE0D-E6DC-84D0E63F85A6}"/>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74BE98B5-6BFE-9B8A-8926-A0E036CA629D}"/>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3196394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B02DC9-333D-709D-344D-1876CBBB910A}"/>
              </a:ext>
            </a:extLst>
          </p:cNvPr>
          <p:cNvSpPr>
            <a:spLocks noGrp="1"/>
          </p:cNvSpPr>
          <p:nvPr>
            <p:ph type="title"/>
          </p:nvPr>
        </p:nvSpPr>
        <p:spPr/>
        <p:txBody>
          <a:bodyPr/>
          <a:lstStyle/>
          <a:p>
            <a:r>
              <a:rPr lang="es-MX"/>
              <a:t>Haz clic para modificar el estilo de título del patrón</a:t>
            </a:r>
            <a:endParaRPr lang="es-GT"/>
          </a:p>
        </p:txBody>
      </p:sp>
      <p:sp>
        <p:nvSpPr>
          <p:cNvPr id="3" name="Marcador de texto vertical 2">
            <a:extLst>
              <a:ext uri="{FF2B5EF4-FFF2-40B4-BE49-F238E27FC236}">
                <a16:creationId xmlns:a16="http://schemas.microsoft.com/office/drawing/2014/main" id="{B6567B98-2389-FD95-51B5-24D84DA54EF0}"/>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fecha 3">
            <a:extLst>
              <a:ext uri="{FF2B5EF4-FFF2-40B4-BE49-F238E27FC236}">
                <a16:creationId xmlns:a16="http://schemas.microsoft.com/office/drawing/2014/main" id="{15B62571-D4CB-AA8A-FA6A-E121C04BB557}"/>
              </a:ext>
            </a:extLst>
          </p:cNvPr>
          <p:cNvSpPr>
            <a:spLocks noGrp="1"/>
          </p:cNvSpPr>
          <p:nvPr>
            <p:ph type="dt" sz="half" idx="10"/>
          </p:nvPr>
        </p:nvSpPr>
        <p:spPr/>
        <p:txBody>
          <a:bodyPr/>
          <a:lstStyle/>
          <a:p>
            <a:fld id="{10B08C3D-020A-7F47-81CB-131F2992A84C}" type="datetimeFigureOut">
              <a:rPr lang="es-GT" smtClean="0"/>
              <a:t>10/01/2023</a:t>
            </a:fld>
            <a:endParaRPr lang="es-GT"/>
          </a:p>
        </p:txBody>
      </p:sp>
      <p:sp>
        <p:nvSpPr>
          <p:cNvPr id="5" name="Marcador de pie de página 4">
            <a:extLst>
              <a:ext uri="{FF2B5EF4-FFF2-40B4-BE49-F238E27FC236}">
                <a16:creationId xmlns:a16="http://schemas.microsoft.com/office/drawing/2014/main" id="{57E8E875-C7C1-EB23-4408-85932299FEB6}"/>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B3C3AFF6-3FFD-FD97-1382-661463935B6E}"/>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3802685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13C118F-5865-F9C1-8088-458447B8DCAF}"/>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GT"/>
          </a:p>
        </p:txBody>
      </p:sp>
      <p:sp>
        <p:nvSpPr>
          <p:cNvPr id="3" name="Marcador de texto vertical 2">
            <a:extLst>
              <a:ext uri="{FF2B5EF4-FFF2-40B4-BE49-F238E27FC236}">
                <a16:creationId xmlns:a16="http://schemas.microsoft.com/office/drawing/2014/main" id="{419AFB02-EF9F-29EA-2103-2A41002D4B06}"/>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fecha 3">
            <a:extLst>
              <a:ext uri="{FF2B5EF4-FFF2-40B4-BE49-F238E27FC236}">
                <a16:creationId xmlns:a16="http://schemas.microsoft.com/office/drawing/2014/main" id="{517453AD-B43C-EF3C-7BF7-08AA36E23941}"/>
              </a:ext>
            </a:extLst>
          </p:cNvPr>
          <p:cNvSpPr>
            <a:spLocks noGrp="1"/>
          </p:cNvSpPr>
          <p:nvPr>
            <p:ph type="dt" sz="half" idx="10"/>
          </p:nvPr>
        </p:nvSpPr>
        <p:spPr/>
        <p:txBody>
          <a:bodyPr/>
          <a:lstStyle/>
          <a:p>
            <a:fld id="{10B08C3D-020A-7F47-81CB-131F2992A84C}" type="datetimeFigureOut">
              <a:rPr lang="es-GT" smtClean="0"/>
              <a:t>10/01/2023</a:t>
            </a:fld>
            <a:endParaRPr lang="es-GT"/>
          </a:p>
        </p:txBody>
      </p:sp>
      <p:sp>
        <p:nvSpPr>
          <p:cNvPr id="5" name="Marcador de pie de página 4">
            <a:extLst>
              <a:ext uri="{FF2B5EF4-FFF2-40B4-BE49-F238E27FC236}">
                <a16:creationId xmlns:a16="http://schemas.microsoft.com/office/drawing/2014/main" id="{01519F61-2DD2-C988-551C-E6538615CBB0}"/>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CB9109F8-23CD-5F96-383E-686A071E7CFA}"/>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2355155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4593E17-AA09-270B-D7DA-E615C42008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GT"/>
          </a:p>
        </p:txBody>
      </p:sp>
      <p:sp>
        <p:nvSpPr>
          <p:cNvPr id="3" name="Marcador de texto 2">
            <a:extLst>
              <a:ext uri="{FF2B5EF4-FFF2-40B4-BE49-F238E27FC236}">
                <a16:creationId xmlns:a16="http://schemas.microsoft.com/office/drawing/2014/main" id="{F8620A1C-184E-40AC-DFF2-193B8252A9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fecha 3">
            <a:extLst>
              <a:ext uri="{FF2B5EF4-FFF2-40B4-BE49-F238E27FC236}">
                <a16:creationId xmlns:a16="http://schemas.microsoft.com/office/drawing/2014/main" id="{D781E96D-6D04-2B55-312E-88A6CBCECA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B08C3D-020A-7F47-81CB-131F2992A84C}" type="datetimeFigureOut">
              <a:rPr lang="es-GT" smtClean="0"/>
              <a:t>10/01/2023</a:t>
            </a:fld>
            <a:endParaRPr lang="es-GT"/>
          </a:p>
        </p:txBody>
      </p:sp>
      <p:sp>
        <p:nvSpPr>
          <p:cNvPr id="5" name="Marcador de pie de página 4">
            <a:extLst>
              <a:ext uri="{FF2B5EF4-FFF2-40B4-BE49-F238E27FC236}">
                <a16:creationId xmlns:a16="http://schemas.microsoft.com/office/drawing/2014/main" id="{BBF5B215-EE8D-187C-3A75-4C84E64FA1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GT"/>
          </a:p>
        </p:txBody>
      </p:sp>
      <p:sp>
        <p:nvSpPr>
          <p:cNvPr id="6" name="Marcador de número de diapositiva 5">
            <a:extLst>
              <a:ext uri="{FF2B5EF4-FFF2-40B4-BE49-F238E27FC236}">
                <a16:creationId xmlns:a16="http://schemas.microsoft.com/office/drawing/2014/main" id="{055D70B8-39A2-74DD-9DEF-62E76BC826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1786D2-DB81-A449-B4DB-38FB3FA40359}" type="slidenum">
              <a:rPr lang="es-GT" smtClean="0"/>
              <a:t>‹Nº›</a:t>
            </a:fld>
            <a:endParaRPr lang="es-GT"/>
          </a:p>
        </p:txBody>
      </p:sp>
    </p:spTree>
    <p:extLst>
      <p:ext uri="{BB962C8B-B14F-4D97-AF65-F5344CB8AC3E}">
        <p14:creationId xmlns:p14="http://schemas.microsoft.com/office/powerpoint/2010/main" val="28831179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4.xml"/><Relationship Id="rId5" Type="http://schemas.openxmlformats.org/officeDocument/2006/relationships/chart" Target="../charts/char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5.xml"/><Relationship Id="rId5" Type="http://schemas.openxmlformats.org/officeDocument/2006/relationships/image" Target="../media/image6.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6.xml"/><Relationship Id="rId5" Type="http://schemas.openxmlformats.org/officeDocument/2006/relationships/image" Target="../media/image6.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7.xml"/><Relationship Id="rId5" Type="http://schemas.openxmlformats.org/officeDocument/2006/relationships/image" Target="../media/image7.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8.xml"/><Relationship Id="rId5" Type="http://schemas.openxmlformats.org/officeDocument/2006/relationships/image" Target="../media/image7.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9.xml"/><Relationship Id="rId5" Type="http://schemas.openxmlformats.org/officeDocument/2006/relationships/image" Target="../media/image8.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10.xml"/><Relationship Id="rId5" Type="http://schemas.openxmlformats.org/officeDocument/2006/relationships/chart" Target="../charts/char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11.xml"/><Relationship Id="rId5" Type="http://schemas.openxmlformats.org/officeDocument/2006/relationships/image" Target="../media/image10.jpe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hemeOverride" Target="../theme/themeOverride12.xml"/><Relationship Id="rId5" Type="http://schemas.openxmlformats.org/officeDocument/2006/relationships/image" Target="../media/image11.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13.xml"/><Relationship Id="rId5" Type="http://schemas.openxmlformats.org/officeDocument/2006/relationships/image" Target="../media/image12.jpe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hemeOverride" Target="../theme/themeOverride14.xml"/><Relationship Id="rId5" Type="http://schemas.openxmlformats.org/officeDocument/2006/relationships/image" Target="../media/image13.jpe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hemeOverride" Target="../theme/themeOverride15.xml"/><Relationship Id="rId5" Type="http://schemas.openxmlformats.org/officeDocument/2006/relationships/image" Target="../media/image14.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hemeOverride" Target="../theme/themeOverride16.xml"/><Relationship Id="rId5" Type="http://schemas.openxmlformats.org/officeDocument/2006/relationships/image" Target="../media/image15.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hemeOverride" Target="../theme/themeOverride17.xml"/><Relationship Id="rId5" Type="http://schemas.openxmlformats.org/officeDocument/2006/relationships/image" Target="../media/image16.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hemeOverride" Target="../theme/themeOverride18.xml"/><Relationship Id="rId5" Type="http://schemas.openxmlformats.org/officeDocument/2006/relationships/image" Target="../media/image17.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D819E2A-F49D-6BEE-CE64-BCBECAAC20C1}"/>
              </a:ext>
            </a:extLst>
          </p:cNvPr>
          <p:cNvPicPr>
            <a:picLocks noChangeAspect="1"/>
          </p:cNvPicPr>
          <p:nvPr/>
        </p:nvPicPr>
        <p:blipFill>
          <a:blip r:embed="rId3"/>
          <a:stretch>
            <a:fillRect/>
          </a:stretch>
        </p:blipFill>
        <p:spPr>
          <a:xfrm>
            <a:off x="4411155" y="6282160"/>
            <a:ext cx="3369690" cy="572848"/>
          </a:xfrm>
          <a:prstGeom prst="rect">
            <a:avLst/>
          </a:prstGeom>
        </p:spPr>
      </p:pic>
      <p:pic>
        <p:nvPicPr>
          <p:cNvPr id="7" name="Imagen 6">
            <a:extLst>
              <a:ext uri="{FF2B5EF4-FFF2-40B4-BE49-F238E27FC236}">
                <a16:creationId xmlns:a16="http://schemas.microsoft.com/office/drawing/2014/main" id="{C2E2631F-2677-BC8C-508E-04A825704745}"/>
              </a:ext>
            </a:extLst>
          </p:cNvPr>
          <p:cNvPicPr>
            <a:picLocks noChangeAspect="1"/>
          </p:cNvPicPr>
          <p:nvPr/>
        </p:nvPicPr>
        <p:blipFill>
          <a:blip r:embed="rId4"/>
          <a:stretch>
            <a:fillRect/>
          </a:stretch>
        </p:blipFill>
        <p:spPr>
          <a:xfrm>
            <a:off x="4962689" y="6333255"/>
            <a:ext cx="1206240" cy="479279"/>
          </a:xfrm>
          <a:prstGeom prst="rect">
            <a:avLst/>
          </a:prstGeom>
        </p:spPr>
      </p:pic>
      <p:sp>
        <p:nvSpPr>
          <p:cNvPr id="8" name="CuadroTexto 7">
            <a:extLst>
              <a:ext uri="{FF2B5EF4-FFF2-40B4-BE49-F238E27FC236}">
                <a16:creationId xmlns:a16="http://schemas.microsoft.com/office/drawing/2014/main" id="{6A02DEED-5AF0-FC69-F126-DD0CF0D4D33F}"/>
              </a:ext>
            </a:extLst>
          </p:cNvPr>
          <p:cNvSpPr txBox="1"/>
          <p:nvPr/>
        </p:nvSpPr>
        <p:spPr>
          <a:xfrm>
            <a:off x="6201980" y="6383918"/>
            <a:ext cx="1651687" cy="369332"/>
          </a:xfrm>
          <a:prstGeom prst="rect">
            <a:avLst/>
          </a:prstGeom>
          <a:noFill/>
        </p:spPr>
        <p:txBody>
          <a:bodyPr wrap="square" rtlCol="0">
            <a:spAutoFit/>
          </a:bodyPr>
          <a:lstStyle/>
          <a:p>
            <a:r>
              <a:rPr lang="es-GT" sz="600" b="1" dirty="0">
                <a:solidFill>
                  <a:srgbClr val="10304B"/>
                </a:solidFill>
                <a:latin typeface="Montserrat SemiBold" pitchFamily="2" charset="77"/>
              </a:rPr>
              <a:t>CONSEJO</a:t>
            </a:r>
          </a:p>
          <a:p>
            <a:r>
              <a:rPr lang="es-GT" sz="600" b="1" dirty="0">
                <a:solidFill>
                  <a:srgbClr val="10304B"/>
                </a:solidFill>
                <a:latin typeface="Montserrat SemiBold" pitchFamily="2" charset="77"/>
              </a:rPr>
              <a:t>NACIONAL</a:t>
            </a:r>
          </a:p>
          <a:p>
            <a:r>
              <a:rPr lang="es-GT" sz="600" b="1" dirty="0">
                <a:solidFill>
                  <a:srgbClr val="10304B"/>
                </a:solidFill>
                <a:latin typeface="Montserrat SemiBold" pitchFamily="2" charset="77"/>
              </a:rPr>
              <a:t>DE LA JUVENTUD</a:t>
            </a:r>
          </a:p>
        </p:txBody>
      </p:sp>
    </p:spTree>
    <p:extLst>
      <p:ext uri="{BB962C8B-B14F-4D97-AF65-F5344CB8AC3E}">
        <p14:creationId xmlns:p14="http://schemas.microsoft.com/office/powerpoint/2010/main" val="2138826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D04809C-964E-5A9B-04FD-1B50C40E8A7C}"/>
              </a:ext>
            </a:extLst>
          </p:cNvPr>
          <p:cNvSpPr txBox="1"/>
          <p:nvPr/>
        </p:nvSpPr>
        <p:spPr>
          <a:xfrm>
            <a:off x="1275426" y="306224"/>
            <a:ext cx="9641148" cy="523220"/>
          </a:xfrm>
          <a:prstGeom prst="rect">
            <a:avLst/>
          </a:prstGeom>
          <a:noFill/>
        </p:spPr>
        <p:txBody>
          <a:bodyPr wrap="square" rtlCol="0">
            <a:spAutoFit/>
          </a:bodyPr>
          <a:lstStyle/>
          <a:p>
            <a:pPr algn="ctr"/>
            <a:r>
              <a:rPr lang="es-GT" sz="2800" b="1" dirty="0">
                <a:solidFill>
                  <a:schemeClr val="accent1"/>
                </a:solidFill>
                <a:latin typeface="Arial" panose="020B0604020202020204" pitchFamily="34" charset="0"/>
                <a:cs typeface="Arial" panose="020B0604020202020204" pitchFamily="34" charset="0"/>
              </a:rPr>
              <a:t>TERCER INFORME CUATRIMESTRAL </a:t>
            </a:r>
          </a:p>
        </p:txBody>
      </p:sp>
      <p:sp>
        <p:nvSpPr>
          <p:cNvPr id="4" name="CuadroTexto 3">
            <a:extLst>
              <a:ext uri="{FF2B5EF4-FFF2-40B4-BE49-F238E27FC236}">
                <a16:creationId xmlns:a16="http://schemas.microsoft.com/office/drawing/2014/main" id="{6FCC0E51-DECB-A207-D407-1CC41A2AB0AA}"/>
              </a:ext>
            </a:extLst>
          </p:cNvPr>
          <p:cNvSpPr txBox="1"/>
          <p:nvPr/>
        </p:nvSpPr>
        <p:spPr>
          <a:xfrm>
            <a:off x="1189609" y="1128840"/>
            <a:ext cx="9641148" cy="523220"/>
          </a:xfrm>
          <a:prstGeom prst="rect">
            <a:avLst/>
          </a:prstGeom>
          <a:noFill/>
        </p:spPr>
        <p:txBody>
          <a:bodyPr wrap="square" rtlCol="0">
            <a:spAutoFit/>
          </a:bodyPr>
          <a:lstStyle/>
          <a:p>
            <a:r>
              <a:rPr lang="es-GT" sz="2800" b="1" dirty="0">
                <a:solidFill>
                  <a:schemeClr val="accent1"/>
                </a:solidFill>
                <a:latin typeface="Arial" panose="020B0604020202020204" pitchFamily="34" charset="0"/>
                <a:cs typeface="Arial" panose="020B0604020202020204" pitchFamily="34" charset="0"/>
              </a:rPr>
              <a:t>PRINCIPALES FUNCIONES DEL CONJUVE</a:t>
            </a:r>
          </a:p>
        </p:txBody>
      </p:sp>
      <p:sp>
        <p:nvSpPr>
          <p:cNvPr id="6" name="CuadroTexto 5">
            <a:extLst>
              <a:ext uri="{FF2B5EF4-FFF2-40B4-BE49-F238E27FC236}">
                <a16:creationId xmlns:a16="http://schemas.microsoft.com/office/drawing/2014/main" id="{4EC99E09-8338-1740-C067-407904653437}"/>
              </a:ext>
            </a:extLst>
          </p:cNvPr>
          <p:cNvSpPr txBox="1"/>
          <p:nvPr/>
        </p:nvSpPr>
        <p:spPr>
          <a:xfrm>
            <a:off x="494191" y="1684405"/>
            <a:ext cx="10670519" cy="4154984"/>
          </a:xfrm>
          <a:prstGeom prst="rect">
            <a:avLst/>
          </a:prstGeom>
          <a:noFill/>
        </p:spPr>
        <p:txBody>
          <a:bodyPr wrap="square" rtlCol="0">
            <a:spAutoFit/>
          </a:bodyPr>
          <a:lstStyle/>
          <a:p>
            <a:pPr marL="457200" lvl="5"/>
            <a:r>
              <a:rPr lang="es-GT" sz="2200" dirty="0">
                <a:latin typeface="Arial" panose="020B0604020202020204" pitchFamily="34" charset="0"/>
                <a:cs typeface="Arial" panose="020B0604020202020204" pitchFamily="34" charset="0"/>
              </a:rPr>
              <a:t>De conformidad con las normas que regulan su funcionamiento, las </a:t>
            </a:r>
            <a:r>
              <a:rPr lang="es-GT" sz="2200" b="1" dirty="0">
                <a:solidFill>
                  <a:srgbClr val="2786C0"/>
                </a:solidFill>
                <a:latin typeface="Arial" panose="020B0604020202020204" pitchFamily="34" charset="0"/>
                <a:cs typeface="Arial" panose="020B0604020202020204" pitchFamily="34" charset="0"/>
              </a:rPr>
              <a:t>principales funciones </a:t>
            </a:r>
            <a:r>
              <a:rPr lang="es-GT" sz="2200" dirty="0">
                <a:latin typeface="Arial" panose="020B0604020202020204" pitchFamily="34" charset="0"/>
                <a:cs typeface="Arial" panose="020B0604020202020204" pitchFamily="34" charset="0"/>
              </a:rPr>
              <a:t>del CONJUVE son:</a:t>
            </a:r>
          </a:p>
          <a:p>
            <a:pPr marL="457200" lvl="5"/>
            <a:endParaRPr lang="es-GT" sz="2200" dirty="0">
              <a:latin typeface="Arial" panose="020B0604020202020204" pitchFamily="34" charset="0"/>
              <a:cs typeface="Arial" panose="020B0604020202020204" pitchFamily="34" charset="0"/>
            </a:endParaRPr>
          </a:p>
          <a:p>
            <a:pPr marL="800100" lvl="5" indent="-342900">
              <a:buClr>
                <a:schemeClr val="accent1"/>
              </a:buClr>
              <a:buFont typeface="Arial" panose="020B0604020202020204" pitchFamily="34" charset="0"/>
              <a:buChar char="•"/>
            </a:pPr>
            <a:r>
              <a:rPr lang="es-ES" sz="2200" dirty="0">
                <a:latin typeface="Arial" panose="020B0604020202020204" pitchFamily="34" charset="0"/>
                <a:cs typeface="Arial" panose="020B0604020202020204" pitchFamily="34" charset="0"/>
              </a:rPr>
              <a:t>Estudiar, planificar y canalizar la política del Estado en relación a la juventud.</a:t>
            </a:r>
            <a:endParaRPr lang="es-GT" sz="2200" dirty="0">
              <a:latin typeface="Arial" panose="020B0604020202020204" pitchFamily="34" charset="0"/>
              <a:cs typeface="Arial" panose="020B0604020202020204" pitchFamily="34" charset="0"/>
            </a:endParaRPr>
          </a:p>
          <a:p>
            <a:pPr marL="800100" lvl="5" indent="-342900">
              <a:buClr>
                <a:schemeClr val="accent1"/>
              </a:buClr>
              <a:buFont typeface="Arial" panose="020B0604020202020204" pitchFamily="34" charset="0"/>
              <a:buChar char="•"/>
            </a:pPr>
            <a:r>
              <a:rPr lang="es-ES" sz="2200" dirty="0">
                <a:latin typeface="Arial" panose="020B0604020202020204" pitchFamily="34" charset="0"/>
                <a:cs typeface="Arial" panose="020B0604020202020204" pitchFamily="34" charset="0"/>
              </a:rPr>
              <a:t>Ser el órgano rector en la promoción de programas y acciones que viabilicen la participación de la juventud en el desarrollo de Guatemala.</a:t>
            </a:r>
            <a:r>
              <a:rPr lang="es-GT" sz="2200" dirty="0">
                <a:latin typeface="Arial" panose="020B0604020202020204" pitchFamily="34" charset="0"/>
                <a:cs typeface="Arial" panose="020B0604020202020204" pitchFamily="34" charset="0"/>
              </a:rPr>
              <a:t> </a:t>
            </a:r>
          </a:p>
          <a:p>
            <a:pPr marL="800100" lvl="5" indent="-342900">
              <a:buClr>
                <a:schemeClr val="accent1"/>
              </a:buClr>
              <a:buFont typeface="Arial" panose="020B0604020202020204" pitchFamily="34" charset="0"/>
              <a:buChar char="•"/>
            </a:pPr>
            <a:r>
              <a:rPr lang="es-ES" sz="2200" dirty="0">
                <a:latin typeface="Arial" panose="020B0604020202020204" pitchFamily="34" charset="0"/>
                <a:cs typeface="Arial" panose="020B0604020202020204" pitchFamily="34" charset="0"/>
              </a:rPr>
              <a:t>Organizar y administrar los programas relacionados con la juventud y actuar como instancia de asesoría y Consejo de la Presidencia de la República en esta materia.</a:t>
            </a:r>
          </a:p>
          <a:p>
            <a:pPr marL="800100" lvl="5" indent="-342900">
              <a:buClr>
                <a:schemeClr val="accent1"/>
              </a:buClr>
              <a:buFont typeface="Arial" panose="020B0604020202020204" pitchFamily="34" charset="0"/>
              <a:buChar char="•"/>
            </a:pPr>
            <a:r>
              <a:rPr lang="es-ES" sz="2200" dirty="0">
                <a:latin typeface="Arial" panose="020B0604020202020204" pitchFamily="34" charset="0"/>
                <a:cs typeface="Arial" panose="020B0604020202020204" pitchFamily="34" charset="0"/>
              </a:rPr>
              <a:t>Actuar como mecanismo permanente de coordinación para la adopción de posiciones y estrategias del Estado en torno a los temas de la juventud, tanto en el ámbito nacional como en organismos y foros internacionales.</a:t>
            </a:r>
            <a:endParaRPr lang="es-GT"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2789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C0B3E94-5D13-83B9-FDFB-647B2D91068A}"/>
              </a:ext>
            </a:extLst>
          </p:cNvPr>
          <p:cNvSpPr txBox="1"/>
          <p:nvPr/>
        </p:nvSpPr>
        <p:spPr>
          <a:xfrm>
            <a:off x="861135" y="605620"/>
            <a:ext cx="9969622" cy="523220"/>
          </a:xfrm>
          <a:prstGeom prst="rect">
            <a:avLst/>
          </a:prstGeom>
          <a:noFill/>
        </p:spPr>
        <p:txBody>
          <a:bodyPr wrap="square" rtlCol="0">
            <a:spAutoFit/>
          </a:bodyPr>
          <a:lstStyle/>
          <a:p>
            <a:pPr lvl="0"/>
            <a:r>
              <a:rPr kumimoji="0" lang="es-GT" sz="28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rPr>
              <a:t>PRINCIPALES </a:t>
            </a:r>
            <a:r>
              <a:rPr lang="es-GT" sz="2800" b="1" dirty="0">
                <a:solidFill>
                  <a:schemeClr val="accent1"/>
                </a:solidFill>
                <a:latin typeface="Arial" panose="020B0604020202020204" pitchFamily="34" charset="0"/>
                <a:cs typeface="Arial" panose="020B0604020202020204" pitchFamily="34" charset="0"/>
              </a:rPr>
              <a:t>OBJETIVOS</a:t>
            </a:r>
            <a:r>
              <a:rPr kumimoji="0" lang="es-GT" sz="28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rPr>
              <a:t> DEL CONJUVE</a:t>
            </a:r>
          </a:p>
        </p:txBody>
      </p:sp>
      <p:sp>
        <p:nvSpPr>
          <p:cNvPr id="4" name="CuadroTexto 3">
            <a:extLst>
              <a:ext uri="{FF2B5EF4-FFF2-40B4-BE49-F238E27FC236}">
                <a16:creationId xmlns:a16="http://schemas.microsoft.com/office/drawing/2014/main" id="{C909D488-A77F-772F-AF11-B7C294879A98}"/>
              </a:ext>
            </a:extLst>
          </p:cNvPr>
          <p:cNvSpPr txBox="1"/>
          <p:nvPr/>
        </p:nvSpPr>
        <p:spPr>
          <a:xfrm>
            <a:off x="390616" y="1333076"/>
            <a:ext cx="10886984" cy="5107873"/>
          </a:xfrm>
          <a:prstGeom prst="rect">
            <a:avLst/>
          </a:prstGeom>
          <a:noFill/>
        </p:spPr>
        <p:txBody>
          <a:bodyPr wrap="square" rtlCol="0">
            <a:spAutoFit/>
          </a:bodyPr>
          <a:lstStyle/>
          <a:p>
            <a:pPr marL="457200" lvl="1"/>
            <a:r>
              <a:rPr lang="es-GT" sz="2200" dirty="0">
                <a:latin typeface="Arial" panose="020B0604020202020204" pitchFamily="34" charset="0"/>
                <a:cs typeface="Arial" panose="020B0604020202020204" pitchFamily="34" charset="0"/>
              </a:rPr>
              <a:t>Para el cumplimiento de sus funciones y satisfacer las necesidades de la población, el CONJUVE debe cumplir con los siguientes </a:t>
            </a:r>
            <a:r>
              <a:rPr lang="es-GT" sz="2200" b="1" dirty="0">
                <a:solidFill>
                  <a:srgbClr val="2786C0"/>
                </a:solidFill>
                <a:latin typeface="Arial" panose="020B0604020202020204" pitchFamily="34" charset="0"/>
                <a:cs typeface="Arial" panose="020B0604020202020204" pitchFamily="34" charset="0"/>
              </a:rPr>
              <a:t>objetivos</a:t>
            </a:r>
            <a:r>
              <a:rPr lang="es-GT" sz="2200" dirty="0">
                <a:latin typeface="Arial" panose="020B0604020202020204" pitchFamily="34" charset="0"/>
                <a:cs typeface="Arial" panose="020B0604020202020204" pitchFamily="34" charset="0"/>
              </a:rPr>
              <a:t>:</a:t>
            </a:r>
          </a:p>
          <a:p>
            <a:pPr marL="457200" lvl="1"/>
            <a:endParaRPr lang="es-GT" sz="2200" dirty="0">
              <a:latin typeface="Arial" panose="020B0604020202020204" pitchFamily="34" charset="0"/>
              <a:cs typeface="Arial" panose="020B0604020202020204" pitchFamily="34" charset="0"/>
            </a:endParaRPr>
          </a:p>
          <a:p>
            <a:pPr marL="800100" marR="0" lvl="5" indent="-342900" algn="l" defTabSz="914400" rtl="0" eaLnBrk="1" fontAlgn="auto" latinLnBrk="0" hangingPunct="1">
              <a:spcBef>
                <a:spcPts val="0"/>
              </a:spcBef>
              <a:spcAft>
                <a:spcPts val="0"/>
              </a:spcAft>
              <a:buClr>
                <a:srgbClr val="4472C4"/>
              </a:buClr>
              <a:buSzTx/>
              <a:buFont typeface="Arial" panose="020B0604020202020204" pitchFamily="34" charset="0"/>
              <a:buChar char="•"/>
              <a:tabLst/>
              <a:defRPr/>
            </a:pPr>
            <a:r>
              <a:rPr kumimoji="0" lang="es-ES" sz="2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Promover la coordinación interinstitucional para aumentar la oferta programática dirigida a la juventud y que la Política Nacional de la Juventud sea tomada como referencia para la formulación de la planificación institucional. </a:t>
            </a:r>
          </a:p>
          <a:p>
            <a:pPr marL="800100" marR="0" lvl="5" indent="-342900" algn="l" defTabSz="914400" rtl="0" eaLnBrk="1" fontAlgn="auto" latinLnBrk="0" hangingPunct="1">
              <a:spcBef>
                <a:spcPts val="0"/>
              </a:spcBef>
              <a:spcAft>
                <a:spcPts val="0"/>
              </a:spcAft>
              <a:buClr>
                <a:srgbClr val="4472C4"/>
              </a:buClr>
              <a:buSzTx/>
              <a:buFont typeface="Arial" panose="020B0604020202020204" pitchFamily="34" charset="0"/>
              <a:buChar char="•"/>
              <a:tabLst/>
              <a:defRPr/>
            </a:pPr>
            <a:r>
              <a:rPr kumimoji="0" lang="es-ES" sz="2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Contribuir en el fortalecimiento institucional de las entidades públicas que destinan recursos, bienes y servicios en beneficio de la juventud guatemalteca, a través de instrumentos de análisis de datos estadísticos.</a:t>
            </a:r>
          </a:p>
          <a:p>
            <a:pPr marL="800100" marR="0" lvl="5" indent="-342900" algn="l" defTabSz="914400" rtl="0" eaLnBrk="1" fontAlgn="auto" latinLnBrk="0" hangingPunct="1">
              <a:spcBef>
                <a:spcPts val="0"/>
              </a:spcBef>
              <a:spcAft>
                <a:spcPts val="0"/>
              </a:spcAft>
              <a:buClr>
                <a:srgbClr val="4472C4"/>
              </a:buClr>
              <a:buSzTx/>
              <a:buFont typeface="Arial" panose="020B0604020202020204" pitchFamily="34" charset="0"/>
              <a:buChar char="•"/>
              <a:tabLst/>
              <a:defRPr/>
            </a:pPr>
            <a:r>
              <a:rPr kumimoji="0" lang="es-ES" sz="2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Proporcionar asistencia técnica a las entidades del Estado, en la gestión de políticas públicas vinculadas con la temática de juventud.</a:t>
            </a:r>
          </a:p>
          <a:p>
            <a:pPr marL="800100" marR="0" lvl="5" indent="-342900" algn="l" defTabSz="914400" rtl="0" eaLnBrk="1" fontAlgn="auto" latinLnBrk="0" hangingPunct="1">
              <a:lnSpc>
                <a:spcPct val="150000"/>
              </a:lnSpc>
              <a:spcBef>
                <a:spcPts val="0"/>
              </a:spcBef>
              <a:spcAft>
                <a:spcPts val="0"/>
              </a:spcAft>
              <a:buClr>
                <a:srgbClr val="4472C4"/>
              </a:buClr>
              <a:buSzTx/>
              <a:buFont typeface="Arial" panose="020B0604020202020204" pitchFamily="34" charset="0"/>
              <a:buChar char="•"/>
              <a:tabLst/>
              <a:defRPr/>
            </a:pPr>
            <a:endParaRPr kumimoji="0" lang="es-GT" sz="2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0" marR="0" lvl="8" indent="0" algn="l" defTabSz="914400" rtl="0" eaLnBrk="1" fontAlgn="auto" latinLnBrk="0" hangingPunct="1">
              <a:lnSpc>
                <a:spcPct val="150000"/>
              </a:lnSpc>
              <a:spcBef>
                <a:spcPts val="0"/>
              </a:spcBef>
              <a:spcAft>
                <a:spcPts val="0"/>
              </a:spcAft>
              <a:buClr>
                <a:srgbClr val="0070C0"/>
              </a:buClr>
              <a:buSzTx/>
              <a:buFont typeface="Arial"/>
              <a:buNone/>
              <a:tabLst/>
              <a:defRPr/>
            </a:pPr>
            <a:endParaRPr kumimoji="0" lang="es-GT" sz="2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696202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id="{57146A67-C081-2534-FEB1-BC7819A31A7A}"/>
              </a:ext>
            </a:extLst>
          </p:cNvPr>
          <p:cNvSpPr txBox="1"/>
          <p:nvPr/>
        </p:nvSpPr>
        <p:spPr>
          <a:xfrm>
            <a:off x="2968835" y="2684171"/>
            <a:ext cx="8678522" cy="1323439"/>
          </a:xfrm>
          <a:prstGeom prst="rect">
            <a:avLst/>
          </a:prstGeom>
          <a:noFill/>
        </p:spPr>
        <p:txBody>
          <a:bodyPr wrap="square" rtlCol="0">
            <a:spAutoFit/>
          </a:bodyPr>
          <a:lstStyle/>
          <a:p>
            <a:pPr algn="ctr"/>
            <a:r>
              <a:rPr lang="es-GT" sz="4000" b="1" dirty="0">
                <a:solidFill>
                  <a:srgbClr val="FFC000"/>
                </a:solidFill>
                <a:latin typeface="Montserrat" pitchFamily="2" charset="77"/>
              </a:rPr>
              <a:t>PARTE GENERAL</a:t>
            </a:r>
          </a:p>
          <a:p>
            <a:pPr algn="ctr"/>
            <a:r>
              <a:rPr lang="es-GT" sz="4000" b="1" dirty="0">
                <a:solidFill>
                  <a:schemeClr val="bg1"/>
                </a:solidFill>
                <a:latin typeface="Montserrat" pitchFamily="2" charset="77"/>
              </a:rPr>
              <a:t>EJECUCIÓN PRESUPUESTARIA</a:t>
            </a:r>
          </a:p>
        </p:txBody>
      </p:sp>
      <p:sp>
        <p:nvSpPr>
          <p:cNvPr id="7" name="Elipse 6">
            <a:extLst>
              <a:ext uri="{FF2B5EF4-FFF2-40B4-BE49-F238E27FC236}">
                <a16:creationId xmlns:a16="http://schemas.microsoft.com/office/drawing/2014/main" id="{CAD103A4-3EDE-631B-A7DD-8A5E10EFEAB6}"/>
              </a:ext>
            </a:extLst>
          </p:cNvPr>
          <p:cNvSpPr/>
          <p:nvPr/>
        </p:nvSpPr>
        <p:spPr>
          <a:xfrm>
            <a:off x="976185" y="2461468"/>
            <a:ext cx="1768846" cy="1768846"/>
          </a:xfrm>
          <a:prstGeom prst="ellipse">
            <a:avLst/>
          </a:prstGeom>
          <a:solidFill>
            <a:srgbClr val="C0F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GT" sz="5400" b="1" dirty="0">
                <a:solidFill>
                  <a:srgbClr val="001E6C"/>
                </a:solidFill>
                <a:latin typeface="Montserrat ExtraBold" pitchFamily="2" charset="77"/>
              </a:rPr>
              <a:t>1</a:t>
            </a:r>
          </a:p>
        </p:txBody>
      </p:sp>
    </p:spTree>
    <p:extLst>
      <p:ext uri="{BB962C8B-B14F-4D97-AF65-F5344CB8AC3E}">
        <p14:creationId xmlns:p14="http://schemas.microsoft.com/office/powerpoint/2010/main" val="3684004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AF8DF5-30AD-9AB6-C087-FB578289AA80}"/>
              </a:ext>
            </a:extLst>
          </p:cNvPr>
          <p:cNvSpPr txBox="1">
            <a:spLocks/>
          </p:cNvSpPr>
          <p:nvPr/>
        </p:nvSpPr>
        <p:spPr>
          <a:xfrm>
            <a:off x="1304431" y="809469"/>
            <a:ext cx="9248644" cy="95937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prstClr val="black"/>
              </a:buClr>
              <a:buSzPts val="1800"/>
              <a:buFont typeface="Calibri"/>
              <a:buNone/>
              <a:tabLst/>
              <a:defRPr/>
            </a:pPr>
            <a:r>
              <a:rPr lang="es-GT" sz="2800" b="1" dirty="0">
                <a:latin typeface="Arial" panose="020B0604020202020204" pitchFamily="34" charset="0"/>
                <a:cs typeface="Arial" panose="020B0604020202020204" pitchFamily="34" charset="0"/>
              </a:rPr>
              <a:t>CIFRAS GENERALES DEL PRESUPUESTO AL TERCER CUATRIMESTRE 2022</a:t>
            </a:r>
            <a:endParaRPr kumimoji="0" lang="es-GT" sz="2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Calibri"/>
            </a:endParaRPr>
          </a:p>
        </p:txBody>
      </p:sp>
      <p:sp>
        <p:nvSpPr>
          <p:cNvPr id="3" name="Marcador de contenido 6">
            <a:extLst>
              <a:ext uri="{FF2B5EF4-FFF2-40B4-BE49-F238E27FC236}">
                <a16:creationId xmlns:a16="http://schemas.microsoft.com/office/drawing/2014/main" id="{F33F7166-B4C9-B691-5ADB-F6D3FCCDA9F4}"/>
              </a:ext>
            </a:extLst>
          </p:cNvPr>
          <p:cNvSpPr txBox="1">
            <a:spLocks/>
          </p:cNvSpPr>
          <p:nvPr/>
        </p:nvSpPr>
        <p:spPr>
          <a:xfrm>
            <a:off x="818605" y="1822262"/>
            <a:ext cx="4585065" cy="461417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buFont typeface="Arial"/>
              <a:buNone/>
            </a:pPr>
            <a:endParaRPr lang="es-GT" b="1" dirty="0">
              <a:latin typeface="Arial" panose="020B0604020202020204" pitchFamily="34" charset="0"/>
              <a:cs typeface="Arial" panose="020B0604020202020204" pitchFamily="34" charset="0"/>
            </a:endParaRPr>
          </a:p>
          <a:p>
            <a:pPr marL="457200" lvl="1" indent="0">
              <a:buFont typeface="Arial"/>
              <a:buNone/>
            </a:pPr>
            <a:r>
              <a:rPr lang="es-GT" dirty="0">
                <a:latin typeface="Arial" panose="020B0604020202020204" pitchFamily="34" charset="0"/>
                <a:cs typeface="Arial" panose="020B0604020202020204" pitchFamily="34" charset="0"/>
              </a:rPr>
              <a:t>Presupuesto vigente </a:t>
            </a:r>
            <a:r>
              <a:rPr lang="es-GT" b="1" dirty="0">
                <a:latin typeface="Arial" panose="020B0604020202020204" pitchFamily="34" charset="0"/>
                <a:cs typeface="Arial" panose="020B0604020202020204" pitchFamily="34" charset="0"/>
              </a:rPr>
              <a:t>total:</a:t>
            </a:r>
          </a:p>
          <a:p>
            <a:pPr marL="457200" lvl="1" indent="0">
              <a:buFont typeface="Arial"/>
              <a:buNone/>
            </a:pPr>
            <a:endParaRPr lang="es-GT" b="1" dirty="0">
              <a:latin typeface="Arial" panose="020B0604020202020204" pitchFamily="34" charset="0"/>
              <a:cs typeface="Arial" panose="020B0604020202020204" pitchFamily="34" charset="0"/>
            </a:endParaRPr>
          </a:p>
          <a:p>
            <a:pPr marL="457200" lvl="1" indent="0">
              <a:buFont typeface="Arial"/>
              <a:buNone/>
            </a:pPr>
            <a:r>
              <a:rPr lang="es-GT" b="1" dirty="0">
                <a:latin typeface="Arial" panose="020B0604020202020204" pitchFamily="34" charset="0"/>
                <a:cs typeface="Arial" panose="020B0604020202020204" pitchFamily="34" charset="0"/>
              </a:rPr>
              <a:t> </a:t>
            </a:r>
          </a:p>
          <a:p>
            <a:pPr marL="457200" lvl="1" indent="0">
              <a:buFont typeface="Arial"/>
              <a:buNone/>
            </a:pPr>
            <a:endParaRPr lang="es-GT" dirty="0">
              <a:latin typeface="Arial" panose="020B0604020202020204" pitchFamily="34" charset="0"/>
              <a:cs typeface="Arial" panose="020B0604020202020204" pitchFamily="34" charset="0"/>
            </a:endParaRPr>
          </a:p>
          <a:p>
            <a:pPr marL="457200" lvl="1" indent="0">
              <a:buFont typeface="Arial"/>
              <a:buNone/>
            </a:pPr>
            <a:r>
              <a:rPr lang="es-GT" dirty="0">
                <a:latin typeface="Arial" panose="020B0604020202020204" pitchFamily="34" charset="0"/>
                <a:cs typeface="Arial" panose="020B0604020202020204" pitchFamily="34" charset="0"/>
              </a:rPr>
              <a:t>Presupuesto </a:t>
            </a:r>
            <a:r>
              <a:rPr lang="es-GT" b="1" dirty="0">
                <a:latin typeface="Arial" panose="020B0604020202020204" pitchFamily="34" charset="0"/>
                <a:cs typeface="Arial" panose="020B0604020202020204" pitchFamily="34" charset="0"/>
              </a:rPr>
              <a:t>ejecutado</a:t>
            </a:r>
            <a:r>
              <a:rPr lang="es-GT" dirty="0">
                <a:latin typeface="Arial" panose="020B0604020202020204" pitchFamily="34" charset="0"/>
                <a:cs typeface="Arial" panose="020B0604020202020204" pitchFamily="34" charset="0"/>
              </a:rPr>
              <a:t> (utilizado):</a:t>
            </a:r>
            <a:br>
              <a:rPr lang="es-GT" dirty="0">
                <a:latin typeface="Arial" panose="020B0604020202020204" pitchFamily="34" charset="0"/>
                <a:cs typeface="Arial" panose="020B0604020202020204" pitchFamily="34" charset="0"/>
              </a:rPr>
            </a:br>
            <a:endParaRPr lang="es-GT" dirty="0">
              <a:latin typeface="Arial" panose="020B0604020202020204" pitchFamily="34" charset="0"/>
              <a:cs typeface="Arial" panose="020B0604020202020204" pitchFamily="34" charset="0"/>
            </a:endParaRPr>
          </a:p>
          <a:p>
            <a:pPr marL="457200" lvl="1" indent="0">
              <a:buFont typeface="Arial"/>
              <a:buNone/>
            </a:pPr>
            <a:endParaRPr lang="es-GT" dirty="0">
              <a:latin typeface="Arial" panose="020B0604020202020204" pitchFamily="34" charset="0"/>
              <a:cs typeface="Arial" panose="020B0604020202020204" pitchFamily="34" charset="0"/>
            </a:endParaRPr>
          </a:p>
          <a:p>
            <a:pPr marL="457200" lvl="1" indent="0">
              <a:buFont typeface="Arial"/>
              <a:buNone/>
            </a:pPr>
            <a:endParaRPr lang="es-GT" dirty="0">
              <a:latin typeface="Arial" panose="020B0604020202020204" pitchFamily="34" charset="0"/>
              <a:cs typeface="Arial" panose="020B0604020202020204" pitchFamily="34" charset="0"/>
            </a:endParaRPr>
          </a:p>
          <a:p>
            <a:pPr marL="457200" lvl="1" indent="0">
              <a:buFont typeface="Arial"/>
              <a:buNone/>
            </a:pPr>
            <a:r>
              <a:rPr lang="es-GT" b="1" dirty="0">
                <a:latin typeface="Arial" panose="020B0604020202020204" pitchFamily="34" charset="0"/>
                <a:cs typeface="Arial" panose="020B0604020202020204" pitchFamily="34" charset="0"/>
              </a:rPr>
              <a:t>Saldo:</a:t>
            </a:r>
            <a:br>
              <a:rPr lang="es-GT" dirty="0">
                <a:latin typeface="Arial" panose="020B0604020202020204" pitchFamily="34" charset="0"/>
                <a:cs typeface="Arial" panose="020B0604020202020204" pitchFamily="34" charset="0"/>
              </a:rPr>
            </a:br>
            <a:endParaRPr lang="es-GT" sz="4000" b="1" dirty="0">
              <a:solidFill>
                <a:srgbClr val="0070C0"/>
              </a:solidFill>
              <a:latin typeface="Arial" panose="020B0604020202020204" pitchFamily="34" charset="0"/>
              <a:cs typeface="Arial" panose="020B0604020202020204" pitchFamily="34" charset="0"/>
            </a:endParaRPr>
          </a:p>
          <a:p>
            <a:pPr lvl="1"/>
            <a:endParaRPr lang="es-GT" dirty="0">
              <a:latin typeface="Arial" panose="020B0604020202020204" pitchFamily="34" charset="0"/>
              <a:cs typeface="Arial" panose="020B0604020202020204" pitchFamily="34" charset="0"/>
            </a:endParaRPr>
          </a:p>
        </p:txBody>
      </p:sp>
      <p:sp>
        <p:nvSpPr>
          <p:cNvPr id="4" name="Marcador de contenido 6">
            <a:extLst>
              <a:ext uri="{FF2B5EF4-FFF2-40B4-BE49-F238E27FC236}">
                <a16:creationId xmlns:a16="http://schemas.microsoft.com/office/drawing/2014/main" id="{B0E7C88F-08E6-7147-7AEF-FE0DEDA86B5E}"/>
              </a:ext>
            </a:extLst>
          </p:cNvPr>
          <p:cNvSpPr txBox="1">
            <a:spLocks/>
          </p:cNvSpPr>
          <p:nvPr/>
        </p:nvSpPr>
        <p:spPr>
          <a:xfrm>
            <a:off x="4727229" y="1773308"/>
            <a:ext cx="5969726" cy="15414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GT" b="1" dirty="0">
              <a:latin typeface="Arial" panose="020B0604020202020204" pitchFamily="34" charset="0"/>
              <a:cs typeface="Arial" panose="020B0604020202020204" pitchFamily="34" charset="0"/>
            </a:endParaRPr>
          </a:p>
          <a:p>
            <a:pPr marL="457200" lvl="1" indent="0" algn="r">
              <a:buNone/>
            </a:pPr>
            <a:r>
              <a:rPr lang="es-GT" sz="4500" b="1" dirty="0">
                <a:solidFill>
                  <a:srgbClr val="0070C0"/>
                </a:solidFill>
                <a:latin typeface="Arial" panose="020B0604020202020204" pitchFamily="34" charset="0"/>
                <a:cs typeface="Arial" panose="020B0604020202020204" pitchFamily="34" charset="0"/>
              </a:rPr>
              <a:t>Q. 12,790,852.00</a:t>
            </a: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p:txBody>
      </p:sp>
      <p:sp>
        <p:nvSpPr>
          <p:cNvPr id="6" name="Marcador de contenido 6">
            <a:extLst>
              <a:ext uri="{FF2B5EF4-FFF2-40B4-BE49-F238E27FC236}">
                <a16:creationId xmlns:a16="http://schemas.microsoft.com/office/drawing/2014/main" id="{A2538C85-4655-8262-616B-1531E9A5219F}"/>
              </a:ext>
            </a:extLst>
          </p:cNvPr>
          <p:cNvSpPr txBox="1">
            <a:spLocks/>
          </p:cNvSpPr>
          <p:nvPr/>
        </p:nvSpPr>
        <p:spPr>
          <a:xfrm>
            <a:off x="4810356" y="3214715"/>
            <a:ext cx="5969726" cy="15414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GT" b="1" dirty="0">
              <a:latin typeface="Arial" panose="020B0604020202020204" pitchFamily="34" charset="0"/>
              <a:cs typeface="Arial" panose="020B0604020202020204" pitchFamily="34" charset="0"/>
            </a:endParaRPr>
          </a:p>
          <a:p>
            <a:pPr marL="457200" lvl="1" indent="0" algn="r">
              <a:buNone/>
            </a:pPr>
            <a:r>
              <a:rPr lang="es-GT" sz="4500" b="1" dirty="0">
                <a:solidFill>
                  <a:srgbClr val="0070C0"/>
                </a:solidFill>
                <a:latin typeface="Arial" panose="020B0604020202020204" pitchFamily="34" charset="0"/>
                <a:cs typeface="Arial" panose="020B0604020202020204" pitchFamily="34" charset="0"/>
              </a:rPr>
              <a:t>Q. 12,620,298.57</a:t>
            </a: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p:txBody>
      </p:sp>
      <p:sp>
        <p:nvSpPr>
          <p:cNvPr id="7" name="Marcador de contenido 6">
            <a:extLst>
              <a:ext uri="{FF2B5EF4-FFF2-40B4-BE49-F238E27FC236}">
                <a16:creationId xmlns:a16="http://schemas.microsoft.com/office/drawing/2014/main" id="{21908DAC-8C5D-D573-7E6E-DA690368235C}"/>
              </a:ext>
            </a:extLst>
          </p:cNvPr>
          <p:cNvSpPr txBox="1">
            <a:spLocks/>
          </p:cNvSpPr>
          <p:nvPr/>
        </p:nvSpPr>
        <p:spPr>
          <a:xfrm>
            <a:off x="4810356" y="4656122"/>
            <a:ext cx="5969726" cy="15414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GT" b="1" dirty="0">
              <a:latin typeface="Arial" panose="020B0604020202020204" pitchFamily="34" charset="0"/>
              <a:cs typeface="Arial" panose="020B0604020202020204" pitchFamily="34" charset="0"/>
            </a:endParaRPr>
          </a:p>
          <a:p>
            <a:pPr marL="457200" lvl="1" indent="0" algn="r">
              <a:buNone/>
            </a:pPr>
            <a:r>
              <a:rPr lang="es-GT" sz="4500" b="1" dirty="0">
                <a:solidFill>
                  <a:srgbClr val="0070C0"/>
                </a:solidFill>
                <a:latin typeface="Arial" panose="020B0604020202020204" pitchFamily="34" charset="0"/>
                <a:cs typeface="Arial" panose="020B0604020202020204" pitchFamily="34" charset="0"/>
              </a:rPr>
              <a:t>Q. 170,553.43</a:t>
            </a: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9797610"/>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AF8DF5-30AD-9AB6-C087-FB578289AA80}"/>
              </a:ext>
            </a:extLst>
          </p:cNvPr>
          <p:cNvSpPr txBox="1">
            <a:spLocks/>
          </p:cNvSpPr>
          <p:nvPr/>
        </p:nvSpPr>
        <p:spPr>
          <a:xfrm>
            <a:off x="1304431" y="839449"/>
            <a:ext cx="8673737" cy="944381"/>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prstClr val="black"/>
              </a:buClr>
              <a:buSzPts val="1800"/>
              <a:buFont typeface="Calibri"/>
              <a:buNone/>
              <a:tabLst/>
              <a:defRPr/>
            </a:pPr>
            <a:r>
              <a:rPr lang="es-GT" sz="2800" b="1" dirty="0">
                <a:latin typeface="Arial" panose="020B0604020202020204" pitchFamily="34" charset="0"/>
                <a:cs typeface="Arial" panose="020B0604020202020204" pitchFamily="34" charset="0"/>
              </a:rPr>
              <a:t>CIFRAS GENERALES DEL PRESUPUESTO AL TERCER CUATRIMESTRE 2022</a:t>
            </a:r>
            <a:endParaRPr kumimoji="0" lang="es-GT" sz="2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Calibri"/>
            </a:endParaRPr>
          </a:p>
        </p:txBody>
      </p:sp>
      <p:sp>
        <p:nvSpPr>
          <p:cNvPr id="3" name="Marcador de contenido 6">
            <a:extLst>
              <a:ext uri="{FF2B5EF4-FFF2-40B4-BE49-F238E27FC236}">
                <a16:creationId xmlns:a16="http://schemas.microsoft.com/office/drawing/2014/main" id="{8811B6E6-3BF9-3D36-AE48-A49469A2FAF8}"/>
              </a:ext>
            </a:extLst>
          </p:cNvPr>
          <p:cNvSpPr txBox="1">
            <a:spLocks/>
          </p:cNvSpPr>
          <p:nvPr/>
        </p:nvSpPr>
        <p:spPr>
          <a:xfrm>
            <a:off x="3071029" y="2514733"/>
            <a:ext cx="4585065" cy="1445424"/>
          </a:xfrm>
          <a:prstGeom prst="rect">
            <a:avLst/>
          </a:prstGeom>
          <a:noFill/>
          <a:ln>
            <a:noFill/>
          </a:ln>
        </p:spPr>
        <p:txBody>
          <a:bodyPr spcFirstLastPara="1" wrap="square" lIns="91425" tIns="45700" rIns="91425" bIns="45700" anchor="t" anchorCtr="0">
            <a:normAutofit fontScale="85000" lnSpcReduction="2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buFont typeface="Arial"/>
              <a:buNone/>
            </a:pPr>
            <a:endParaRPr lang="es-GT" b="1" dirty="0">
              <a:latin typeface="Arial" panose="020B0604020202020204" pitchFamily="34" charset="0"/>
              <a:cs typeface="Arial" panose="020B0604020202020204" pitchFamily="34" charset="0"/>
            </a:endParaRPr>
          </a:p>
          <a:p>
            <a:pPr marL="457200" lvl="1" indent="0">
              <a:buFont typeface="Arial"/>
              <a:buNone/>
            </a:pPr>
            <a:r>
              <a:rPr lang="es-GT" sz="3000" b="1" dirty="0">
                <a:latin typeface="Arial" panose="020B0604020202020204" pitchFamily="34" charset="0"/>
                <a:cs typeface="Arial" panose="020B0604020202020204" pitchFamily="34" charset="0"/>
              </a:rPr>
              <a:t>Porcentaje de ejecución</a:t>
            </a:r>
            <a:r>
              <a:rPr lang="es-GT" sz="2600" b="1" dirty="0">
                <a:latin typeface="Arial" panose="020B0604020202020204" pitchFamily="34" charset="0"/>
                <a:cs typeface="Arial" panose="020B0604020202020204" pitchFamily="34" charset="0"/>
              </a:rPr>
              <a:t>:</a:t>
            </a:r>
          </a:p>
          <a:p>
            <a:pPr marL="457200" lvl="1" indent="0">
              <a:buFont typeface="Arial"/>
              <a:buNone/>
            </a:pPr>
            <a:endParaRPr lang="es-GT" b="1" dirty="0">
              <a:latin typeface="Arial" panose="020B0604020202020204" pitchFamily="34" charset="0"/>
              <a:cs typeface="Arial" panose="020B0604020202020204" pitchFamily="34" charset="0"/>
            </a:endParaRPr>
          </a:p>
          <a:p>
            <a:pPr marL="457200" lvl="1" indent="0">
              <a:buFont typeface="Arial"/>
              <a:buNone/>
            </a:pPr>
            <a:r>
              <a:rPr lang="es-GT" b="1" dirty="0">
                <a:latin typeface="Arial" panose="020B0604020202020204" pitchFamily="34" charset="0"/>
                <a:cs typeface="Arial" panose="020B0604020202020204" pitchFamily="34" charset="0"/>
              </a:rPr>
              <a:t> </a:t>
            </a:r>
          </a:p>
          <a:p>
            <a:pPr lvl="1"/>
            <a:endParaRPr lang="es-GT" dirty="0">
              <a:latin typeface="Arial" panose="020B0604020202020204" pitchFamily="34" charset="0"/>
              <a:cs typeface="Arial" panose="020B0604020202020204" pitchFamily="34" charset="0"/>
            </a:endParaRPr>
          </a:p>
        </p:txBody>
      </p:sp>
      <p:sp>
        <p:nvSpPr>
          <p:cNvPr id="4" name="Marcador de contenido 6">
            <a:extLst>
              <a:ext uri="{FF2B5EF4-FFF2-40B4-BE49-F238E27FC236}">
                <a16:creationId xmlns:a16="http://schemas.microsoft.com/office/drawing/2014/main" id="{3AC485ED-8EFF-15DC-3BE8-DB94256C0DC6}"/>
              </a:ext>
            </a:extLst>
          </p:cNvPr>
          <p:cNvSpPr txBox="1">
            <a:spLocks/>
          </p:cNvSpPr>
          <p:nvPr/>
        </p:nvSpPr>
        <p:spPr>
          <a:xfrm>
            <a:off x="3645945" y="3429000"/>
            <a:ext cx="2884203" cy="19840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GT" b="1" dirty="0">
              <a:latin typeface="Arial" panose="020B0604020202020204" pitchFamily="34" charset="0"/>
              <a:cs typeface="Arial" panose="020B0604020202020204" pitchFamily="34" charset="0"/>
            </a:endParaRPr>
          </a:p>
          <a:p>
            <a:pPr marL="457200" lvl="1" indent="0" algn="r">
              <a:buNone/>
            </a:pPr>
            <a:r>
              <a:rPr lang="es-GT" sz="5000" b="1" dirty="0">
                <a:solidFill>
                  <a:schemeClr val="accent5">
                    <a:lumMod val="75000"/>
                  </a:schemeClr>
                </a:solidFill>
                <a:latin typeface="Arial" panose="020B0604020202020204" pitchFamily="34" charset="0"/>
                <a:cs typeface="Arial" panose="020B0604020202020204" pitchFamily="34" charset="0"/>
              </a:rPr>
              <a:t>98.67%</a:t>
            </a:r>
          </a:p>
          <a:p>
            <a:pPr marL="457200" lvl="1" indent="0" algn="r">
              <a:buNone/>
            </a:pPr>
            <a:endParaRPr lang="es-GT"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8511858"/>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AF8DF5-30AD-9AB6-C087-FB578289AA80}"/>
              </a:ext>
            </a:extLst>
          </p:cNvPr>
          <p:cNvSpPr txBox="1">
            <a:spLocks/>
          </p:cNvSpPr>
          <p:nvPr/>
        </p:nvSpPr>
        <p:spPr>
          <a:xfrm>
            <a:off x="1169519" y="857394"/>
            <a:ext cx="8673737" cy="92643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prstClr val="black"/>
              </a:buClr>
              <a:buSzPts val="1800"/>
              <a:buFont typeface="Calibri"/>
              <a:buNone/>
              <a:tabLst/>
              <a:defRPr/>
            </a:pPr>
            <a:r>
              <a:rPr lang="es-GT" sz="2800" dirty="0">
                <a:latin typeface="Arial" panose="020B0604020202020204" pitchFamily="34" charset="0"/>
                <a:cs typeface="Arial" panose="020B0604020202020204" pitchFamily="34" charset="0"/>
              </a:rPr>
              <a:t>¿</a:t>
            </a:r>
            <a:r>
              <a:rPr lang="es-GT" sz="2800" b="1" dirty="0">
                <a:latin typeface="Arial" panose="020B0604020202020204" pitchFamily="34" charset="0"/>
                <a:cs typeface="Arial" panose="020B0604020202020204" pitchFamily="34" charset="0"/>
              </a:rPr>
              <a:t>EN QUÉ UTILIZA EL DINERO “</a:t>
            </a:r>
            <a:r>
              <a:rPr lang="es-GT" sz="2800" b="1" u="sng" dirty="0">
                <a:latin typeface="Arial" panose="020B0604020202020204" pitchFamily="34" charset="0"/>
                <a:cs typeface="Arial" panose="020B0604020202020204" pitchFamily="34" charset="0"/>
              </a:rPr>
              <a:t>CONSEJO NACIONAL DE LA JUVENTUD</a:t>
            </a:r>
            <a:r>
              <a:rPr lang="es-GT" sz="2800" b="1" dirty="0">
                <a:latin typeface="Arial" panose="020B0604020202020204" pitchFamily="34" charset="0"/>
                <a:cs typeface="Arial" panose="020B0604020202020204" pitchFamily="34" charset="0"/>
              </a:rPr>
              <a:t>”?</a:t>
            </a:r>
            <a:endParaRPr kumimoji="0" lang="es-GT" sz="2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Calibri"/>
            </a:endParaRPr>
          </a:p>
        </p:txBody>
      </p:sp>
      <p:sp>
        <p:nvSpPr>
          <p:cNvPr id="5" name="CuadroTexto 4">
            <a:extLst>
              <a:ext uri="{FF2B5EF4-FFF2-40B4-BE49-F238E27FC236}">
                <a16:creationId xmlns:a16="http://schemas.microsoft.com/office/drawing/2014/main" id="{29113240-27C0-863D-852C-585C6CC40BD8}"/>
              </a:ext>
            </a:extLst>
          </p:cNvPr>
          <p:cNvSpPr txBox="1"/>
          <p:nvPr/>
        </p:nvSpPr>
        <p:spPr>
          <a:xfrm>
            <a:off x="884463" y="2105677"/>
            <a:ext cx="8244547" cy="3901837"/>
          </a:xfrm>
          <a:prstGeom prst="rect">
            <a:avLst/>
          </a:prstGeom>
          <a:noFill/>
        </p:spPr>
        <p:txBody>
          <a:bodyPr wrap="square" rtlCol="0">
            <a:spAutoFit/>
          </a:bodyPr>
          <a:lstStyle/>
          <a:p>
            <a:pPr algn="just">
              <a:lnSpc>
                <a:spcPct val="150000"/>
              </a:lnSpc>
            </a:pPr>
            <a:r>
              <a:rPr lang="es-GT" sz="2400" dirty="0">
                <a:latin typeface="Arial" panose="020B0604020202020204" pitchFamily="34" charset="0"/>
                <a:cs typeface="Arial" panose="020B0604020202020204" pitchFamily="34" charset="0"/>
              </a:rPr>
              <a:t>El dinero se utiliza en la adquisición de diferentes bienes o servicios y en transferencias que son necesarias para cumplir con las finalidades de la institución.</a:t>
            </a:r>
          </a:p>
          <a:p>
            <a:pPr algn="just">
              <a:lnSpc>
                <a:spcPct val="150000"/>
              </a:lnSpc>
            </a:pPr>
            <a:endParaRPr lang="es-GT" sz="24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400" b="0" dirty="0">
                <a:solidFill>
                  <a:schemeClr val="tx1"/>
                </a:solidFill>
                <a:latin typeface="Arial" panose="020B0604020202020204" pitchFamily="34" charset="0"/>
                <a:cs typeface="Arial" panose="020B0604020202020204" pitchFamily="34" charset="0"/>
              </a:rPr>
              <a:t>Para mostrar de forma ordenada a la población en qué se utiliza el dinero, el gasto del sector público se muestra por </a:t>
            </a:r>
            <a:r>
              <a:rPr lang="es-GT" sz="2400" b="1" dirty="0">
                <a:solidFill>
                  <a:srgbClr val="197BB4"/>
                </a:solidFill>
                <a:latin typeface="Arial" panose="020B0604020202020204" pitchFamily="34" charset="0"/>
                <a:cs typeface="Arial" panose="020B0604020202020204" pitchFamily="34" charset="0"/>
              </a:rPr>
              <a:t>grupos de gasto</a:t>
            </a:r>
            <a:r>
              <a:rPr lang="es-GT" sz="2400" b="0" dirty="0">
                <a:solidFill>
                  <a:schemeClr val="tx1"/>
                </a:solidFill>
                <a:latin typeface="Arial" panose="020B0604020202020204" pitchFamily="34" charset="0"/>
                <a:cs typeface="Arial" panose="020B0604020202020204" pitchFamily="34" charset="0"/>
              </a:rPr>
              <a:t>.</a:t>
            </a:r>
          </a:p>
        </p:txBody>
      </p:sp>
      <p:sp>
        <p:nvSpPr>
          <p:cNvPr id="3" name="Título 1">
            <a:extLst>
              <a:ext uri="{FF2B5EF4-FFF2-40B4-BE49-F238E27FC236}">
                <a16:creationId xmlns:a16="http://schemas.microsoft.com/office/drawing/2014/main" id="{8B631EF4-41E9-2AE1-3FB7-6CA2FCA861A9}"/>
              </a:ext>
            </a:extLst>
          </p:cNvPr>
          <p:cNvSpPr txBox="1">
            <a:spLocks/>
          </p:cNvSpPr>
          <p:nvPr/>
        </p:nvSpPr>
        <p:spPr>
          <a:xfrm>
            <a:off x="9293902" y="2106678"/>
            <a:ext cx="2431619" cy="1937113"/>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0000" lnSpcReduction="1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2000" b="0" dirty="0">
                <a:latin typeface="Arial" panose="020B0604020202020204" pitchFamily="34" charset="0"/>
                <a:cs typeface="Arial" panose="020B0604020202020204" pitchFamily="34" charset="0"/>
              </a:rPr>
            </a:br>
            <a:r>
              <a:rPr lang="es-GT" sz="2200" b="0" dirty="0">
                <a:latin typeface="Arial" panose="020B0604020202020204" pitchFamily="34" charset="0"/>
                <a:cs typeface="Arial" panose="020B0604020202020204" pitchFamily="34" charset="0"/>
              </a:rPr>
              <a:t>El gasto se divide </a:t>
            </a:r>
          </a:p>
          <a:p>
            <a:pPr>
              <a:lnSpc>
                <a:spcPct val="150000"/>
              </a:lnSpc>
            </a:pPr>
            <a:r>
              <a:rPr lang="es-GT" sz="2200" b="0" dirty="0">
                <a:latin typeface="Arial" panose="020B0604020202020204" pitchFamily="34" charset="0"/>
                <a:cs typeface="Arial" panose="020B0604020202020204" pitchFamily="34" charset="0"/>
              </a:rPr>
              <a:t>en </a:t>
            </a:r>
            <a:r>
              <a:rPr lang="es-GT" sz="3600" dirty="0">
                <a:solidFill>
                  <a:schemeClr val="accent5">
                    <a:lumMod val="75000"/>
                  </a:schemeClr>
                </a:solidFill>
                <a:latin typeface="Arial" panose="020B0604020202020204" pitchFamily="34" charset="0"/>
                <a:cs typeface="Arial" panose="020B0604020202020204" pitchFamily="34" charset="0"/>
              </a:rPr>
              <a:t>6</a:t>
            </a:r>
            <a:r>
              <a:rPr lang="es-GT" sz="3600" dirty="0">
                <a:solidFill>
                  <a:srgbClr val="FF0000"/>
                </a:solidFill>
                <a:latin typeface="Arial" panose="020B0604020202020204" pitchFamily="34" charset="0"/>
                <a:cs typeface="Arial" panose="020B0604020202020204" pitchFamily="34" charset="0"/>
              </a:rPr>
              <a:t> </a:t>
            </a:r>
            <a:r>
              <a:rPr lang="es-GT" sz="2200" b="0" dirty="0">
                <a:latin typeface="Arial" panose="020B0604020202020204" pitchFamily="34" charset="0"/>
                <a:cs typeface="Arial" panose="020B0604020202020204" pitchFamily="34" charset="0"/>
              </a:rPr>
              <a:t>grupos</a:t>
            </a:r>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7030729"/>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AF8DF5-30AD-9AB6-C087-FB578289AA80}"/>
              </a:ext>
            </a:extLst>
          </p:cNvPr>
          <p:cNvSpPr txBox="1">
            <a:spLocks/>
          </p:cNvSpPr>
          <p:nvPr/>
        </p:nvSpPr>
        <p:spPr>
          <a:xfrm>
            <a:off x="764785" y="446642"/>
            <a:ext cx="8673737" cy="8215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prstClr val="black"/>
              </a:buClr>
              <a:buSzPts val="1800"/>
              <a:buFont typeface="Calibri"/>
              <a:buNone/>
              <a:tabLst/>
              <a:defRPr/>
            </a:pPr>
            <a:r>
              <a:rPr lang="es-GT" sz="2800" b="1" dirty="0">
                <a:latin typeface="Arial" panose="020B0604020202020204" pitchFamily="34" charset="0"/>
                <a:cs typeface="Arial" panose="020B0604020202020204" pitchFamily="34" charset="0"/>
              </a:rPr>
              <a:t>EJECUCIÓN PRESUPUESTARIA POR GRUPO DE GASTO AL TERCER CUATRIMESTRE 2022</a:t>
            </a:r>
            <a:endParaRPr kumimoji="0" lang="es-GT" sz="2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Calibri"/>
            </a:endParaRPr>
          </a:p>
        </p:txBody>
      </p:sp>
      <p:graphicFrame>
        <p:nvGraphicFramePr>
          <p:cNvPr id="4" name="Gráfico 3">
            <a:extLst>
              <a:ext uri="{FF2B5EF4-FFF2-40B4-BE49-F238E27FC236}">
                <a16:creationId xmlns:a16="http://schemas.microsoft.com/office/drawing/2014/main" id="{A188A085-7B34-4639-8351-47FAD78FE09B}"/>
              </a:ext>
            </a:extLst>
          </p:cNvPr>
          <p:cNvGraphicFramePr>
            <a:graphicFrameLocks/>
          </p:cNvGraphicFramePr>
          <p:nvPr>
            <p:extLst>
              <p:ext uri="{D42A27DB-BD31-4B8C-83A1-F6EECF244321}">
                <p14:modId xmlns:p14="http://schemas.microsoft.com/office/powerpoint/2010/main" val="3406165924"/>
              </p:ext>
            </p:extLst>
          </p:nvPr>
        </p:nvGraphicFramePr>
        <p:xfrm>
          <a:off x="764785" y="1268146"/>
          <a:ext cx="10552144" cy="486718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47210294"/>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AF8DF5-30AD-9AB6-C087-FB578289AA80}"/>
              </a:ext>
            </a:extLst>
          </p:cNvPr>
          <p:cNvSpPr txBox="1">
            <a:spLocks/>
          </p:cNvSpPr>
          <p:nvPr/>
        </p:nvSpPr>
        <p:spPr>
          <a:xfrm>
            <a:off x="1768839" y="432242"/>
            <a:ext cx="8619345" cy="972241"/>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prstClr val="black"/>
              </a:buClr>
              <a:buSzPts val="1800"/>
              <a:buFont typeface="Calibri"/>
              <a:buNone/>
              <a:tabLst/>
              <a:defRPr/>
            </a:pPr>
            <a:r>
              <a:rPr lang="es-GT" sz="2800" b="1" dirty="0">
                <a:latin typeface="Arial" panose="020B0604020202020204" pitchFamily="34" charset="0"/>
                <a:cs typeface="Arial" panose="020B0604020202020204" pitchFamily="34" charset="0"/>
              </a:rPr>
              <a:t>¿DESCRIBIR </a:t>
            </a:r>
            <a:r>
              <a:rPr lang="es-GT" sz="2800" b="1" dirty="0">
                <a:solidFill>
                  <a:prstClr val="black"/>
                </a:solidFill>
                <a:latin typeface="Arial" panose="020B0604020202020204" pitchFamily="34" charset="0"/>
                <a:cs typeface="Arial" panose="020B0604020202020204" pitchFamily="34" charset="0"/>
              </a:rPr>
              <a:t>CUÁL ES LA IMPORTANCIA DEL PAGO DE SERVIDORES PÚBLICOS?</a:t>
            </a:r>
            <a:endParaRPr kumimoji="0" lang="es-GT" sz="2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Calibri"/>
            </a:endParaRPr>
          </a:p>
        </p:txBody>
      </p:sp>
      <p:pic>
        <p:nvPicPr>
          <p:cNvPr id="3" name="Picture 2" descr="Desarrollando capacidades de ciencia de datos en Directivos Públicos">
            <a:extLst>
              <a:ext uri="{FF2B5EF4-FFF2-40B4-BE49-F238E27FC236}">
                <a16:creationId xmlns:a16="http://schemas.microsoft.com/office/drawing/2014/main" id="{845FA974-79DE-9400-EAB0-630BDEBDBA0D}"/>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387531" y="432242"/>
            <a:ext cx="1111896" cy="1111896"/>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1">
            <a:extLst>
              <a:ext uri="{FF2B5EF4-FFF2-40B4-BE49-F238E27FC236}">
                <a16:creationId xmlns:a16="http://schemas.microsoft.com/office/drawing/2014/main" id="{C8F1E999-1208-7350-95FD-4CD2BB0C61F2}"/>
              </a:ext>
            </a:extLst>
          </p:cNvPr>
          <p:cNvSpPr txBox="1">
            <a:spLocks/>
          </p:cNvSpPr>
          <p:nvPr/>
        </p:nvSpPr>
        <p:spPr>
          <a:xfrm>
            <a:off x="387531" y="1679184"/>
            <a:ext cx="10669675" cy="5238750"/>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82500" lnSpcReduction="1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400" b="0" dirty="0">
                <a:solidFill>
                  <a:schemeClr val="tx1"/>
                </a:solidFill>
                <a:latin typeface="Arial" panose="020B0604020202020204" pitchFamily="34" charset="0"/>
                <a:cs typeface="Arial" panose="020B0604020202020204" pitchFamily="34" charset="0"/>
              </a:rPr>
              <a:t>El dinero utilizado en el pago de servidores públicos (</a:t>
            </a:r>
            <a:r>
              <a:rPr lang="es-GT" sz="2400" dirty="0">
                <a:solidFill>
                  <a:srgbClr val="197BB4"/>
                </a:solidFill>
                <a:latin typeface="Arial" panose="020B0604020202020204" pitchFamily="34" charset="0"/>
                <a:cs typeface="Arial" panose="020B0604020202020204" pitchFamily="34" charset="0"/>
              </a:rPr>
              <a:t>Grupo 000 “Servicios personales”</a:t>
            </a:r>
            <a:r>
              <a:rPr lang="es-GT" sz="2400" b="0" dirty="0">
                <a:solidFill>
                  <a:schemeClr val="tx1"/>
                </a:solidFill>
                <a:latin typeface="Arial" panose="020B0604020202020204" pitchFamily="34" charset="0"/>
                <a:cs typeface="Arial" panose="020B0604020202020204" pitchFamily="34" charset="0"/>
              </a:rPr>
              <a:t>), aunque se clasifica como un gasto de funcionamiento, en realidad, constituye el medio para </a:t>
            </a:r>
            <a:r>
              <a:rPr lang="es-ES_tradnl" sz="2400" b="0" dirty="0">
                <a:solidFill>
                  <a:schemeClr val="tx1"/>
                </a:solidFill>
                <a:latin typeface="Arial" panose="020B0604020202020204" pitchFamily="34" charset="0"/>
                <a:cs typeface="Arial" panose="020B0604020202020204" pitchFamily="34" charset="0"/>
              </a:rPr>
              <a:t>dar cumplimiento a las atribuciones establecidas para la Institución. Cumpliendo con ellas a través de las acciones que el personal realiza de manera cotidiana en el marco de la Política Nacional de la Juventud, a través de su socialización; la identificación de la oferta programática dirigida a la juventud; y, asistencia técnica brindada a las entidades del Estado para su fortalecimiento en materia de juventud.</a:t>
            </a:r>
          </a:p>
          <a:p>
            <a:pPr algn="just">
              <a:lnSpc>
                <a:spcPct val="150000"/>
              </a:lnSpc>
            </a:pPr>
            <a:r>
              <a:rPr lang="es-GT" sz="2400" b="0" dirty="0">
                <a:solidFill>
                  <a:schemeClr val="tx1"/>
                </a:solidFill>
                <a:latin typeface="Arial" panose="020B0604020202020204" pitchFamily="34" charset="0"/>
                <a:cs typeface="Arial" panose="020B0604020202020204" pitchFamily="34" charset="0"/>
              </a:rPr>
              <a:t>El porcentaje de erogación anual en dicho grupo de gasto fue del 98.15% lo que equivale a sueldos y honorarios del personal a cargo de dar cumplimiento a los objetivos institucionales.</a:t>
            </a:r>
          </a:p>
          <a:p>
            <a:pPr algn="just">
              <a:lnSpc>
                <a:spcPct val="150000"/>
              </a:lnSpc>
            </a:pPr>
            <a:endParaRPr lang="es-GT" sz="2400" b="0" dirty="0">
              <a:solidFill>
                <a:schemeClr val="tx1"/>
              </a:solidFill>
              <a:latin typeface="Arial" panose="020B0604020202020204" pitchFamily="34" charset="0"/>
              <a:cs typeface="Arial" panose="020B0604020202020204" pitchFamily="34" charset="0"/>
            </a:endParaRPr>
          </a:p>
          <a:p>
            <a:endParaRPr lang="es-GT" sz="2000" b="0" dirty="0">
              <a:solidFill>
                <a:schemeClr val="accent1">
                  <a:lumMod val="50000"/>
                </a:schemeClr>
              </a:solidFill>
              <a:latin typeface="Arial" panose="020B0604020202020204" pitchFamily="34" charset="0"/>
              <a:cs typeface="Arial" panose="020B0604020202020204" pitchFamily="34" charset="0"/>
            </a:endParaRPr>
          </a:p>
          <a:p>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3858742"/>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AF8DF5-30AD-9AB6-C087-FB578289AA80}"/>
              </a:ext>
            </a:extLst>
          </p:cNvPr>
          <p:cNvSpPr txBox="1">
            <a:spLocks/>
          </p:cNvSpPr>
          <p:nvPr/>
        </p:nvSpPr>
        <p:spPr>
          <a:xfrm>
            <a:off x="2014249" y="591166"/>
            <a:ext cx="8913581" cy="813317"/>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prstClr val="black"/>
              </a:buClr>
              <a:buSzPts val="1800"/>
              <a:buFont typeface="Calibri"/>
              <a:buNone/>
              <a:tabLst/>
              <a:defRPr/>
            </a:pPr>
            <a:r>
              <a:rPr lang="es-GT" sz="2600" b="1" dirty="0">
                <a:latin typeface="Arial" panose="020B0604020202020204" pitchFamily="34" charset="0"/>
                <a:cs typeface="Arial" panose="020B0604020202020204" pitchFamily="34" charset="0"/>
              </a:rPr>
              <a:t>PAGO DE SALARIOS A SERVIDORES PÚBLICOS A LA FECHA</a:t>
            </a:r>
            <a:endParaRPr kumimoji="0" lang="es-GT" sz="26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Calibri"/>
            </a:endParaRPr>
          </a:p>
        </p:txBody>
      </p:sp>
      <p:pic>
        <p:nvPicPr>
          <p:cNvPr id="3" name="Picture 2" descr="Desarrollando capacidades de ciencia de datos en Directivos Públicos">
            <a:extLst>
              <a:ext uri="{FF2B5EF4-FFF2-40B4-BE49-F238E27FC236}">
                <a16:creationId xmlns:a16="http://schemas.microsoft.com/office/drawing/2014/main" id="{8ADDE21B-9301-8360-1D45-CCAAC9E9B96C}"/>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366698" y="308763"/>
            <a:ext cx="1111896" cy="1111896"/>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1">
            <a:extLst>
              <a:ext uri="{FF2B5EF4-FFF2-40B4-BE49-F238E27FC236}">
                <a16:creationId xmlns:a16="http://schemas.microsoft.com/office/drawing/2014/main" id="{53D14D2C-E81F-F02E-5EB9-BF272BEC3EC6}"/>
              </a:ext>
            </a:extLst>
          </p:cNvPr>
          <p:cNvSpPr txBox="1">
            <a:spLocks/>
          </p:cNvSpPr>
          <p:nvPr/>
        </p:nvSpPr>
        <p:spPr>
          <a:xfrm>
            <a:off x="592069" y="1673623"/>
            <a:ext cx="7406641" cy="415380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675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700" b="0" dirty="0">
                <a:solidFill>
                  <a:schemeClr val="tx1"/>
                </a:solidFill>
                <a:latin typeface="Arial" panose="020B0604020202020204" pitchFamily="34" charset="0"/>
                <a:cs typeface="Arial" panose="020B0604020202020204" pitchFamily="34" charset="0"/>
              </a:rPr>
              <a:t>Presupuesto vigente total para el pago de servidores públicos</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8,768,506.00</a:t>
            </a:r>
          </a:p>
          <a:p>
            <a:pPr algn="just">
              <a:lnSpc>
                <a:spcPct val="150000"/>
              </a:lnSpc>
            </a:pPr>
            <a:endParaRPr lang="es-GT" sz="24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700" b="0" dirty="0">
                <a:solidFill>
                  <a:schemeClr val="tx1"/>
                </a:solidFill>
                <a:latin typeface="Arial" panose="020B0604020202020204" pitchFamily="34" charset="0"/>
                <a:cs typeface="Arial" panose="020B0604020202020204" pitchFamily="34" charset="0"/>
              </a:rPr>
              <a:t>Presupuesto utilizado al </a:t>
            </a:r>
            <a:r>
              <a:rPr lang="es-GT" sz="2700" u="sng" dirty="0">
                <a:solidFill>
                  <a:schemeClr val="tx1"/>
                </a:solidFill>
                <a:latin typeface="Arial" panose="020B0604020202020204" pitchFamily="34" charset="0"/>
                <a:cs typeface="Arial" panose="020B0604020202020204" pitchFamily="34" charset="0"/>
              </a:rPr>
              <a:t>tercer cuatrimestre 2022</a:t>
            </a:r>
            <a:r>
              <a:rPr lang="es-GT" sz="2700" dirty="0">
                <a:solidFill>
                  <a:schemeClr val="tx1"/>
                </a:solidFill>
                <a:latin typeface="Arial" panose="020B0604020202020204" pitchFamily="34" charset="0"/>
                <a:cs typeface="Arial" panose="020B0604020202020204" pitchFamily="34" charset="0"/>
              </a:rPr>
              <a:t> </a:t>
            </a:r>
            <a:r>
              <a:rPr lang="es-GT" sz="2700" b="0" dirty="0">
                <a:solidFill>
                  <a:schemeClr val="tx1"/>
                </a:solidFill>
                <a:latin typeface="Arial" panose="020B0604020202020204" pitchFamily="34" charset="0"/>
                <a:cs typeface="Arial" panose="020B0604020202020204" pitchFamily="34" charset="0"/>
              </a:rPr>
              <a:t>para el pago de servidores públicos</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8,606,608.80</a:t>
            </a:r>
          </a:p>
          <a:p>
            <a:pPr algn="just">
              <a:lnSpc>
                <a:spcPct val="150000"/>
              </a:lnSpc>
            </a:pPr>
            <a:endParaRPr lang="es-GT" sz="24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700" b="0" dirty="0">
                <a:solidFill>
                  <a:schemeClr val="tx1"/>
                </a:solidFill>
                <a:latin typeface="Arial" panose="020B0604020202020204" pitchFamily="34" charset="0"/>
                <a:cs typeface="Arial" panose="020B0604020202020204" pitchFamily="34" charset="0"/>
              </a:rPr>
              <a:t>Saldo para el pago de servidores públicos</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161,897.20</a:t>
            </a:r>
          </a:p>
          <a:p>
            <a:pPr algn="just">
              <a:lnSpc>
                <a:spcPct val="150000"/>
              </a:lnSpc>
            </a:pP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8153246"/>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672231" y="726091"/>
            <a:ext cx="9685537" cy="492443"/>
          </a:xfrm>
          <a:prstGeom prst="rect">
            <a:avLst/>
          </a:prstGeom>
          <a:noFill/>
        </p:spPr>
        <p:txBody>
          <a:bodyPr wrap="square" rtlCol="0">
            <a:spAutoFit/>
          </a:bodyPr>
          <a:lstStyle/>
          <a:p>
            <a:pPr lvl="0"/>
            <a:r>
              <a:rPr lang="es-GT" sz="2600" dirty="0">
                <a:solidFill>
                  <a:schemeClr val="accent1"/>
                </a:solidFill>
                <a:latin typeface="Arial" panose="020B0604020202020204" pitchFamily="34" charset="0"/>
                <a:cs typeface="Arial" panose="020B0604020202020204" pitchFamily="34" charset="0"/>
              </a:rPr>
              <a:t>¿</a:t>
            </a:r>
            <a:r>
              <a:rPr lang="es-GT" sz="2600" b="1" dirty="0">
                <a:solidFill>
                  <a:schemeClr val="accent1"/>
                </a:solidFill>
                <a:latin typeface="Arial" panose="020B0604020202020204" pitchFamily="34" charset="0"/>
                <a:cs typeface="Arial" panose="020B0604020202020204" pitchFamily="34" charset="0"/>
              </a:rPr>
              <a:t>EN QUÉ INVIERTE CONJUVE?</a:t>
            </a:r>
            <a:endParaRPr kumimoji="0" lang="es-GT" sz="26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endParaRPr>
          </a:p>
        </p:txBody>
      </p:sp>
      <p:pic>
        <p:nvPicPr>
          <p:cNvPr id="7" name="Picture 4" descr="Edificio - Iconos gratis de edificios">
            <a:extLst>
              <a:ext uri="{FF2B5EF4-FFF2-40B4-BE49-F238E27FC236}">
                <a16:creationId xmlns:a16="http://schemas.microsoft.com/office/drawing/2014/main" id="{9107D880-514E-4661-85DC-9999966D6655}"/>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383764" y="221345"/>
            <a:ext cx="1288467" cy="1288467"/>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a:extLst>
              <a:ext uri="{FF2B5EF4-FFF2-40B4-BE49-F238E27FC236}">
                <a16:creationId xmlns:a16="http://schemas.microsoft.com/office/drawing/2014/main" id="{A27F1B47-CD23-4F97-8C57-964E7A9700D4}"/>
              </a:ext>
            </a:extLst>
          </p:cNvPr>
          <p:cNvSpPr txBox="1">
            <a:spLocks/>
          </p:cNvSpPr>
          <p:nvPr/>
        </p:nvSpPr>
        <p:spPr>
          <a:xfrm>
            <a:off x="439271" y="1509812"/>
            <a:ext cx="11425351" cy="4843442"/>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ES" sz="2000" b="0" dirty="0">
                <a:solidFill>
                  <a:schemeClr val="tx1"/>
                </a:solidFill>
                <a:latin typeface="Arial" panose="020B0604020202020204" pitchFamily="34" charset="0"/>
                <a:cs typeface="Arial" panose="020B0604020202020204" pitchFamily="34" charset="0"/>
              </a:rPr>
              <a:t>El grupo de gasto 300 “Propiedad, planta, equipo e intangibles”, presenta una ejecución de cero quetzales exactos (Q.0.00), deriva a instrucciones recibidas por el Ministro y Viceministro de Finanzas Públicas. Atendiendo a lo cual, se procedió a ceder espacio presupuestario debido a la contención del gasto a la que se refiere el Oficio Circular número 01-2022/MINFIN “Disposiciones Presidenciales para la Eficiencia, Control y Priorización del Gasto Público para el Ejercicio Fiscal 2022”. Por lo tanto, no se ejecutó lo planificado en dicho grupo de gasto.</a:t>
            </a:r>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2961700"/>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AF8DF5-30AD-9AB6-C087-FB578289AA80}"/>
              </a:ext>
            </a:extLst>
          </p:cNvPr>
          <p:cNvSpPr txBox="1">
            <a:spLocks/>
          </p:cNvSpPr>
          <p:nvPr/>
        </p:nvSpPr>
        <p:spPr>
          <a:xfrm>
            <a:off x="1759131" y="857394"/>
            <a:ext cx="8673737" cy="54708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prstClr val="black"/>
              </a:buClr>
              <a:buSzPts val="1800"/>
              <a:buFont typeface="Calibri"/>
              <a:buNone/>
              <a:tabLst/>
              <a:defRPr/>
            </a:pPr>
            <a:r>
              <a:rPr lang="es-GT" sz="2800" b="1" dirty="0">
                <a:solidFill>
                  <a:prstClr val="black"/>
                </a:solidFill>
                <a:latin typeface="Arial" panose="020B0604020202020204" pitchFamily="34" charset="0"/>
                <a:cs typeface="Arial" panose="020B0604020202020204" pitchFamily="34" charset="0"/>
              </a:rPr>
              <a:t>MONTO UTILIZADO EN INVERSIÓN A LA FECHA</a:t>
            </a:r>
            <a:endParaRPr kumimoji="0" lang="es-GT" sz="2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Calibri"/>
            </a:endParaRPr>
          </a:p>
        </p:txBody>
      </p:sp>
      <p:pic>
        <p:nvPicPr>
          <p:cNvPr id="3" name="Picture 4" descr="Edificio - Iconos gratis de edificios">
            <a:extLst>
              <a:ext uri="{FF2B5EF4-FFF2-40B4-BE49-F238E27FC236}">
                <a16:creationId xmlns:a16="http://schemas.microsoft.com/office/drawing/2014/main" id="{F383B959-6C3F-DBAB-8952-5FBA2882A38D}"/>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265783" y="365102"/>
            <a:ext cx="1288467" cy="1288467"/>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1">
            <a:extLst>
              <a:ext uri="{FF2B5EF4-FFF2-40B4-BE49-F238E27FC236}">
                <a16:creationId xmlns:a16="http://schemas.microsoft.com/office/drawing/2014/main" id="{07248955-CFDA-F5B1-B99B-92ADCA177167}"/>
              </a:ext>
            </a:extLst>
          </p:cNvPr>
          <p:cNvSpPr txBox="1">
            <a:spLocks/>
          </p:cNvSpPr>
          <p:nvPr/>
        </p:nvSpPr>
        <p:spPr>
          <a:xfrm>
            <a:off x="705394" y="1841605"/>
            <a:ext cx="7406641" cy="415380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675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700" b="0" dirty="0">
                <a:solidFill>
                  <a:schemeClr val="tx1"/>
                </a:solidFill>
                <a:latin typeface="Arial" panose="020B0604020202020204" pitchFamily="34" charset="0"/>
                <a:cs typeface="Arial" panose="020B0604020202020204" pitchFamily="34" charset="0"/>
              </a:rPr>
              <a:t>Presupuesto vigente total para la inversión</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89,302.00</a:t>
            </a:r>
          </a:p>
          <a:p>
            <a:pPr algn="just">
              <a:lnSpc>
                <a:spcPct val="150000"/>
              </a:lnSpc>
            </a:pPr>
            <a:endParaRPr lang="es-GT" sz="24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700" b="0" dirty="0">
                <a:solidFill>
                  <a:schemeClr val="tx1"/>
                </a:solidFill>
                <a:latin typeface="Arial" panose="020B0604020202020204" pitchFamily="34" charset="0"/>
                <a:cs typeface="Arial" panose="020B0604020202020204" pitchFamily="34" charset="0"/>
              </a:rPr>
              <a:t>Presupuesto utilizado al</a:t>
            </a:r>
            <a:r>
              <a:rPr lang="es-GT" sz="2700" u="sng" dirty="0">
                <a:solidFill>
                  <a:schemeClr val="tx1"/>
                </a:solidFill>
                <a:latin typeface="Arial" panose="020B0604020202020204" pitchFamily="34" charset="0"/>
                <a:cs typeface="Arial" panose="020B0604020202020204" pitchFamily="34" charset="0"/>
              </a:rPr>
              <a:t> tercer cuatrimestre 2022</a:t>
            </a:r>
            <a:r>
              <a:rPr lang="es-GT" sz="2700" dirty="0">
                <a:solidFill>
                  <a:schemeClr val="tx1"/>
                </a:solidFill>
                <a:latin typeface="Arial" panose="020B0604020202020204" pitchFamily="34" charset="0"/>
                <a:cs typeface="Arial" panose="020B0604020202020204" pitchFamily="34" charset="0"/>
              </a:rPr>
              <a:t> </a:t>
            </a:r>
            <a:r>
              <a:rPr lang="es-GT" sz="2700" b="0" dirty="0">
                <a:solidFill>
                  <a:schemeClr val="tx1"/>
                </a:solidFill>
                <a:latin typeface="Arial" panose="020B0604020202020204" pitchFamily="34" charset="0"/>
                <a:cs typeface="Arial" panose="020B0604020202020204" pitchFamily="34" charset="0"/>
              </a:rPr>
              <a:t>para la inversión</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89,301.20</a:t>
            </a:r>
          </a:p>
          <a:p>
            <a:pPr algn="just">
              <a:lnSpc>
                <a:spcPct val="150000"/>
              </a:lnSpc>
            </a:pPr>
            <a:endParaRPr lang="es-GT" sz="24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700" b="0" dirty="0">
                <a:solidFill>
                  <a:schemeClr val="tx1"/>
                </a:solidFill>
                <a:latin typeface="Arial" panose="020B0604020202020204" pitchFamily="34" charset="0"/>
                <a:cs typeface="Arial" panose="020B0604020202020204" pitchFamily="34" charset="0"/>
              </a:rPr>
              <a:t>Saldo para la inversión</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0.80</a:t>
            </a:r>
          </a:p>
          <a:p>
            <a:pPr algn="just">
              <a:lnSpc>
                <a:spcPct val="150000"/>
              </a:lnSpc>
            </a:pP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0776203"/>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AF8DF5-30AD-9AB6-C087-FB578289AA80}"/>
              </a:ext>
            </a:extLst>
          </p:cNvPr>
          <p:cNvSpPr txBox="1">
            <a:spLocks/>
          </p:cNvSpPr>
          <p:nvPr/>
        </p:nvSpPr>
        <p:spPr>
          <a:xfrm>
            <a:off x="2143880" y="754012"/>
            <a:ext cx="8798940" cy="54708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s-GT" sz="2800" b="1" dirty="0">
                <a:latin typeface="Arial" panose="020B0604020202020204" pitchFamily="34" charset="0"/>
                <a:cs typeface="Arial" panose="020B0604020202020204" pitchFamily="34" charset="0"/>
              </a:rPr>
              <a:t>¿</a:t>
            </a:r>
            <a:r>
              <a:rPr lang="es-GT" sz="1000" b="1" dirty="0">
                <a:latin typeface="Arial" panose="020B0604020202020204" pitchFamily="34" charset="0"/>
                <a:cs typeface="Arial" panose="020B0604020202020204" pitchFamily="34" charset="0"/>
              </a:rPr>
              <a:t> </a:t>
            </a:r>
            <a:r>
              <a:rPr lang="es-GT" sz="2800" b="1" dirty="0">
                <a:latin typeface="Arial" panose="020B0604020202020204" pitchFamily="34" charset="0"/>
                <a:cs typeface="Arial" panose="020B0604020202020204" pitchFamily="34" charset="0"/>
              </a:rPr>
              <a:t>QUE FINALIDADES ATIENDE CONJUVE</a:t>
            </a:r>
            <a:r>
              <a:rPr lang="es-GT" sz="2800" dirty="0">
                <a:latin typeface="Arial" panose="020B0604020202020204" pitchFamily="34" charset="0"/>
                <a:cs typeface="Arial" panose="020B0604020202020204" pitchFamily="34" charset="0"/>
              </a:rPr>
              <a:t>?</a:t>
            </a:r>
            <a:endParaRPr lang="es-GT" sz="2800" b="1" dirty="0">
              <a:latin typeface="Arial" panose="020B0604020202020204" pitchFamily="34" charset="0"/>
              <a:cs typeface="Arial" panose="020B0604020202020204" pitchFamily="34" charset="0"/>
            </a:endParaRPr>
          </a:p>
        </p:txBody>
      </p:sp>
      <p:pic>
        <p:nvPicPr>
          <p:cNvPr id="8" name="Picture 2" descr="Target arm | Icono Gratis">
            <a:extLst>
              <a:ext uri="{FF2B5EF4-FFF2-40B4-BE49-F238E27FC236}">
                <a16:creationId xmlns:a16="http://schemas.microsoft.com/office/drawing/2014/main" id="{5F459389-D2A5-A070-9E54-AB43C1814A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054" y="313209"/>
            <a:ext cx="1477870" cy="1477870"/>
          </a:xfrm>
          <a:prstGeom prst="rect">
            <a:avLst/>
          </a:prstGeom>
          <a:noFill/>
          <a:extLst>
            <a:ext uri="{909E8E84-426E-40DD-AFC4-6F175D3DCCD1}">
              <a14:hiddenFill xmlns:a14="http://schemas.microsoft.com/office/drawing/2010/main">
                <a:solidFill>
                  <a:srgbClr val="FFFFFF"/>
                </a:solidFill>
              </a14:hiddenFill>
            </a:ext>
          </a:extLst>
        </p:spPr>
      </p:pic>
      <p:sp>
        <p:nvSpPr>
          <p:cNvPr id="9" name="Título 1">
            <a:extLst>
              <a:ext uri="{FF2B5EF4-FFF2-40B4-BE49-F238E27FC236}">
                <a16:creationId xmlns:a16="http://schemas.microsoft.com/office/drawing/2014/main" id="{7E05D628-EB45-7A92-CE7E-E2C2FB97F0D9}"/>
              </a:ext>
            </a:extLst>
          </p:cNvPr>
          <p:cNvSpPr txBox="1">
            <a:spLocks/>
          </p:cNvSpPr>
          <p:nvPr/>
        </p:nvSpPr>
        <p:spPr>
          <a:xfrm>
            <a:off x="439271" y="1816459"/>
            <a:ext cx="7406641" cy="5238750"/>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000" b="0" dirty="0">
                <a:solidFill>
                  <a:schemeClr val="tx1"/>
                </a:solidFill>
                <a:latin typeface="Arial" panose="020B0604020202020204" pitchFamily="34" charset="0"/>
                <a:cs typeface="Arial" panose="020B0604020202020204" pitchFamily="34" charset="0"/>
              </a:rPr>
              <a:t>Los recursos públicos se utilizan con fines específicos para el cumplimiento de los objetivos sociales y económicos del Estado que impactan directamente en la población. </a:t>
            </a:r>
          </a:p>
          <a:p>
            <a:pPr algn="just">
              <a:lnSpc>
                <a:spcPct val="150000"/>
              </a:lnSpc>
            </a:pPr>
            <a:endParaRPr lang="es-GT" sz="20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000" b="0" dirty="0">
                <a:solidFill>
                  <a:schemeClr val="tx1"/>
                </a:solidFill>
                <a:latin typeface="Arial" panose="020B0604020202020204" pitchFamily="34" charset="0"/>
                <a:cs typeface="Arial" panose="020B0604020202020204" pitchFamily="34" charset="0"/>
              </a:rPr>
              <a:t>Cada entidad atiende y prioriza las finalidades que le corresponden de conformidad con la ley. En el caso del CONJUVE, destina su presupuesto a </a:t>
            </a:r>
            <a:r>
              <a:rPr lang="es-GT" sz="2000" b="0" u="sng" dirty="0">
                <a:solidFill>
                  <a:schemeClr val="tx1"/>
                </a:solidFill>
                <a:latin typeface="Arial" panose="020B0604020202020204" pitchFamily="34" charset="0"/>
                <a:cs typeface="Arial" panose="020B0604020202020204" pitchFamily="34" charset="0"/>
              </a:rPr>
              <a:t>Servicio de Publicación  General </a:t>
            </a:r>
            <a:r>
              <a:rPr lang="es-GT" sz="2000" b="0" dirty="0">
                <a:solidFill>
                  <a:schemeClr val="tx1"/>
                </a:solidFill>
                <a:latin typeface="Arial" panose="020B0604020202020204" pitchFamily="34" charset="0"/>
                <a:cs typeface="Arial" panose="020B0604020202020204" pitchFamily="34" charset="0"/>
              </a:rPr>
              <a:t>y </a:t>
            </a:r>
            <a:r>
              <a:rPr lang="es-GT" sz="2000" b="0" u="sng" dirty="0">
                <a:solidFill>
                  <a:schemeClr val="tx1"/>
                </a:solidFill>
                <a:latin typeface="Arial" panose="020B0604020202020204" pitchFamily="34" charset="0"/>
                <a:cs typeface="Arial" panose="020B0604020202020204" pitchFamily="34" charset="0"/>
              </a:rPr>
              <a:t>Protección Social</a:t>
            </a:r>
            <a:r>
              <a:rPr lang="es-GT" sz="2000" b="0" dirty="0">
                <a:solidFill>
                  <a:schemeClr val="tx1"/>
                </a:solidFill>
                <a:latin typeface="Arial" panose="020B0604020202020204" pitchFamily="34" charset="0"/>
                <a:cs typeface="Arial" panose="020B0604020202020204" pitchFamily="34" charset="0"/>
              </a:rPr>
              <a:t>.</a:t>
            </a:r>
          </a:p>
          <a:p>
            <a:endParaRPr lang="es-GT" sz="2000" b="0" dirty="0">
              <a:solidFill>
                <a:schemeClr val="accent1">
                  <a:lumMod val="50000"/>
                </a:schemeClr>
              </a:solidFill>
              <a:latin typeface="Arial" panose="020B0604020202020204" pitchFamily="34" charset="0"/>
              <a:cs typeface="Arial" panose="020B0604020202020204" pitchFamily="34" charset="0"/>
            </a:endParaRPr>
          </a:p>
          <a:p>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
        <p:nvSpPr>
          <p:cNvPr id="10" name="Título 1">
            <a:extLst>
              <a:ext uri="{FF2B5EF4-FFF2-40B4-BE49-F238E27FC236}">
                <a16:creationId xmlns:a16="http://schemas.microsoft.com/office/drawing/2014/main" id="{3AD540D8-0D2A-980E-6FD1-C864F757E2F5}"/>
              </a:ext>
            </a:extLst>
          </p:cNvPr>
          <p:cNvSpPr txBox="1">
            <a:spLocks/>
          </p:cNvSpPr>
          <p:nvPr/>
        </p:nvSpPr>
        <p:spPr>
          <a:xfrm>
            <a:off x="8650099" y="2262807"/>
            <a:ext cx="3327219" cy="2772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7500" lnSpcReduction="1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br>
              <a:rPr lang="es-GT" sz="2000" b="0" dirty="0">
                <a:solidFill>
                  <a:schemeClr val="tx1"/>
                </a:solidFill>
                <a:latin typeface="Arial" panose="020B0604020202020204" pitchFamily="34" charset="0"/>
                <a:cs typeface="Arial" panose="020B0604020202020204" pitchFamily="34" charset="0"/>
              </a:rPr>
            </a:br>
            <a:r>
              <a:rPr lang="es-GT" sz="2000" b="0" dirty="0">
                <a:solidFill>
                  <a:schemeClr val="tx1"/>
                </a:solidFill>
                <a:latin typeface="Arial" panose="020B0604020202020204" pitchFamily="34" charset="0"/>
                <a:cs typeface="Arial" panose="020B0604020202020204" pitchFamily="34" charset="0"/>
              </a:rPr>
              <a:t>La principal finalidad que se atiende es Protección Social con un </a:t>
            </a:r>
            <a:r>
              <a:rPr lang="es-GT" sz="2000" dirty="0">
                <a:solidFill>
                  <a:schemeClr val="accent5">
                    <a:lumMod val="75000"/>
                  </a:schemeClr>
                </a:solidFill>
                <a:latin typeface="Arial" panose="020B0604020202020204" pitchFamily="34" charset="0"/>
                <a:cs typeface="Arial" panose="020B0604020202020204" pitchFamily="34" charset="0"/>
              </a:rPr>
              <a:t>98.67</a:t>
            </a:r>
            <a:r>
              <a:rPr lang="es-GT" sz="2000" dirty="0">
                <a:solidFill>
                  <a:schemeClr val="tx1"/>
                </a:solidFill>
                <a:latin typeface="Arial" panose="020B0604020202020204" pitchFamily="34" charset="0"/>
                <a:cs typeface="Arial" panose="020B0604020202020204" pitchFamily="34" charset="0"/>
              </a:rPr>
              <a:t>%</a:t>
            </a:r>
            <a:r>
              <a:rPr lang="es-GT" sz="2000" b="0" dirty="0">
                <a:solidFill>
                  <a:schemeClr val="tx1"/>
                </a:solidFill>
                <a:latin typeface="Arial" panose="020B0604020202020204" pitchFamily="34" charset="0"/>
                <a:cs typeface="Arial" panose="020B0604020202020204" pitchFamily="34" charset="0"/>
              </a:rPr>
              <a:t> del presupuesto total del CONJUVE.</a:t>
            </a:r>
            <a:endParaRPr lang="es-GT" sz="2200" b="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3680120"/>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AF8DF5-30AD-9AB6-C087-FB578289AA80}"/>
              </a:ext>
            </a:extLst>
          </p:cNvPr>
          <p:cNvSpPr txBox="1">
            <a:spLocks/>
          </p:cNvSpPr>
          <p:nvPr/>
        </p:nvSpPr>
        <p:spPr>
          <a:xfrm>
            <a:off x="689834" y="480467"/>
            <a:ext cx="8798940" cy="54708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prstClr val="black"/>
              </a:buClr>
              <a:buSzPts val="1800"/>
              <a:buFont typeface="Calibri"/>
              <a:buNone/>
              <a:tabLst/>
              <a:defRPr/>
            </a:pPr>
            <a:r>
              <a:rPr lang="es-GT" sz="2800" b="1" dirty="0">
                <a:latin typeface="Arial" panose="020B0604020202020204" pitchFamily="34" charset="0"/>
                <a:cs typeface="Arial" panose="020B0604020202020204" pitchFamily="34" charset="0"/>
              </a:rPr>
              <a:t>EJECUCIÓN PRESUPUESTARIA POR FINALIDAD AL TERCER CUATRIMESTRE 2022</a:t>
            </a:r>
            <a:endParaRPr kumimoji="0" lang="es-GT" sz="2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Calibri"/>
            </a:endParaRPr>
          </a:p>
        </p:txBody>
      </p:sp>
      <p:graphicFrame>
        <p:nvGraphicFramePr>
          <p:cNvPr id="4" name="Gráfico 3">
            <a:extLst>
              <a:ext uri="{FF2B5EF4-FFF2-40B4-BE49-F238E27FC236}">
                <a16:creationId xmlns:a16="http://schemas.microsoft.com/office/drawing/2014/main" id="{526291B3-1C7E-4537-904E-BE2AD809CA3F}"/>
              </a:ext>
            </a:extLst>
          </p:cNvPr>
          <p:cNvGraphicFramePr>
            <a:graphicFrameLocks/>
          </p:cNvGraphicFramePr>
          <p:nvPr/>
        </p:nvGraphicFramePr>
        <p:xfrm>
          <a:off x="689834" y="1365417"/>
          <a:ext cx="11108876" cy="469125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943652727"/>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id="{57146A67-C081-2534-FEB1-BC7819A31A7A}"/>
              </a:ext>
            </a:extLst>
          </p:cNvPr>
          <p:cNvSpPr txBox="1"/>
          <p:nvPr/>
        </p:nvSpPr>
        <p:spPr>
          <a:xfrm>
            <a:off x="2968834" y="2461468"/>
            <a:ext cx="7344399"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GT" sz="4000" b="1" i="0" u="none" strike="noStrike" kern="1200" cap="none" spc="0" normalizeH="0" baseline="0" noProof="0" dirty="0">
                <a:ln>
                  <a:noFill/>
                </a:ln>
                <a:solidFill>
                  <a:srgbClr val="FFC000"/>
                </a:solidFill>
                <a:effectLst/>
                <a:uLnTx/>
                <a:uFillTx/>
                <a:latin typeface="Montserrat" pitchFamily="2" charset="77"/>
                <a:ea typeface="+mn-ea"/>
                <a:cs typeface="+mn-cs"/>
              </a:rPr>
              <a:t>RESULTADOS ESPECÍFICOS</a:t>
            </a:r>
          </a:p>
          <a:p>
            <a:pPr marL="0" marR="0" lvl="0" indent="0" algn="ctr" defTabSz="914400" rtl="0" eaLnBrk="1" fontAlgn="auto" latinLnBrk="0" hangingPunct="1">
              <a:lnSpc>
                <a:spcPct val="100000"/>
              </a:lnSpc>
              <a:spcBef>
                <a:spcPts val="0"/>
              </a:spcBef>
              <a:spcAft>
                <a:spcPts val="0"/>
              </a:spcAft>
              <a:buClrTx/>
              <a:buSzTx/>
              <a:buFontTx/>
              <a:buNone/>
              <a:tabLst/>
              <a:defRPr/>
            </a:pPr>
            <a:r>
              <a:rPr lang="es-GT" sz="4000" b="1" dirty="0">
                <a:solidFill>
                  <a:prstClr val="white"/>
                </a:solidFill>
                <a:latin typeface="Montserrat" pitchFamily="2" charset="77"/>
              </a:rPr>
              <a:t>PRINCIPALES AVANCES Y RESULTADOS</a:t>
            </a:r>
            <a:endParaRPr kumimoji="0" lang="es-GT" sz="4000" b="1" i="0" u="none" strike="noStrike" kern="1200" cap="none" spc="0" normalizeH="0" baseline="0" noProof="0" dirty="0">
              <a:ln>
                <a:noFill/>
              </a:ln>
              <a:solidFill>
                <a:prstClr val="white"/>
              </a:solidFill>
              <a:effectLst/>
              <a:uLnTx/>
              <a:uFillTx/>
              <a:latin typeface="Montserrat" pitchFamily="2" charset="77"/>
              <a:ea typeface="+mn-ea"/>
              <a:cs typeface="+mn-cs"/>
            </a:endParaRPr>
          </a:p>
        </p:txBody>
      </p:sp>
      <p:sp>
        <p:nvSpPr>
          <p:cNvPr id="7" name="Elipse 6">
            <a:extLst>
              <a:ext uri="{FF2B5EF4-FFF2-40B4-BE49-F238E27FC236}">
                <a16:creationId xmlns:a16="http://schemas.microsoft.com/office/drawing/2014/main" id="{CAD103A4-3EDE-631B-A7DD-8A5E10EFEAB6}"/>
              </a:ext>
            </a:extLst>
          </p:cNvPr>
          <p:cNvSpPr/>
          <p:nvPr/>
        </p:nvSpPr>
        <p:spPr>
          <a:xfrm>
            <a:off x="976185" y="2461468"/>
            <a:ext cx="1768846" cy="1768846"/>
          </a:xfrm>
          <a:prstGeom prst="ellipse">
            <a:avLst/>
          </a:prstGeom>
          <a:solidFill>
            <a:srgbClr val="C0F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GT" sz="5400" b="1" dirty="0">
                <a:solidFill>
                  <a:srgbClr val="001E6C"/>
                </a:solidFill>
                <a:latin typeface="Montserrat ExtraBold" pitchFamily="2" charset="77"/>
              </a:rPr>
              <a:t>2</a:t>
            </a:r>
            <a:endParaRPr kumimoji="0" lang="es-GT" sz="5400" b="1" i="0" u="none" strike="noStrike" kern="1200" cap="none" spc="0" normalizeH="0" baseline="0" noProof="0" dirty="0">
              <a:ln>
                <a:noFill/>
              </a:ln>
              <a:solidFill>
                <a:srgbClr val="001E6C"/>
              </a:solidFill>
              <a:effectLst/>
              <a:uLnTx/>
              <a:uFillTx/>
              <a:latin typeface="Montserrat ExtraBold" pitchFamily="2" charset="77"/>
              <a:ea typeface="+mn-ea"/>
              <a:cs typeface="+mn-cs"/>
            </a:endParaRPr>
          </a:p>
        </p:txBody>
      </p:sp>
    </p:spTree>
    <p:extLst>
      <p:ext uri="{BB962C8B-B14F-4D97-AF65-F5344CB8AC3E}">
        <p14:creationId xmlns:p14="http://schemas.microsoft.com/office/powerpoint/2010/main" val="163265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67BDF94-29AF-A1CA-05E0-79F15787461B}"/>
              </a:ext>
            </a:extLst>
          </p:cNvPr>
          <p:cNvSpPr txBox="1"/>
          <p:nvPr/>
        </p:nvSpPr>
        <p:spPr>
          <a:xfrm>
            <a:off x="625642" y="856494"/>
            <a:ext cx="10535732"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2600" b="1" i="0" u="none" strike="noStrike" kern="0" cap="none" spc="0" normalizeH="0" baseline="0" dirty="0">
                <a:ln>
                  <a:noFill/>
                </a:ln>
                <a:solidFill>
                  <a:schemeClr val="accent1"/>
                </a:solidFill>
                <a:effectLst/>
                <a:uLnTx/>
                <a:uFillTx/>
                <a:latin typeface="Arial" panose="020B0604020202020204" pitchFamily="34" charset="0"/>
                <a:cs typeface="Arial" panose="020B0604020202020204" pitchFamily="34" charset="0"/>
                <a:sym typeface="Arial"/>
              </a:rPr>
              <a:t>1. </a:t>
            </a:r>
            <a:r>
              <a:rPr lang="es-ES_tradnl" sz="2600" b="1" kern="0" dirty="0">
                <a:solidFill>
                  <a:schemeClr val="accent1"/>
                </a:solidFill>
                <a:latin typeface="Arial" panose="020B0604020202020204" pitchFamily="34" charset="0"/>
                <a:cs typeface="Arial" panose="020B0604020202020204" pitchFamily="34" charset="0"/>
              </a:rPr>
              <a:t>Competencias Digitales y Socioemocionales</a:t>
            </a:r>
            <a:endParaRPr kumimoji="0" lang="es-ES" sz="2600" b="1" i="0" u="none" strike="noStrike" kern="0" cap="none" spc="0" normalizeH="0" baseline="0" dirty="0">
              <a:ln>
                <a:noFill/>
              </a:ln>
              <a:solidFill>
                <a:schemeClr val="accent1"/>
              </a:solidFill>
              <a:effectLst/>
              <a:uLnTx/>
              <a:uFillTx/>
              <a:latin typeface="Arial" panose="020B0604020202020204" pitchFamily="34" charset="0"/>
              <a:cs typeface="Arial" panose="020B0604020202020204" pitchFamily="34" charset="0"/>
              <a:sym typeface="Arial"/>
            </a:endParaRPr>
          </a:p>
        </p:txBody>
      </p:sp>
      <p:sp>
        <p:nvSpPr>
          <p:cNvPr id="6" name="Marcador de contenido 6">
            <a:extLst>
              <a:ext uri="{FF2B5EF4-FFF2-40B4-BE49-F238E27FC236}">
                <a16:creationId xmlns:a16="http://schemas.microsoft.com/office/drawing/2014/main" id="{D7DD5C7E-B269-778C-F92D-6ACF906848C3}"/>
              </a:ext>
            </a:extLst>
          </p:cNvPr>
          <p:cNvSpPr txBox="1">
            <a:spLocks/>
          </p:cNvSpPr>
          <p:nvPr/>
        </p:nvSpPr>
        <p:spPr>
          <a:xfrm>
            <a:off x="625642" y="1643720"/>
            <a:ext cx="10719828" cy="50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sz="1800" b="1" dirty="0">
                <a:effectLst/>
                <a:latin typeface="Calibri" panose="020F0502020204030204" pitchFamily="34" charset="0"/>
                <a:ea typeface="Times New Roman" panose="02020603050405020304" pitchFamily="18" charset="0"/>
                <a:cs typeface="Times New Roman" panose="02020603050405020304" pitchFamily="18" charset="0"/>
              </a:rPr>
              <a:t>Formación en “Competencias Digitales y Socioemocionales”, en coordinación con el Organismo Internacional de Juventud para Iberoamérica (OIJ) y la Cooperación Catalana, se promovieron cursos gratuitos dirigido a jóvenes, con el objetivo de darles las herramientas necesarias para su incorporación en el mercado laboral. En la primera cohorte que inició el 14 de noviembre de 2022, se inscribieron 358 jóvenes, de 20 departamentos de Guatemala.</a:t>
            </a:r>
            <a:r>
              <a:rPr lang="es-ES_tradnl" sz="1800" b="1" dirty="0">
                <a:effectLst/>
                <a:latin typeface="Montserrat Light" panose="00000400000000000000" pitchFamily="2" charset="0"/>
                <a:ea typeface="Calibri" panose="020F0502020204030204" pitchFamily="34" charset="0"/>
                <a:cs typeface="Times New Roman" panose="02020603050405020304" pitchFamily="18" charset="0"/>
              </a:rPr>
              <a:t> </a:t>
            </a:r>
            <a:endParaRPr lang="es-ES" sz="1600" b="1" dirty="0">
              <a:latin typeface="Arial" panose="020B0604020202020204" pitchFamily="34" charset="0"/>
              <a:cs typeface="Arial" panose="020B0604020202020204" pitchFamily="34" charset="0"/>
            </a:endParaRPr>
          </a:p>
          <a:p>
            <a:pPr marL="0" indent="0" algn="just">
              <a:buNone/>
            </a:pPr>
            <a:r>
              <a:rPr kumimoji="0" lang="es-GT"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a:t>
            </a:r>
            <a:endParaRPr kumimoji="0" lang="es-GT"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7" name="Marcador de contenido 6">
            <a:extLst>
              <a:ext uri="{FF2B5EF4-FFF2-40B4-BE49-F238E27FC236}">
                <a16:creationId xmlns:a16="http://schemas.microsoft.com/office/drawing/2014/main" id="{4EF37241-A8E7-9CE7-B6EE-43A6922BE061}"/>
              </a:ext>
            </a:extLst>
          </p:cNvPr>
          <p:cNvSpPr txBox="1">
            <a:spLocks/>
          </p:cNvSpPr>
          <p:nvPr/>
        </p:nvSpPr>
        <p:spPr>
          <a:xfrm>
            <a:off x="846530" y="3149825"/>
            <a:ext cx="6146991" cy="27438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r>
              <a:rPr kumimoji="0" lang="es-GT" sz="16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sym typeface="Arial"/>
              </a:rPr>
              <a:t>Aspectos de planificación estatal</a:t>
            </a:r>
          </a:p>
          <a:p>
            <a:pPr>
              <a:buClr>
                <a:srgbClr val="000000"/>
              </a:buClr>
              <a:defRPr/>
            </a:pP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Programa: 35 Organización y Formación de la Juventud</a:t>
            </a:r>
          </a:p>
          <a:p>
            <a:pPr>
              <a:buClr>
                <a:srgbClr val="000000"/>
              </a:buClr>
              <a:defRPr/>
            </a:pPr>
            <a:r>
              <a:rPr kumimoji="0" lang="es-ES"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Subproducto 4:  Informe de socialización, seguimiento y evaluación de la Política Nacional de la Juventud -PNJ-.</a:t>
            </a:r>
          </a:p>
          <a:p>
            <a:pPr>
              <a:defRPr/>
            </a:pPr>
            <a:r>
              <a:rPr lang="es-GT" sz="1600" dirty="0">
                <a:latin typeface="Arial" panose="020B0604020202020204" pitchFamily="34" charset="0"/>
                <a:cs typeface="Arial" panose="020B0604020202020204" pitchFamily="34" charset="0"/>
                <a:sym typeface="Arial"/>
              </a:rPr>
              <a:t>Unidad de Medida</a:t>
            </a: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 Documento</a:t>
            </a:r>
          </a:p>
          <a:p>
            <a:pPr>
              <a:buClr>
                <a:srgbClr val="000000"/>
              </a:buClr>
              <a:defRPr/>
            </a:pP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Ubicación geográfica: 20 departamentos de Guatemala, Guatemala</a:t>
            </a:r>
          </a:p>
          <a:p>
            <a:pPr>
              <a:buClr>
                <a:srgbClr val="000000"/>
              </a:buClr>
              <a:defRPr/>
            </a:pP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Fecha de ejecución: 14 de </a:t>
            </a:r>
            <a:r>
              <a:rPr lang="es-GT" sz="1600" dirty="0">
                <a:latin typeface="Arial" panose="020B0604020202020204" pitchFamily="34" charset="0"/>
                <a:cs typeface="Arial" panose="020B0604020202020204" pitchFamily="34" charset="0"/>
                <a:sym typeface="Arial"/>
              </a:rPr>
              <a:t>noviembre</a:t>
            </a: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 del 2022</a:t>
            </a:r>
          </a:p>
        </p:txBody>
      </p:sp>
      <p:pic>
        <p:nvPicPr>
          <p:cNvPr id="2" name="Imagen 1">
            <a:extLst>
              <a:ext uri="{FF2B5EF4-FFF2-40B4-BE49-F238E27FC236}">
                <a16:creationId xmlns:a16="http://schemas.microsoft.com/office/drawing/2014/main" id="{F35B417B-3C23-7A62-D41B-73D86594E05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604"/>
          <a:stretch/>
        </p:blipFill>
        <p:spPr bwMode="auto">
          <a:xfrm>
            <a:off x="6788344" y="3149825"/>
            <a:ext cx="4373030" cy="2523791"/>
          </a:xfrm>
          <a:prstGeom prst="rect">
            <a:avLst/>
          </a:prstGeom>
          <a:noFill/>
          <a:ln>
            <a:noFill/>
          </a:ln>
        </p:spPr>
      </p:pic>
      <p:sp>
        <p:nvSpPr>
          <p:cNvPr id="3" name="CuadroTexto 2">
            <a:extLst>
              <a:ext uri="{FF2B5EF4-FFF2-40B4-BE49-F238E27FC236}">
                <a16:creationId xmlns:a16="http://schemas.microsoft.com/office/drawing/2014/main" id="{D6DBAC0C-9F06-0E42-D1BB-4359EAE06C59}"/>
              </a:ext>
            </a:extLst>
          </p:cNvPr>
          <p:cNvSpPr txBox="1"/>
          <p:nvPr/>
        </p:nvSpPr>
        <p:spPr>
          <a:xfrm>
            <a:off x="7077783" y="5737567"/>
            <a:ext cx="4183425" cy="230832"/>
          </a:xfrm>
          <a:prstGeom prst="rect">
            <a:avLst/>
          </a:prstGeom>
          <a:noFill/>
        </p:spPr>
        <p:txBody>
          <a:bodyPr wrap="square">
            <a:spAutoFit/>
          </a:bodyPr>
          <a:lstStyle/>
          <a:p>
            <a:r>
              <a:rPr lang="es-GT" sz="900" b="1" dirty="0">
                <a:effectLst/>
                <a:latin typeface="Trebuchet MS" panose="020B0603020202020204" pitchFamily="34" charset="0"/>
                <a:ea typeface="Times New Roman" panose="02020603050405020304" pitchFamily="18" charset="0"/>
                <a:cs typeface="Times New Roman" panose="02020603050405020304" pitchFamily="18" charset="0"/>
              </a:rPr>
              <a:t> Fuete: Subdirección de Seguimiento de Programas y Política de Juventud </a:t>
            </a:r>
            <a:endParaRPr lang="es-GT" sz="900" dirty="0"/>
          </a:p>
        </p:txBody>
      </p:sp>
    </p:spTree>
    <p:extLst>
      <p:ext uri="{BB962C8B-B14F-4D97-AF65-F5344CB8AC3E}">
        <p14:creationId xmlns:p14="http://schemas.microsoft.com/office/powerpoint/2010/main" val="3237143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id="{E4773A1F-83AC-E3A2-1ED8-2A2CD857DD03}"/>
              </a:ext>
            </a:extLst>
          </p:cNvPr>
          <p:cNvSpPr txBox="1"/>
          <p:nvPr/>
        </p:nvSpPr>
        <p:spPr>
          <a:xfrm>
            <a:off x="625642" y="856494"/>
            <a:ext cx="10535732"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2600" b="1" i="0" u="none" strike="noStrike" kern="0" cap="none" spc="0" normalizeH="0" baseline="0" dirty="0">
                <a:ln>
                  <a:noFill/>
                </a:ln>
                <a:solidFill>
                  <a:schemeClr val="accent1"/>
                </a:solidFill>
                <a:effectLst/>
                <a:uLnTx/>
                <a:uFillTx/>
                <a:latin typeface="Arial" panose="020B0604020202020204" pitchFamily="34" charset="0"/>
                <a:cs typeface="Arial" panose="020B0604020202020204" pitchFamily="34" charset="0"/>
                <a:sym typeface="Arial"/>
              </a:rPr>
              <a:t>2. </a:t>
            </a:r>
            <a:r>
              <a:rPr lang="es-ES_tradnl" sz="2600" b="1" kern="0" dirty="0">
                <a:solidFill>
                  <a:schemeClr val="accent1"/>
                </a:solidFill>
                <a:latin typeface="Arial" panose="020B0604020202020204" pitchFamily="34" charset="0"/>
                <a:cs typeface="Arial" panose="020B0604020202020204" pitchFamily="34" charset="0"/>
              </a:rPr>
              <a:t>Situación Nacional de la Juventud y la intervención del Estado</a:t>
            </a:r>
            <a:endParaRPr lang="es-ES" sz="2600" b="1" kern="0" dirty="0">
              <a:solidFill>
                <a:schemeClr val="accent1"/>
              </a:solidFill>
              <a:latin typeface="Arial" panose="020B0604020202020204" pitchFamily="34" charset="0"/>
              <a:cs typeface="Arial" panose="020B0604020202020204" pitchFamily="34" charset="0"/>
              <a:sym typeface="Arial"/>
            </a:endParaRPr>
          </a:p>
        </p:txBody>
      </p:sp>
      <p:sp>
        <p:nvSpPr>
          <p:cNvPr id="18" name="Marcador de contenido 6">
            <a:extLst>
              <a:ext uri="{FF2B5EF4-FFF2-40B4-BE49-F238E27FC236}">
                <a16:creationId xmlns:a16="http://schemas.microsoft.com/office/drawing/2014/main" id="{2053BB6E-784D-BA9C-94E1-75793D627980}"/>
              </a:ext>
            </a:extLst>
          </p:cNvPr>
          <p:cNvSpPr txBox="1">
            <a:spLocks/>
          </p:cNvSpPr>
          <p:nvPr/>
        </p:nvSpPr>
        <p:spPr>
          <a:xfrm>
            <a:off x="625642" y="1643720"/>
            <a:ext cx="10719828" cy="50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sz="1600" b="1" dirty="0">
                <a:latin typeface="Arial" panose="020B0604020202020204" pitchFamily="34" charset="0"/>
                <a:cs typeface="Arial" panose="020B0604020202020204" pitchFamily="34" charset="0"/>
              </a:rPr>
              <a:t>Se realizó en Quetzaltenango el diálogo “Situación Nacional de la Juventud y la Intervención del Estado”, el cual tuvo como objetivo divulgar las herramientas de Clasificador Temático de Juventud y el monitoreo ala Oferta Programática en el marco del proceso de actualización de la Política Nacional de la Juventud, en la actividad participaron 75 personas de organizaciones juveniles, organizaciones no gubernamentales, autoridades locales y otros actores claves en el tema de juventud. La actividad se realizó el 30 de septiembre de 2022.</a:t>
            </a:r>
            <a:r>
              <a:rPr lang="es-ES_tradnl" sz="1600" b="1" dirty="0">
                <a:latin typeface="Arial" panose="020B0604020202020204" pitchFamily="34" charset="0"/>
                <a:cs typeface="Arial" panose="020B0604020202020204" pitchFamily="34" charset="0"/>
              </a:rPr>
              <a:t> </a:t>
            </a:r>
          </a:p>
          <a:p>
            <a:pPr marL="0" indent="0" algn="just">
              <a:buNone/>
            </a:pPr>
            <a:r>
              <a:rPr lang="es-ES_tradnl" sz="1800" dirty="0">
                <a:effectLst/>
                <a:latin typeface="Montserrat Light" panose="00000400000000000000" pitchFamily="2" charset="0"/>
                <a:ea typeface="Calibri" panose="020F0502020204030204" pitchFamily="34" charset="0"/>
                <a:cs typeface="Times New Roman" panose="02020603050405020304" pitchFamily="18" charset="0"/>
              </a:rPr>
              <a:t> </a:t>
            </a:r>
            <a:endParaRPr lang="es-ES" sz="1600" b="1" dirty="0">
              <a:latin typeface="Arial" panose="020B0604020202020204" pitchFamily="34" charset="0"/>
              <a:cs typeface="Arial" panose="020B0604020202020204" pitchFamily="34" charset="0"/>
            </a:endParaRPr>
          </a:p>
          <a:p>
            <a:pPr marL="0" indent="0" algn="just">
              <a:buNone/>
            </a:pPr>
            <a:r>
              <a:rPr kumimoji="0" lang="es-GT"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a:t>
            </a:r>
            <a:endParaRPr kumimoji="0" lang="es-GT"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20" name="Marcador de contenido 6">
            <a:extLst>
              <a:ext uri="{FF2B5EF4-FFF2-40B4-BE49-F238E27FC236}">
                <a16:creationId xmlns:a16="http://schemas.microsoft.com/office/drawing/2014/main" id="{73A76B88-00EF-8B7E-381E-72B265B3AB7F}"/>
              </a:ext>
            </a:extLst>
          </p:cNvPr>
          <p:cNvSpPr txBox="1">
            <a:spLocks/>
          </p:cNvSpPr>
          <p:nvPr/>
        </p:nvSpPr>
        <p:spPr>
          <a:xfrm>
            <a:off x="625642" y="3257675"/>
            <a:ext cx="6568246" cy="27438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r>
              <a:rPr kumimoji="0" lang="es-GT" sz="16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sym typeface="Arial"/>
              </a:rPr>
              <a:t>Aspectos de planificación estatal</a:t>
            </a:r>
          </a:p>
          <a:p>
            <a:pPr>
              <a:buClr>
                <a:srgbClr val="000000"/>
              </a:buClr>
              <a:defRPr/>
            </a:pP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Programa: 35 Organización y Formación de la Juventud</a:t>
            </a:r>
          </a:p>
          <a:p>
            <a:pPr>
              <a:buClr>
                <a:srgbClr val="000000"/>
              </a:buClr>
              <a:defRPr/>
            </a:pPr>
            <a:r>
              <a:rPr kumimoji="0" lang="es-ES"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Subproducto 2:  Informe de avance del fortalecimiento institucional en materia de juventud al gobierno local.</a:t>
            </a:r>
          </a:p>
          <a:p>
            <a:pPr>
              <a:defRPr/>
            </a:pPr>
            <a:r>
              <a:rPr lang="es-GT" sz="1600" dirty="0">
                <a:latin typeface="Arial" panose="020B0604020202020204" pitchFamily="34" charset="0"/>
                <a:cs typeface="Arial" panose="020B0604020202020204" pitchFamily="34" charset="0"/>
                <a:sym typeface="Arial"/>
              </a:rPr>
              <a:t>Unidad de Medida</a:t>
            </a: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 Documento</a:t>
            </a:r>
          </a:p>
          <a:p>
            <a:pPr>
              <a:buClr>
                <a:srgbClr val="000000"/>
              </a:buClr>
              <a:defRPr/>
            </a:pP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Ubicación geográfica: Quetzaltenango, Guatemala</a:t>
            </a:r>
          </a:p>
          <a:p>
            <a:pPr>
              <a:buClr>
                <a:srgbClr val="000000"/>
              </a:buClr>
              <a:defRPr/>
            </a:pP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Fecha de ejecución: </a:t>
            </a:r>
            <a:r>
              <a:rPr lang="es-GT" sz="1600" dirty="0">
                <a:latin typeface="Arial" panose="020B0604020202020204" pitchFamily="34" charset="0"/>
                <a:cs typeface="Arial" panose="020B0604020202020204" pitchFamily="34" charset="0"/>
                <a:sym typeface="Arial"/>
              </a:rPr>
              <a:t>30</a:t>
            </a: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 de septiembre del 2022</a:t>
            </a:r>
          </a:p>
        </p:txBody>
      </p:sp>
      <p:pic>
        <p:nvPicPr>
          <p:cNvPr id="2" name="Imagen 1">
            <a:extLst>
              <a:ext uri="{FF2B5EF4-FFF2-40B4-BE49-F238E27FC236}">
                <a16:creationId xmlns:a16="http://schemas.microsoft.com/office/drawing/2014/main" id="{7CA72FCB-A76B-12B5-0268-B52DFAD63CA3}"/>
              </a:ext>
            </a:extLst>
          </p:cNvPr>
          <p:cNvPicPr>
            <a:picLocks noChangeAspect="1"/>
          </p:cNvPicPr>
          <p:nvPr/>
        </p:nvPicPr>
        <p:blipFill rotWithShape="1">
          <a:blip r:embed="rId5">
            <a:extLst>
              <a:ext uri="{28A0092B-C50C-407E-A947-70E740481C1C}">
                <a14:useLocalDpi xmlns:a14="http://schemas.microsoft.com/office/drawing/2010/main" val="0"/>
              </a:ext>
            </a:extLst>
          </a:blip>
          <a:srcRect t="1025"/>
          <a:stretch/>
        </p:blipFill>
        <p:spPr bwMode="auto">
          <a:xfrm>
            <a:off x="7312597" y="3257675"/>
            <a:ext cx="3914164" cy="2667483"/>
          </a:xfrm>
          <a:prstGeom prst="rect">
            <a:avLst/>
          </a:prstGeom>
          <a:noFill/>
          <a:ln>
            <a:noFill/>
          </a:ln>
          <a:extLst>
            <a:ext uri="{53640926-AAD7-44D8-BBD7-CCE9431645EC}">
              <a14:shadowObscured xmlns:a14="http://schemas.microsoft.com/office/drawing/2010/main"/>
            </a:ext>
          </a:extLst>
        </p:spPr>
      </p:pic>
      <p:sp>
        <p:nvSpPr>
          <p:cNvPr id="4" name="CuadroTexto 3">
            <a:extLst>
              <a:ext uri="{FF2B5EF4-FFF2-40B4-BE49-F238E27FC236}">
                <a16:creationId xmlns:a16="http://schemas.microsoft.com/office/drawing/2014/main" id="{7D260920-ABE0-073D-F774-01EDF6BAEDD2}"/>
              </a:ext>
            </a:extLst>
          </p:cNvPr>
          <p:cNvSpPr txBox="1"/>
          <p:nvPr/>
        </p:nvSpPr>
        <p:spPr>
          <a:xfrm>
            <a:off x="7162045" y="5929430"/>
            <a:ext cx="4183425" cy="230832"/>
          </a:xfrm>
          <a:prstGeom prst="rect">
            <a:avLst/>
          </a:prstGeom>
          <a:noFill/>
        </p:spPr>
        <p:txBody>
          <a:bodyPr wrap="square">
            <a:spAutoFit/>
          </a:bodyPr>
          <a:lstStyle/>
          <a:p>
            <a:r>
              <a:rPr lang="es-GT" sz="900" b="1" dirty="0">
                <a:effectLst/>
                <a:latin typeface="Trebuchet MS" panose="020B0603020202020204" pitchFamily="34" charset="0"/>
                <a:ea typeface="Times New Roman" panose="02020603050405020304" pitchFamily="18" charset="0"/>
                <a:cs typeface="Times New Roman" panose="02020603050405020304" pitchFamily="18" charset="0"/>
              </a:rPr>
              <a:t> Fuete: Subdirección de Seguimiento de Programas y Política de Juventud </a:t>
            </a:r>
            <a:endParaRPr lang="es-GT" sz="900" dirty="0"/>
          </a:p>
        </p:txBody>
      </p:sp>
    </p:spTree>
    <p:extLst>
      <p:ext uri="{BB962C8B-B14F-4D97-AF65-F5344CB8AC3E}">
        <p14:creationId xmlns:p14="http://schemas.microsoft.com/office/powerpoint/2010/main" val="4226997415"/>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id="{E4773A1F-83AC-E3A2-1ED8-2A2CD857DD03}"/>
              </a:ext>
            </a:extLst>
          </p:cNvPr>
          <p:cNvSpPr txBox="1"/>
          <p:nvPr/>
        </p:nvSpPr>
        <p:spPr>
          <a:xfrm>
            <a:off x="625642" y="856494"/>
            <a:ext cx="10535732"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2600" b="1" i="0" u="none" strike="noStrike" kern="0" cap="none" spc="0" normalizeH="0" baseline="0" dirty="0">
                <a:ln>
                  <a:noFill/>
                </a:ln>
                <a:solidFill>
                  <a:schemeClr val="accent1"/>
                </a:solidFill>
                <a:effectLst/>
                <a:uLnTx/>
                <a:uFillTx/>
                <a:latin typeface="Arial" panose="020B0604020202020204" pitchFamily="34" charset="0"/>
                <a:cs typeface="Arial" panose="020B0604020202020204" pitchFamily="34" charset="0"/>
                <a:sym typeface="Arial"/>
              </a:rPr>
              <a:t>3. </a:t>
            </a:r>
            <a:r>
              <a:rPr lang="es-ES_tradnl" sz="2600" b="1" kern="0" dirty="0">
                <a:solidFill>
                  <a:schemeClr val="accent1"/>
                </a:solidFill>
                <a:latin typeface="Arial" panose="020B0604020202020204" pitchFamily="34" charset="0"/>
                <a:cs typeface="Arial" panose="020B0604020202020204" pitchFamily="34" charset="0"/>
              </a:rPr>
              <a:t>Juventud, deporte, paz y desarrollo</a:t>
            </a:r>
            <a:endParaRPr lang="es-ES" sz="2600" b="1" kern="0" dirty="0">
              <a:solidFill>
                <a:schemeClr val="accent1"/>
              </a:solidFill>
              <a:latin typeface="Arial" panose="020B0604020202020204" pitchFamily="34" charset="0"/>
              <a:cs typeface="Arial" panose="020B0604020202020204" pitchFamily="34" charset="0"/>
              <a:sym typeface="Arial"/>
            </a:endParaRPr>
          </a:p>
        </p:txBody>
      </p:sp>
      <p:sp>
        <p:nvSpPr>
          <p:cNvPr id="18" name="Marcador de contenido 6">
            <a:extLst>
              <a:ext uri="{FF2B5EF4-FFF2-40B4-BE49-F238E27FC236}">
                <a16:creationId xmlns:a16="http://schemas.microsoft.com/office/drawing/2014/main" id="{2053BB6E-784D-BA9C-94E1-75793D627980}"/>
              </a:ext>
            </a:extLst>
          </p:cNvPr>
          <p:cNvSpPr txBox="1">
            <a:spLocks/>
          </p:cNvSpPr>
          <p:nvPr/>
        </p:nvSpPr>
        <p:spPr>
          <a:xfrm>
            <a:off x="625642" y="1643720"/>
            <a:ext cx="10719828" cy="50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sz="1600" b="1" dirty="0">
                <a:latin typeface="Arial" panose="020B0604020202020204" pitchFamily="34" charset="0"/>
                <a:cs typeface="Arial" panose="020B0604020202020204" pitchFamily="34" charset="0"/>
              </a:rPr>
              <a:t>Se publicó la investigación documental informativa “Juventud, deporte, paz y desarrollo”, en la página web de CONJUVE y se divulgó a través de las redes sociales. Este documento analiza el aporte del deporte y la recreación en el bienestar de la juventud, y destaca cómo éstos son aliados de la paz, el desarrollo, la prevención de la violencia y el mejoramiento de la salud, entre otros aspectos relevantes. La publicación se realizó el 15 de noviembre de 2022 y hasta el momento reportan 119 descargas</a:t>
            </a:r>
            <a:r>
              <a:rPr lang="es-ES_tradnl" sz="1600" b="1" dirty="0">
                <a:latin typeface="Arial" panose="020B0604020202020204" pitchFamily="34" charset="0"/>
                <a:cs typeface="Arial" panose="020B0604020202020204" pitchFamily="34" charset="0"/>
              </a:rPr>
              <a:t>. </a:t>
            </a:r>
          </a:p>
          <a:p>
            <a:pPr marL="0" indent="0" algn="just">
              <a:buNone/>
            </a:pPr>
            <a:r>
              <a:rPr lang="es-ES_tradnl" sz="1800" dirty="0">
                <a:effectLst/>
                <a:latin typeface="Montserrat Light" panose="00000400000000000000" pitchFamily="2" charset="0"/>
                <a:ea typeface="Calibri" panose="020F0502020204030204" pitchFamily="34" charset="0"/>
                <a:cs typeface="Times New Roman" panose="02020603050405020304" pitchFamily="18" charset="0"/>
              </a:rPr>
              <a:t> </a:t>
            </a:r>
            <a:endParaRPr lang="es-ES" sz="1600" b="1" dirty="0">
              <a:latin typeface="Arial" panose="020B0604020202020204" pitchFamily="34" charset="0"/>
              <a:cs typeface="Arial" panose="020B0604020202020204" pitchFamily="34" charset="0"/>
            </a:endParaRPr>
          </a:p>
          <a:p>
            <a:pPr marL="0" indent="0" algn="just">
              <a:buNone/>
            </a:pPr>
            <a:r>
              <a:rPr kumimoji="0" lang="es-GT"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a:t>
            </a:r>
            <a:endParaRPr kumimoji="0" lang="es-GT"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20" name="Marcador de contenido 6">
            <a:extLst>
              <a:ext uri="{FF2B5EF4-FFF2-40B4-BE49-F238E27FC236}">
                <a16:creationId xmlns:a16="http://schemas.microsoft.com/office/drawing/2014/main" id="{73A76B88-00EF-8B7E-381E-72B265B3AB7F}"/>
              </a:ext>
            </a:extLst>
          </p:cNvPr>
          <p:cNvSpPr txBox="1">
            <a:spLocks/>
          </p:cNvSpPr>
          <p:nvPr/>
        </p:nvSpPr>
        <p:spPr>
          <a:xfrm>
            <a:off x="625642" y="3065497"/>
            <a:ext cx="6146991" cy="27438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r>
              <a:rPr kumimoji="0" lang="es-GT" sz="16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sym typeface="Arial"/>
              </a:rPr>
              <a:t>Aspectos de planificación estatal</a:t>
            </a:r>
          </a:p>
          <a:p>
            <a:pPr>
              <a:buClr>
                <a:srgbClr val="000000"/>
              </a:buClr>
              <a:defRPr/>
            </a:pP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Programa: 35 Organización y Formación de la Juventud</a:t>
            </a:r>
          </a:p>
          <a:p>
            <a:pPr>
              <a:buClr>
                <a:srgbClr val="000000"/>
              </a:buClr>
              <a:defRPr/>
            </a:pPr>
            <a:r>
              <a:rPr kumimoji="0" lang="es-ES"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Subproducto 1:  instrumentos generados e implementados para el análisis de datos e información en materia de juventud.</a:t>
            </a:r>
          </a:p>
          <a:p>
            <a:pPr>
              <a:defRPr/>
            </a:pPr>
            <a:r>
              <a:rPr lang="es-GT" sz="1600" dirty="0">
                <a:latin typeface="Arial" panose="020B0604020202020204" pitchFamily="34" charset="0"/>
                <a:cs typeface="Arial" panose="020B0604020202020204" pitchFamily="34" charset="0"/>
                <a:sym typeface="Arial"/>
              </a:rPr>
              <a:t>Unidad de Medida</a:t>
            </a: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 Documento</a:t>
            </a:r>
          </a:p>
          <a:p>
            <a:pPr>
              <a:buClr>
                <a:srgbClr val="000000"/>
              </a:buClr>
              <a:defRPr/>
            </a:pP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Ubicación geográfica: Guatemala, Guatemala</a:t>
            </a:r>
          </a:p>
          <a:p>
            <a:pPr>
              <a:buClr>
                <a:srgbClr val="000000"/>
              </a:buClr>
              <a:defRPr/>
            </a:pP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Fecha de ejecución: 15 de </a:t>
            </a:r>
            <a:r>
              <a:rPr lang="es-GT" sz="1600" dirty="0">
                <a:latin typeface="Arial" panose="020B0604020202020204" pitchFamily="34" charset="0"/>
                <a:cs typeface="Arial" panose="020B0604020202020204" pitchFamily="34" charset="0"/>
                <a:sym typeface="Arial"/>
              </a:rPr>
              <a:t>noviembre</a:t>
            </a: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 del 2022</a:t>
            </a:r>
          </a:p>
        </p:txBody>
      </p:sp>
      <p:pic>
        <p:nvPicPr>
          <p:cNvPr id="2" name="Imagen 1">
            <a:extLst>
              <a:ext uri="{FF2B5EF4-FFF2-40B4-BE49-F238E27FC236}">
                <a16:creationId xmlns:a16="http://schemas.microsoft.com/office/drawing/2014/main" id="{2FDBFD46-1DA1-10E0-B804-9AFD499DAB71}"/>
              </a:ext>
            </a:extLst>
          </p:cNvPr>
          <p:cNvPicPr>
            <a:picLocks noChangeAspect="1"/>
          </p:cNvPicPr>
          <p:nvPr/>
        </p:nvPicPr>
        <p:blipFill rotWithShape="1">
          <a:blip r:embed="rId5"/>
          <a:srcRect l="24270" t="13881" r="46877" b="19131"/>
          <a:stretch/>
        </p:blipFill>
        <p:spPr bwMode="auto">
          <a:xfrm>
            <a:off x="8652786" y="2779345"/>
            <a:ext cx="2333873" cy="3047764"/>
          </a:xfrm>
          <a:prstGeom prst="rect">
            <a:avLst/>
          </a:prstGeom>
          <a:ln>
            <a:noFill/>
          </a:ln>
          <a:extLst>
            <a:ext uri="{53640926-AAD7-44D8-BBD7-CCE9431645EC}">
              <a14:shadowObscured xmlns:a14="http://schemas.microsoft.com/office/drawing/2010/main"/>
            </a:ext>
          </a:extLst>
        </p:spPr>
      </p:pic>
      <p:sp>
        <p:nvSpPr>
          <p:cNvPr id="7" name="CuadroTexto 6">
            <a:extLst>
              <a:ext uri="{FF2B5EF4-FFF2-40B4-BE49-F238E27FC236}">
                <a16:creationId xmlns:a16="http://schemas.microsoft.com/office/drawing/2014/main" id="{AF39FB81-3C91-CD29-FF47-4F152D2A8042}"/>
              </a:ext>
            </a:extLst>
          </p:cNvPr>
          <p:cNvSpPr txBox="1"/>
          <p:nvPr/>
        </p:nvSpPr>
        <p:spPr>
          <a:xfrm>
            <a:off x="7162045" y="5891060"/>
            <a:ext cx="4183425" cy="230832"/>
          </a:xfrm>
          <a:prstGeom prst="rect">
            <a:avLst/>
          </a:prstGeom>
          <a:noFill/>
        </p:spPr>
        <p:txBody>
          <a:bodyPr wrap="square">
            <a:spAutoFit/>
          </a:bodyPr>
          <a:lstStyle/>
          <a:p>
            <a:r>
              <a:rPr lang="es-GT" sz="900" b="1" dirty="0">
                <a:effectLst/>
                <a:latin typeface="Trebuchet MS" panose="020B0603020202020204" pitchFamily="34" charset="0"/>
                <a:ea typeface="Times New Roman" panose="02020603050405020304" pitchFamily="18" charset="0"/>
                <a:cs typeface="Times New Roman" panose="02020603050405020304" pitchFamily="18" charset="0"/>
              </a:rPr>
              <a:t> Fuete: Subdirección de Seguimiento de Programas y Política de Juventud </a:t>
            </a:r>
            <a:endParaRPr lang="es-GT" sz="900" dirty="0"/>
          </a:p>
        </p:txBody>
      </p:sp>
    </p:spTree>
    <p:extLst>
      <p:ext uri="{BB962C8B-B14F-4D97-AF65-F5344CB8AC3E}">
        <p14:creationId xmlns:p14="http://schemas.microsoft.com/office/powerpoint/2010/main" val="3241482986"/>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id="{E4773A1F-83AC-E3A2-1ED8-2A2CD857DD03}"/>
              </a:ext>
            </a:extLst>
          </p:cNvPr>
          <p:cNvSpPr txBox="1"/>
          <p:nvPr/>
        </p:nvSpPr>
        <p:spPr>
          <a:xfrm>
            <a:off x="625642" y="461380"/>
            <a:ext cx="10535732"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2600" b="1" i="0" u="none" strike="noStrike" kern="0" cap="none" spc="0" normalizeH="0" baseline="0" dirty="0">
                <a:ln>
                  <a:noFill/>
                </a:ln>
                <a:solidFill>
                  <a:schemeClr val="accent1"/>
                </a:solidFill>
                <a:effectLst/>
                <a:uLnTx/>
                <a:uFillTx/>
                <a:latin typeface="Arial" panose="020B0604020202020204" pitchFamily="34" charset="0"/>
                <a:cs typeface="Arial" panose="020B0604020202020204" pitchFamily="34" charset="0"/>
                <a:sym typeface="Arial"/>
              </a:rPr>
              <a:t>4. </a:t>
            </a:r>
            <a:r>
              <a:rPr lang="es-ES" sz="2600" b="1" kern="0" dirty="0">
                <a:solidFill>
                  <a:schemeClr val="accent1"/>
                </a:solidFill>
                <a:latin typeface="Arial" panose="020B0604020202020204" pitchFamily="34" charset="0"/>
                <a:cs typeface="Arial" panose="020B0604020202020204" pitchFamily="34" charset="0"/>
                <a:sym typeface="Arial"/>
              </a:rPr>
              <a:t>Culminación de los eventos Juventud Presente</a:t>
            </a:r>
          </a:p>
        </p:txBody>
      </p:sp>
      <p:sp>
        <p:nvSpPr>
          <p:cNvPr id="18" name="Marcador de contenido 6">
            <a:extLst>
              <a:ext uri="{FF2B5EF4-FFF2-40B4-BE49-F238E27FC236}">
                <a16:creationId xmlns:a16="http://schemas.microsoft.com/office/drawing/2014/main" id="{2053BB6E-784D-BA9C-94E1-75793D627980}"/>
              </a:ext>
            </a:extLst>
          </p:cNvPr>
          <p:cNvSpPr txBox="1">
            <a:spLocks/>
          </p:cNvSpPr>
          <p:nvPr/>
        </p:nvSpPr>
        <p:spPr>
          <a:xfrm>
            <a:off x="625642" y="1293761"/>
            <a:ext cx="10719828" cy="50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sz="1600" b="1" dirty="0">
                <a:latin typeface="Arial" panose="020B0604020202020204" pitchFamily="34" charset="0"/>
                <a:cs typeface="Arial" panose="020B0604020202020204" pitchFamily="34" charset="0"/>
              </a:rPr>
              <a:t>Culminación de los eventos Juventud Presente: Festival Deportivo 2022, con el objetivo de promover el deporte y la recreación en la juventud, así como el reconocimiento de los deportes extremos. CONJUVE promovió durante el 2021 y 2022 los Festivales Juventud Presente; el 11 de diciembre de 2022 se culminó con esta etapa, con la realización de un Festival Deportivo, el cual buscó hacer conciencia en la juventud de la importancia de hacer deporte y cómo este contribuye a la prevención de la violencia y a la promoción de una cultura de paz. Se presentaron exhibiciones de BMX, de Break Dance, de </a:t>
            </a:r>
            <a:r>
              <a:rPr lang="es-ES" sz="1600" b="1" dirty="0" err="1">
                <a:latin typeface="Arial" panose="020B0604020202020204" pitchFamily="34" charset="0"/>
                <a:cs typeface="Arial" panose="020B0604020202020204" pitchFamily="34" charset="0"/>
              </a:rPr>
              <a:t>rollers</a:t>
            </a:r>
            <a:r>
              <a:rPr lang="es-ES" sz="1600" b="1" dirty="0">
                <a:latin typeface="Arial" panose="020B0604020202020204" pitchFamily="34" charset="0"/>
                <a:cs typeface="Arial" panose="020B0604020202020204" pitchFamily="34" charset="0"/>
              </a:rPr>
              <a:t> y </a:t>
            </a:r>
            <a:r>
              <a:rPr lang="es-ES" sz="1600" b="1" dirty="0" err="1">
                <a:latin typeface="Arial" panose="020B0604020202020204" pitchFamily="34" charset="0"/>
                <a:cs typeface="Arial" panose="020B0604020202020204" pitchFamily="34" charset="0"/>
              </a:rPr>
              <a:t>scooters</a:t>
            </a:r>
            <a:r>
              <a:rPr lang="es-ES" sz="1600" b="1" dirty="0">
                <a:latin typeface="Arial" panose="020B0604020202020204" pitchFamily="34" charset="0"/>
                <a:cs typeface="Arial" panose="020B0604020202020204" pitchFamily="34" charset="0"/>
              </a:rPr>
              <a:t>. Participaron un aproximado de 178 deportistas jóvenes</a:t>
            </a:r>
            <a:r>
              <a:rPr lang="es-ES_tradnl" sz="1600" b="1" dirty="0">
                <a:latin typeface="Arial" panose="020B0604020202020204" pitchFamily="34" charset="0"/>
                <a:cs typeface="Arial" panose="020B0604020202020204" pitchFamily="34" charset="0"/>
              </a:rPr>
              <a:t>. </a:t>
            </a:r>
          </a:p>
          <a:p>
            <a:pPr marL="0" indent="0" algn="just">
              <a:buNone/>
            </a:pPr>
            <a:r>
              <a:rPr lang="es-ES_tradnl" sz="1800" dirty="0">
                <a:effectLst/>
                <a:latin typeface="Montserrat Light" panose="00000400000000000000" pitchFamily="2" charset="0"/>
                <a:ea typeface="Calibri" panose="020F0502020204030204" pitchFamily="34" charset="0"/>
                <a:cs typeface="Times New Roman" panose="02020603050405020304" pitchFamily="18" charset="0"/>
              </a:rPr>
              <a:t> </a:t>
            </a:r>
            <a:endParaRPr lang="es-ES" sz="1600" b="1" dirty="0">
              <a:latin typeface="Arial" panose="020B0604020202020204" pitchFamily="34" charset="0"/>
              <a:cs typeface="Arial" panose="020B0604020202020204" pitchFamily="34" charset="0"/>
            </a:endParaRPr>
          </a:p>
          <a:p>
            <a:pPr marL="0" indent="0" algn="just">
              <a:buNone/>
            </a:pPr>
            <a:r>
              <a:rPr kumimoji="0" lang="es-GT"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a:t>
            </a:r>
            <a:endParaRPr kumimoji="0" lang="es-GT"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20" name="Marcador de contenido 6">
            <a:extLst>
              <a:ext uri="{FF2B5EF4-FFF2-40B4-BE49-F238E27FC236}">
                <a16:creationId xmlns:a16="http://schemas.microsoft.com/office/drawing/2014/main" id="{73A76B88-00EF-8B7E-381E-72B265B3AB7F}"/>
              </a:ext>
            </a:extLst>
          </p:cNvPr>
          <p:cNvSpPr txBox="1">
            <a:spLocks/>
          </p:cNvSpPr>
          <p:nvPr/>
        </p:nvSpPr>
        <p:spPr>
          <a:xfrm>
            <a:off x="625642" y="3151087"/>
            <a:ext cx="6146991" cy="27438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r>
              <a:rPr kumimoji="0" lang="es-GT" sz="16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sym typeface="Arial"/>
              </a:rPr>
              <a:t>Aspectos de planificación estatal</a:t>
            </a:r>
          </a:p>
          <a:p>
            <a:pPr>
              <a:buClr>
                <a:srgbClr val="000000"/>
              </a:buClr>
              <a:defRPr/>
            </a:pP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Programa: 35 Organización y Formación de la Juventud</a:t>
            </a:r>
          </a:p>
          <a:p>
            <a:pPr>
              <a:buClr>
                <a:srgbClr val="000000"/>
              </a:buClr>
              <a:defRPr/>
            </a:pPr>
            <a:r>
              <a:rPr kumimoji="0" lang="es-ES"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Subproducto 3:  Informe de asistencia técnica y seguimiento en materia de juventud en las entidades públicas.</a:t>
            </a:r>
          </a:p>
          <a:p>
            <a:pPr>
              <a:defRPr/>
            </a:pP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Unidad de Medida: Documento</a:t>
            </a:r>
          </a:p>
          <a:p>
            <a:pPr>
              <a:buClr>
                <a:srgbClr val="000000"/>
              </a:buClr>
              <a:defRPr/>
            </a:pP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Ubicación geográfica: Guatemala, Guatemala</a:t>
            </a:r>
          </a:p>
          <a:p>
            <a:pPr>
              <a:buClr>
                <a:srgbClr val="000000"/>
              </a:buClr>
              <a:defRPr/>
            </a:pP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Fecha de ejecución: 11 de diciembre del 2022</a:t>
            </a:r>
          </a:p>
        </p:txBody>
      </p:sp>
      <p:pic>
        <p:nvPicPr>
          <p:cNvPr id="2" name="Imagen 1">
            <a:extLst>
              <a:ext uri="{FF2B5EF4-FFF2-40B4-BE49-F238E27FC236}">
                <a16:creationId xmlns:a16="http://schemas.microsoft.com/office/drawing/2014/main" id="{FA2E94D4-8111-5664-B8A4-20448AE18FA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5733"/>
          <a:stretch/>
        </p:blipFill>
        <p:spPr bwMode="auto">
          <a:xfrm>
            <a:off x="7145867" y="3151087"/>
            <a:ext cx="4095993" cy="2588667"/>
          </a:xfrm>
          <a:prstGeom prst="rect">
            <a:avLst/>
          </a:prstGeom>
          <a:noFill/>
          <a:ln>
            <a:noFill/>
          </a:ln>
        </p:spPr>
      </p:pic>
      <p:sp>
        <p:nvSpPr>
          <p:cNvPr id="3" name="CuadroTexto 2">
            <a:extLst>
              <a:ext uri="{FF2B5EF4-FFF2-40B4-BE49-F238E27FC236}">
                <a16:creationId xmlns:a16="http://schemas.microsoft.com/office/drawing/2014/main" id="{B1C151F4-DEED-5263-1644-BD4BDAC242BB}"/>
              </a:ext>
            </a:extLst>
          </p:cNvPr>
          <p:cNvSpPr txBox="1"/>
          <p:nvPr/>
        </p:nvSpPr>
        <p:spPr>
          <a:xfrm>
            <a:off x="7162045" y="5792212"/>
            <a:ext cx="4183425" cy="230832"/>
          </a:xfrm>
          <a:prstGeom prst="rect">
            <a:avLst/>
          </a:prstGeom>
          <a:noFill/>
        </p:spPr>
        <p:txBody>
          <a:bodyPr wrap="square">
            <a:spAutoFit/>
          </a:bodyPr>
          <a:lstStyle/>
          <a:p>
            <a:r>
              <a:rPr lang="es-GT" sz="900" b="1" dirty="0">
                <a:effectLst/>
                <a:latin typeface="Trebuchet MS" panose="020B0603020202020204" pitchFamily="34" charset="0"/>
                <a:ea typeface="Times New Roman" panose="02020603050405020304" pitchFamily="18" charset="0"/>
                <a:cs typeface="Times New Roman" panose="02020603050405020304" pitchFamily="18" charset="0"/>
              </a:rPr>
              <a:t> Fuete: Subdirección de Seguimiento de Programas y Política de Juventud </a:t>
            </a:r>
            <a:endParaRPr lang="es-GT" sz="900" dirty="0"/>
          </a:p>
        </p:txBody>
      </p:sp>
    </p:spTree>
    <p:extLst>
      <p:ext uri="{BB962C8B-B14F-4D97-AF65-F5344CB8AC3E}">
        <p14:creationId xmlns:p14="http://schemas.microsoft.com/office/powerpoint/2010/main" val="132312310"/>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id="{E4773A1F-83AC-E3A2-1ED8-2A2CD857DD03}"/>
              </a:ext>
            </a:extLst>
          </p:cNvPr>
          <p:cNvSpPr txBox="1"/>
          <p:nvPr/>
        </p:nvSpPr>
        <p:spPr>
          <a:xfrm>
            <a:off x="625642" y="642003"/>
            <a:ext cx="10535732"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ES" sz="2600" b="1" kern="0" dirty="0">
                <a:solidFill>
                  <a:schemeClr val="accent1"/>
                </a:solidFill>
                <a:latin typeface="Arial" panose="020B0604020202020204" pitchFamily="34" charset="0"/>
                <a:cs typeface="Arial" panose="020B0604020202020204" pitchFamily="34" charset="0"/>
                <a:sym typeface="Arial"/>
              </a:rPr>
              <a:t>5</a:t>
            </a:r>
            <a:r>
              <a:rPr kumimoji="0" lang="es-ES" sz="2600" b="1" i="0" u="none" strike="noStrike" kern="0" cap="none" spc="0" normalizeH="0" baseline="0" dirty="0">
                <a:ln>
                  <a:noFill/>
                </a:ln>
                <a:solidFill>
                  <a:schemeClr val="accent1"/>
                </a:solidFill>
                <a:effectLst/>
                <a:uLnTx/>
                <a:uFillTx/>
                <a:latin typeface="Arial" panose="020B0604020202020204" pitchFamily="34" charset="0"/>
                <a:cs typeface="Arial" panose="020B0604020202020204" pitchFamily="34" charset="0"/>
                <a:sym typeface="Arial"/>
              </a:rPr>
              <a:t>. </a:t>
            </a:r>
            <a:r>
              <a:rPr lang="es-ES_tradnl" sz="2600" b="1" kern="0" dirty="0">
                <a:solidFill>
                  <a:schemeClr val="accent1"/>
                </a:solidFill>
                <a:latin typeface="Arial" panose="020B0604020202020204" pitchFamily="34" charset="0"/>
                <a:cs typeface="Arial" panose="020B0604020202020204" pitchFamily="34" charset="0"/>
              </a:rPr>
              <a:t>Espacio de Break Dance</a:t>
            </a:r>
            <a:endParaRPr lang="es-ES" sz="2600" b="1" kern="0" dirty="0">
              <a:solidFill>
                <a:schemeClr val="accent1"/>
              </a:solidFill>
              <a:latin typeface="Arial" panose="020B0604020202020204" pitchFamily="34" charset="0"/>
              <a:cs typeface="Arial" panose="020B0604020202020204" pitchFamily="34" charset="0"/>
              <a:sym typeface="Arial"/>
            </a:endParaRPr>
          </a:p>
        </p:txBody>
      </p:sp>
      <p:sp>
        <p:nvSpPr>
          <p:cNvPr id="18" name="Marcador de contenido 6">
            <a:extLst>
              <a:ext uri="{FF2B5EF4-FFF2-40B4-BE49-F238E27FC236}">
                <a16:creationId xmlns:a16="http://schemas.microsoft.com/office/drawing/2014/main" id="{2053BB6E-784D-BA9C-94E1-75793D627980}"/>
              </a:ext>
            </a:extLst>
          </p:cNvPr>
          <p:cNvSpPr txBox="1">
            <a:spLocks/>
          </p:cNvSpPr>
          <p:nvPr/>
        </p:nvSpPr>
        <p:spPr>
          <a:xfrm>
            <a:off x="625642" y="1485674"/>
            <a:ext cx="10719828" cy="50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sz="1600" b="1" dirty="0">
                <a:latin typeface="Arial" panose="020B0604020202020204" pitchFamily="34" charset="0"/>
                <a:cs typeface="Arial" panose="020B0604020202020204" pitchFamily="34" charset="0"/>
              </a:rPr>
              <a:t>Como parte de las actividades realizadas en el espacio de Break Dance, se llevó a cabo el cierre con la realización del Torneo Navideño de </a:t>
            </a:r>
            <a:r>
              <a:rPr lang="es-ES" sz="1600" b="1" dirty="0" err="1">
                <a:latin typeface="Arial" panose="020B0604020202020204" pitchFamily="34" charset="0"/>
                <a:cs typeface="Arial" panose="020B0604020202020204" pitchFamily="34" charset="0"/>
              </a:rPr>
              <a:t>Breaking</a:t>
            </a:r>
            <a:r>
              <a:rPr lang="es-ES" sz="1600" b="1" dirty="0">
                <a:latin typeface="Arial" panose="020B0604020202020204" pitchFamily="34" charset="0"/>
                <a:cs typeface="Arial" panose="020B0604020202020204" pitchFamily="34" charset="0"/>
              </a:rPr>
              <a:t>. Esta actividad tuvo como objetivo promover la práctica de deportes alternativos en la juventud, a través de la asignación de un espacio seguro para la participación y la práctica de nuevas disciplinas. Esta práctica se realizó una vez por semana en las instalaciones de CONJUVE y participaron constantemente grupos de entre de 20 a 30 jóvenes. Destacando que una parte de ellos lograron un ranking alto en sus participaciones a nivel nacional e internacional</a:t>
            </a:r>
            <a:r>
              <a:rPr lang="es-ES_tradnl" sz="1600" b="1" dirty="0">
                <a:latin typeface="Arial" panose="020B0604020202020204" pitchFamily="34" charset="0"/>
                <a:cs typeface="Arial" panose="020B0604020202020204" pitchFamily="34" charset="0"/>
              </a:rPr>
              <a:t>. </a:t>
            </a:r>
          </a:p>
          <a:p>
            <a:pPr marL="0" indent="0" algn="just">
              <a:buNone/>
            </a:pPr>
            <a:r>
              <a:rPr lang="es-ES_tradnl" sz="1800" dirty="0">
                <a:effectLst/>
                <a:latin typeface="Montserrat Light" panose="00000400000000000000" pitchFamily="2" charset="0"/>
                <a:ea typeface="Calibri" panose="020F0502020204030204" pitchFamily="34" charset="0"/>
                <a:cs typeface="Times New Roman" panose="02020603050405020304" pitchFamily="18" charset="0"/>
              </a:rPr>
              <a:t> </a:t>
            </a:r>
            <a:endParaRPr lang="es-ES" sz="1600" b="1" dirty="0">
              <a:latin typeface="Arial" panose="020B0604020202020204" pitchFamily="34" charset="0"/>
              <a:cs typeface="Arial" panose="020B0604020202020204" pitchFamily="34" charset="0"/>
            </a:endParaRPr>
          </a:p>
          <a:p>
            <a:pPr marL="0" indent="0" algn="just">
              <a:buNone/>
            </a:pPr>
            <a:r>
              <a:rPr kumimoji="0" lang="es-GT"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a:t>
            </a:r>
            <a:endParaRPr kumimoji="0" lang="es-GT"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2" name="Marcador de contenido 6">
            <a:extLst>
              <a:ext uri="{FF2B5EF4-FFF2-40B4-BE49-F238E27FC236}">
                <a16:creationId xmlns:a16="http://schemas.microsoft.com/office/drawing/2014/main" id="{A7F8FBD8-B2B3-B620-3D78-888B0547E6FA}"/>
              </a:ext>
            </a:extLst>
          </p:cNvPr>
          <p:cNvSpPr txBox="1">
            <a:spLocks/>
          </p:cNvSpPr>
          <p:nvPr/>
        </p:nvSpPr>
        <p:spPr>
          <a:xfrm>
            <a:off x="625642" y="3114270"/>
            <a:ext cx="6146991" cy="27438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r>
              <a:rPr kumimoji="0" lang="es-GT" sz="16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sym typeface="Arial"/>
              </a:rPr>
              <a:t>Aspectos de planificación estatal</a:t>
            </a:r>
          </a:p>
          <a:p>
            <a:pPr>
              <a:buClr>
                <a:srgbClr val="000000"/>
              </a:buClr>
              <a:defRPr/>
            </a:pP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Programa: 35 Organización y Formación de la Juventud</a:t>
            </a:r>
          </a:p>
          <a:p>
            <a:pPr>
              <a:buClr>
                <a:srgbClr val="000000"/>
              </a:buClr>
              <a:defRPr/>
            </a:pPr>
            <a:r>
              <a:rPr kumimoji="0" lang="es-ES"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Subproducto 3:  Informe de asistencia técnica y seguimiento en materia de juventud en las entidades públicas.</a:t>
            </a:r>
          </a:p>
          <a:p>
            <a:pPr>
              <a:defRPr/>
            </a:pP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Unidad de Medida: Documento</a:t>
            </a:r>
          </a:p>
          <a:p>
            <a:pPr>
              <a:buClr>
                <a:srgbClr val="000000"/>
              </a:buClr>
              <a:defRPr/>
            </a:pP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Ubicación geográfica: Guatemala, Guatemala</a:t>
            </a:r>
          </a:p>
          <a:p>
            <a:pPr>
              <a:buClr>
                <a:srgbClr val="000000"/>
              </a:buClr>
              <a:defRPr/>
            </a:pPr>
            <a:r>
              <a:rPr kumimoji="0" lang="es-GT"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a:rPr>
              <a:t>Fecha de ejecución: 11 de diciembre del 2022</a:t>
            </a:r>
          </a:p>
        </p:txBody>
      </p:sp>
      <p:pic>
        <p:nvPicPr>
          <p:cNvPr id="3" name="Imagen 2">
            <a:extLst>
              <a:ext uri="{FF2B5EF4-FFF2-40B4-BE49-F238E27FC236}">
                <a16:creationId xmlns:a16="http://schemas.microsoft.com/office/drawing/2014/main" id="{E57E6589-FC3A-8D99-0CBD-D88D5C896433}"/>
              </a:ext>
            </a:extLst>
          </p:cNvPr>
          <p:cNvPicPr>
            <a:picLocks noChangeAspect="1"/>
          </p:cNvPicPr>
          <p:nvPr/>
        </p:nvPicPr>
        <p:blipFill rotWithShape="1">
          <a:blip r:embed="rId5">
            <a:extLst>
              <a:ext uri="{28A0092B-C50C-407E-A947-70E740481C1C}">
                <a14:useLocalDpi xmlns:a14="http://schemas.microsoft.com/office/drawing/2010/main" val="0"/>
              </a:ext>
            </a:extLst>
          </a:blip>
          <a:srcRect t="14126"/>
          <a:stretch/>
        </p:blipFill>
        <p:spPr bwMode="auto">
          <a:xfrm>
            <a:off x="7122953" y="3114270"/>
            <a:ext cx="4183425" cy="2694343"/>
          </a:xfrm>
          <a:prstGeom prst="rect">
            <a:avLst/>
          </a:prstGeom>
          <a:noFill/>
          <a:ln>
            <a:noFill/>
          </a:ln>
        </p:spPr>
      </p:pic>
      <p:sp>
        <p:nvSpPr>
          <p:cNvPr id="4" name="CuadroTexto 3">
            <a:extLst>
              <a:ext uri="{FF2B5EF4-FFF2-40B4-BE49-F238E27FC236}">
                <a16:creationId xmlns:a16="http://schemas.microsoft.com/office/drawing/2014/main" id="{3AEB60EE-D253-573C-C9D2-B4236509F05F}"/>
              </a:ext>
            </a:extLst>
          </p:cNvPr>
          <p:cNvSpPr txBox="1"/>
          <p:nvPr/>
        </p:nvSpPr>
        <p:spPr>
          <a:xfrm>
            <a:off x="7162045" y="5863368"/>
            <a:ext cx="4183425" cy="230832"/>
          </a:xfrm>
          <a:prstGeom prst="rect">
            <a:avLst/>
          </a:prstGeom>
          <a:noFill/>
        </p:spPr>
        <p:txBody>
          <a:bodyPr wrap="square">
            <a:spAutoFit/>
          </a:bodyPr>
          <a:lstStyle/>
          <a:p>
            <a:r>
              <a:rPr lang="es-GT" sz="900" b="1" dirty="0">
                <a:effectLst/>
                <a:latin typeface="Trebuchet MS" panose="020B0603020202020204" pitchFamily="34" charset="0"/>
                <a:ea typeface="Times New Roman" panose="02020603050405020304" pitchFamily="18" charset="0"/>
                <a:cs typeface="Times New Roman" panose="02020603050405020304" pitchFamily="18" charset="0"/>
              </a:rPr>
              <a:t> Fuete: Subdirección de Seguimiento de Programas y Política de Juventud </a:t>
            </a:r>
            <a:endParaRPr lang="es-GT" sz="900" dirty="0"/>
          </a:p>
        </p:txBody>
      </p:sp>
    </p:spTree>
    <p:extLst>
      <p:ext uri="{BB962C8B-B14F-4D97-AF65-F5344CB8AC3E}">
        <p14:creationId xmlns:p14="http://schemas.microsoft.com/office/powerpoint/2010/main" val="2762593444"/>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id="{57146A67-C081-2534-FEB1-BC7819A31A7A}"/>
              </a:ext>
            </a:extLst>
          </p:cNvPr>
          <p:cNvSpPr txBox="1"/>
          <p:nvPr/>
        </p:nvSpPr>
        <p:spPr>
          <a:xfrm>
            <a:off x="2968834" y="2767280"/>
            <a:ext cx="7988976"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GT" sz="4000" b="1" i="0" u="none" strike="noStrike" kern="1200" cap="none" spc="0" normalizeH="0" baseline="0" noProof="0" dirty="0">
                <a:ln>
                  <a:noFill/>
                </a:ln>
                <a:solidFill>
                  <a:srgbClr val="FFC000"/>
                </a:solidFill>
                <a:effectLst/>
                <a:uLnTx/>
                <a:uFillTx/>
                <a:latin typeface="Montserrat" pitchFamily="2" charset="77"/>
                <a:ea typeface="+mn-ea"/>
                <a:cs typeface="+mn-cs"/>
              </a:rPr>
              <a:t>CONSOLIDADO</a:t>
            </a:r>
            <a:r>
              <a:rPr kumimoji="0" lang="es-GT" sz="4000" b="1" i="0" u="none" strike="noStrike" kern="1200" cap="none" spc="0" normalizeH="0" baseline="0" noProof="0" dirty="0">
                <a:ln>
                  <a:noFill/>
                </a:ln>
                <a:solidFill>
                  <a:prstClr val="white"/>
                </a:solidFill>
                <a:effectLst/>
                <a:uLnTx/>
                <a:uFillTx/>
                <a:latin typeface="Montserrat" pitchFamily="2" charset="77"/>
                <a:ea typeface="+mn-ea"/>
                <a:cs typeface="+mn-cs"/>
              </a:rPr>
              <a:t> </a:t>
            </a:r>
            <a:br>
              <a:rPr kumimoji="0" lang="es-GT" sz="4000" b="1" i="0" u="none" strike="noStrike" kern="1200" cap="none" spc="0" normalizeH="0" baseline="0" noProof="0" dirty="0">
                <a:ln>
                  <a:noFill/>
                </a:ln>
                <a:solidFill>
                  <a:prstClr val="white"/>
                </a:solidFill>
                <a:effectLst/>
                <a:uLnTx/>
                <a:uFillTx/>
                <a:latin typeface="Montserrat" pitchFamily="2" charset="77"/>
                <a:ea typeface="+mn-ea"/>
                <a:cs typeface="+mn-cs"/>
              </a:rPr>
            </a:br>
            <a:r>
              <a:rPr kumimoji="0" lang="es-GT" sz="4000" b="1" i="0" u="none" strike="noStrike" kern="1200" cap="none" spc="0" normalizeH="0" baseline="0" noProof="0" dirty="0">
                <a:ln>
                  <a:noFill/>
                </a:ln>
                <a:solidFill>
                  <a:prstClr val="white"/>
                </a:solidFill>
                <a:effectLst/>
                <a:uLnTx/>
                <a:uFillTx/>
                <a:latin typeface="Montserrat" pitchFamily="2" charset="77"/>
                <a:ea typeface="+mn-ea"/>
                <a:cs typeface="+mn-cs"/>
              </a:rPr>
              <a:t>LOGROS INSTITUCIONALES</a:t>
            </a:r>
          </a:p>
        </p:txBody>
      </p:sp>
      <p:sp>
        <p:nvSpPr>
          <p:cNvPr id="7" name="Elipse 6">
            <a:extLst>
              <a:ext uri="{FF2B5EF4-FFF2-40B4-BE49-F238E27FC236}">
                <a16:creationId xmlns:a16="http://schemas.microsoft.com/office/drawing/2014/main" id="{CAD103A4-3EDE-631B-A7DD-8A5E10EFEAB6}"/>
              </a:ext>
            </a:extLst>
          </p:cNvPr>
          <p:cNvSpPr/>
          <p:nvPr/>
        </p:nvSpPr>
        <p:spPr>
          <a:xfrm>
            <a:off x="976185" y="2461468"/>
            <a:ext cx="1768846" cy="1768846"/>
          </a:xfrm>
          <a:prstGeom prst="ellipse">
            <a:avLst/>
          </a:prstGeom>
          <a:solidFill>
            <a:srgbClr val="C0F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GT" sz="5400" b="1" dirty="0">
                <a:solidFill>
                  <a:srgbClr val="001E6C"/>
                </a:solidFill>
                <a:latin typeface="Montserrat ExtraBold" pitchFamily="2" charset="77"/>
              </a:rPr>
              <a:t>3</a:t>
            </a:r>
            <a:endParaRPr kumimoji="0" lang="es-GT" sz="5400" b="1" i="0" u="none" strike="noStrike" kern="1200" cap="none" spc="0" normalizeH="0" baseline="0" noProof="0" dirty="0">
              <a:ln>
                <a:noFill/>
              </a:ln>
              <a:solidFill>
                <a:srgbClr val="001E6C"/>
              </a:solidFill>
              <a:effectLst/>
              <a:uLnTx/>
              <a:uFillTx/>
              <a:latin typeface="Montserrat ExtraBold" pitchFamily="2" charset="77"/>
              <a:ea typeface="+mn-ea"/>
              <a:cs typeface="+mn-cs"/>
            </a:endParaRPr>
          </a:p>
        </p:txBody>
      </p:sp>
    </p:spTree>
    <p:extLst>
      <p:ext uri="{BB962C8B-B14F-4D97-AF65-F5344CB8AC3E}">
        <p14:creationId xmlns:p14="http://schemas.microsoft.com/office/powerpoint/2010/main" val="3786816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04A09055-E608-BC7F-A4D9-46AAFAA0F59D}"/>
              </a:ext>
            </a:extLst>
          </p:cNvPr>
          <p:cNvSpPr txBox="1">
            <a:spLocks/>
          </p:cNvSpPr>
          <p:nvPr/>
        </p:nvSpPr>
        <p:spPr>
          <a:xfrm>
            <a:off x="1482803" y="617198"/>
            <a:ext cx="9010312" cy="668900"/>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3600" b="1" kern="1200">
                <a:solidFill>
                  <a:srgbClr val="0D1F3C"/>
                </a:solidFill>
                <a:latin typeface="Montserrat" panose="00000500000000000000" pitchFamily="50" charset="0"/>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s-GT" sz="2700" b="1" i="0" u="none" strike="noStrike" kern="1200" cap="none" spc="0" normalizeH="0" baseline="0" noProof="0" dirty="0">
                <a:ln>
                  <a:noFill/>
                </a:ln>
                <a:solidFill>
                  <a:srgbClr val="0D1F3C"/>
                </a:solidFill>
                <a:effectLst/>
                <a:uLnTx/>
                <a:uFillTx/>
                <a:latin typeface="Arial" panose="020B0604020202020204" pitchFamily="34" charset="0"/>
                <a:ea typeface="+mj-ea"/>
                <a:cs typeface="Arial" panose="020B0604020202020204" pitchFamily="34" charset="0"/>
              </a:rPr>
              <a:t>CONSOLIDADO DE LOGROS INSTITUCIONALES</a:t>
            </a:r>
          </a:p>
        </p:txBody>
      </p:sp>
      <p:graphicFrame>
        <p:nvGraphicFramePr>
          <p:cNvPr id="6" name="Tabla 5">
            <a:extLst>
              <a:ext uri="{FF2B5EF4-FFF2-40B4-BE49-F238E27FC236}">
                <a16:creationId xmlns:a16="http://schemas.microsoft.com/office/drawing/2014/main" id="{559AED1F-E0EC-0B68-8319-CD7C93BEF10C}"/>
              </a:ext>
            </a:extLst>
          </p:cNvPr>
          <p:cNvGraphicFramePr>
            <a:graphicFrameLocks noGrp="1"/>
          </p:cNvGraphicFramePr>
          <p:nvPr>
            <p:extLst>
              <p:ext uri="{D42A27DB-BD31-4B8C-83A1-F6EECF244321}">
                <p14:modId xmlns:p14="http://schemas.microsoft.com/office/powerpoint/2010/main" val="257870511"/>
              </p:ext>
            </p:extLst>
          </p:nvPr>
        </p:nvGraphicFramePr>
        <p:xfrm>
          <a:off x="1219017" y="1707181"/>
          <a:ext cx="9753965" cy="3955767"/>
        </p:xfrm>
        <a:graphic>
          <a:graphicData uri="http://schemas.openxmlformats.org/drawingml/2006/table">
            <a:tbl>
              <a:tblPr firstRow="1" bandRow="1">
                <a:tableStyleId>{FABFCF23-3B69-468F-B69F-88F6DE6A72F2}</a:tableStyleId>
              </a:tblPr>
              <a:tblGrid>
                <a:gridCol w="9753965">
                  <a:extLst>
                    <a:ext uri="{9D8B030D-6E8A-4147-A177-3AD203B41FA5}">
                      <a16:colId xmlns:a16="http://schemas.microsoft.com/office/drawing/2014/main" val="3515177168"/>
                    </a:ext>
                  </a:extLst>
                </a:gridCol>
              </a:tblGrid>
              <a:tr h="646275">
                <a:tc>
                  <a:txBody>
                    <a:bodyPr/>
                    <a:lstStyle/>
                    <a:p>
                      <a:pPr algn="just"/>
                      <a:r>
                        <a:rPr lang="es-MX" sz="1800" b="1" kern="1200" dirty="0">
                          <a:solidFill>
                            <a:srgbClr val="0070C0"/>
                          </a:solidFill>
                          <a:latin typeface="Arial" panose="020B0604020202020204" pitchFamily="34" charset="0"/>
                          <a:ea typeface="+mn-ea"/>
                          <a:cs typeface="Arial" panose="020B0604020202020204" pitchFamily="34" charset="0"/>
                        </a:rPr>
                        <a:t>1. </a:t>
                      </a:r>
                      <a:r>
                        <a:rPr lang="es-GT" sz="1800" b="0" i="0" kern="1200" dirty="0">
                          <a:solidFill>
                            <a:schemeClr val="dk1"/>
                          </a:solidFill>
                          <a:effectLst/>
                          <a:latin typeface="Arial" panose="020B0604020202020204" pitchFamily="34" charset="0"/>
                          <a:ea typeface="+mn-ea"/>
                          <a:cs typeface="Arial" panose="020B0604020202020204" pitchFamily="34" charset="0"/>
                        </a:rPr>
                        <a:t>358 jóvenes se inscribieron en la </a:t>
                      </a:r>
                      <a:r>
                        <a:rPr lang="es-ES" sz="1800" b="0" i="0" kern="1200" dirty="0">
                          <a:solidFill>
                            <a:schemeClr val="dk1"/>
                          </a:solidFill>
                          <a:effectLst/>
                          <a:latin typeface="Arial" panose="020B0604020202020204" pitchFamily="34" charset="0"/>
                          <a:ea typeface="+mn-ea"/>
                          <a:cs typeface="Arial" panose="020B0604020202020204" pitchFamily="34" charset="0"/>
                        </a:rPr>
                        <a:t>Formación en “Competencias Digitales y Socioemocionales”, en coordinación con el Organismo Internacional de Juventud para Iberoamérica (OIJ) y la Cooperación Catalana.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04642520"/>
                  </a:ext>
                </a:extLst>
              </a:tr>
              <a:tr h="674503">
                <a:tc>
                  <a:txBody>
                    <a:bodyPr/>
                    <a:lstStyle/>
                    <a:p>
                      <a:pPr algn="just"/>
                      <a:r>
                        <a:rPr lang="es-MX" sz="1800" b="1" kern="1200" dirty="0">
                          <a:solidFill>
                            <a:srgbClr val="0070C0"/>
                          </a:solidFill>
                          <a:latin typeface="Arial" panose="020B0604020202020204" pitchFamily="34" charset="0"/>
                          <a:ea typeface="+mn-ea"/>
                          <a:cs typeface="Arial" panose="020B0604020202020204" pitchFamily="34" charset="0"/>
                        </a:rPr>
                        <a:t>2. </a:t>
                      </a:r>
                      <a:r>
                        <a:rPr lang="es-MX" sz="1800" b="0" kern="1200" dirty="0">
                          <a:solidFill>
                            <a:schemeClr val="tx1"/>
                          </a:solidFill>
                          <a:latin typeface="Arial" panose="020B0604020202020204" pitchFamily="34" charset="0"/>
                          <a:ea typeface="+mn-ea"/>
                          <a:cs typeface="Arial" panose="020B0604020202020204" pitchFamily="34" charset="0"/>
                        </a:rPr>
                        <a:t>75 jóvenes participaron en </a:t>
                      </a:r>
                      <a:r>
                        <a:rPr lang="es-ES" sz="1800" b="0" kern="1200" dirty="0">
                          <a:solidFill>
                            <a:schemeClr val="tx1"/>
                          </a:solidFill>
                          <a:latin typeface="Arial" panose="020B0604020202020204" pitchFamily="34" charset="0"/>
                          <a:ea typeface="+mn-ea"/>
                          <a:cs typeface="Arial" panose="020B0604020202020204" pitchFamily="34" charset="0"/>
                        </a:rPr>
                        <a:t>el diálogo “Situación Nacional de la Juventud y la intervención del Estado”, el cual tuvo como objetivo divulgar las herramientas de Clasificador Temático de Juventud y el monitoreo ala Oferta Programática en el marco del proceso de actualización de la Política Nacional de la Juventud.</a:t>
                      </a:r>
                      <a:endParaRPr lang="es-GT" sz="18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6912561"/>
                  </a:ext>
                </a:extLst>
              </a:tr>
              <a:tr h="674503">
                <a:tc>
                  <a:txBody>
                    <a:bodyPr/>
                    <a:lstStyle/>
                    <a:p>
                      <a:pPr algn="just"/>
                      <a:r>
                        <a:rPr lang="es-MX" sz="1800" b="1" kern="1200" dirty="0">
                          <a:solidFill>
                            <a:srgbClr val="0070C0"/>
                          </a:solidFill>
                          <a:latin typeface="Arial" panose="020B0604020202020204" pitchFamily="34" charset="0"/>
                          <a:ea typeface="+mn-ea"/>
                          <a:cs typeface="Arial" panose="020B0604020202020204" pitchFamily="34" charset="0"/>
                        </a:rPr>
                        <a:t>3. </a:t>
                      </a:r>
                      <a:r>
                        <a:rPr lang="es-GT" sz="1800" b="0" i="0" kern="1200" dirty="0">
                          <a:solidFill>
                            <a:schemeClr val="dk1"/>
                          </a:solidFill>
                          <a:effectLst/>
                          <a:latin typeface="Arial" panose="020B0604020202020204" pitchFamily="34" charset="0"/>
                          <a:ea typeface="+mn-ea"/>
                          <a:cs typeface="Arial" panose="020B0604020202020204" pitchFamily="34" charset="0"/>
                        </a:rPr>
                        <a:t>119 descargas de la </a:t>
                      </a:r>
                      <a:r>
                        <a:rPr lang="es-ES" sz="1800" b="0" i="0" kern="1200" dirty="0">
                          <a:solidFill>
                            <a:schemeClr val="dk1"/>
                          </a:solidFill>
                          <a:effectLst/>
                          <a:latin typeface="Arial" panose="020B0604020202020204" pitchFamily="34" charset="0"/>
                          <a:ea typeface="+mn-ea"/>
                          <a:cs typeface="Arial" panose="020B0604020202020204" pitchFamily="34" charset="0"/>
                        </a:rPr>
                        <a:t>investigación documental informativa “Juventud, deporte, paz y desarrollo.</a:t>
                      </a:r>
                      <a:endParaRPr lang="es-GT" sz="1800" b="0" i="0" kern="1200" dirty="0">
                        <a:solidFill>
                          <a:schemeClr val="dk1"/>
                        </a:solidFill>
                        <a:effectLst/>
                        <a:latin typeface="Arial" panose="020B0604020202020204" pitchFamily="34" charset="0"/>
                        <a:ea typeface="+mn-ea"/>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6203120"/>
                  </a:ext>
                </a:extLst>
              </a:tr>
              <a:tr h="538064">
                <a:tc>
                  <a:txBody>
                    <a:bodyPr/>
                    <a:lstStyle/>
                    <a:p>
                      <a:pPr algn="just"/>
                      <a:r>
                        <a:rPr lang="es-MX" sz="1800" b="1" kern="1200" dirty="0">
                          <a:solidFill>
                            <a:srgbClr val="0070C0"/>
                          </a:solidFill>
                          <a:latin typeface="Arial" panose="020B0604020202020204" pitchFamily="34" charset="0"/>
                          <a:ea typeface="+mn-ea"/>
                          <a:cs typeface="Arial" panose="020B0604020202020204" pitchFamily="34" charset="0"/>
                        </a:rPr>
                        <a:t>4. </a:t>
                      </a:r>
                      <a:r>
                        <a:rPr lang="es-ES" sz="1800" b="0" i="0" kern="1200" dirty="0">
                          <a:solidFill>
                            <a:schemeClr val="dk1"/>
                          </a:solidFill>
                          <a:effectLst/>
                          <a:latin typeface="Arial" panose="020B0604020202020204" pitchFamily="34" charset="0"/>
                          <a:ea typeface="+mn-ea"/>
                          <a:cs typeface="Arial" panose="020B0604020202020204" pitchFamily="34" charset="0"/>
                        </a:rPr>
                        <a:t>178 jóvenes deportistas figuraron en la culminación el evento Juventud Presente.</a:t>
                      </a:r>
                      <a:endParaRPr lang="es-GT" sz="18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2103032"/>
                  </a:ext>
                </a:extLst>
              </a:tr>
              <a:tr h="337252">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MX" sz="1800" b="1" kern="1200" dirty="0">
                          <a:solidFill>
                            <a:srgbClr val="0070C0"/>
                          </a:solidFill>
                          <a:latin typeface="Arial" panose="020B0604020202020204" pitchFamily="34" charset="0"/>
                          <a:ea typeface="+mn-ea"/>
                          <a:cs typeface="Arial" panose="020B0604020202020204" pitchFamily="34" charset="0"/>
                        </a:rPr>
                        <a:t>5.</a:t>
                      </a:r>
                      <a:r>
                        <a:rPr lang="es-ES" sz="1800" b="0" i="0" kern="1200" dirty="0">
                          <a:solidFill>
                            <a:schemeClr val="dk1"/>
                          </a:solidFill>
                          <a:effectLst/>
                          <a:latin typeface="Arial" panose="020B0604020202020204" pitchFamily="34" charset="0"/>
                          <a:ea typeface="+mn-ea"/>
                          <a:cs typeface="Arial" panose="020B0604020202020204" pitchFamily="34" charset="0"/>
                        </a:rPr>
                        <a:t> 30 jóvenes participando en 300 sesiones de prácticas semanales, finalizando el espacio de Break Dance 2022.</a:t>
                      </a:r>
                      <a:endParaRPr lang="es-GT" sz="18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8027440"/>
                  </a:ext>
                </a:extLst>
              </a:tr>
            </a:tbl>
          </a:graphicData>
        </a:graphic>
      </p:graphicFrame>
    </p:spTree>
    <p:extLst>
      <p:ext uri="{BB962C8B-B14F-4D97-AF65-F5344CB8AC3E}">
        <p14:creationId xmlns:p14="http://schemas.microsoft.com/office/powerpoint/2010/main" val="29689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id="{57146A67-C081-2534-FEB1-BC7819A31A7A}"/>
              </a:ext>
            </a:extLst>
          </p:cNvPr>
          <p:cNvSpPr txBox="1"/>
          <p:nvPr/>
        </p:nvSpPr>
        <p:spPr>
          <a:xfrm>
            <a:off x="2968834" y="2991948"/>
            <a:ext cx="798897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GT" sz="4000" b="1" i="0" u="none" strike="noStrike" kern="1200" cap="none" spc="0" normalizeH="0" baseline="0" noProof="0" dirty="0">
                <a:ln>
                  <a:noFill/>
                </a:ln>
                <a:solidFill>
                  <a:srgbClr val="FFC000"/>
                </a:solidFill>
                <a:effectLst/>
                <a:uLnTx/>
                <a:uFillTx/>
                <a:latin typeface="Montserrat" pitchFamily="2" charset="77"/>
                <a:ea typeface="+mn-ea"/>
                <a:cs typeface="+mn-cs"/>
              </a:rPr>
              <a:t>CONCLUSIONES</a:t>
            </a:r>
          </a:p>
        </p:txBody>
      </p:sp>
      <p:sp>
        <p:nvSpPr>
          <p:cNvPr id="7" name="Elipse 6">
            <a:extLst>
              <a:ext uri="{FF2B5EF4-FFF2-40B4-BE49-F238E27FC236}">
                <a16:creationId xmlns:a16="http://schemas.microsoft.com/office/drawing/2014/main" id="{CAD103A4-3EDE-631B-A7DD-8A5E10EFEAB6}"/>
              </a:ext>
            </a:extLst>
          </p:cNvPr>
          <p:cNvSpPr/>
          <p:nvPr/>
        </p:nvSpPr>
        <p:spPr>
          <a:xfrm>
            <a:off x="976185" y="2461468"/>
            <a:ext cx="1768846" cy="1768846"/>
          </a:xfrm>
          <a:prstGeom prst="ellipse">
            <a:avLst/>
          </a:prstGeom>
          <a:solidFill>
            <a:srgbClr val="C0F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GT" sz="5400" b="1" dirty="0">
                <a:solidFill>
                  <a:srgbClr val="001E6C"/>
                </a:solidFill>
                <a:latin typeface="Montserrat ExtraBold" pitchFamily="2" charset="77"/>
              </a:rPr>
              <a:t>4</a:t>
            </a:r>
            <a:endParaRPr kumimoji="0" lang="es-GT" sz="5400" b="1" i="0" u="none" strike="noStrike" kern="1200" cap="none" spc="0" normalizeH="0" baseline="0" noProof="0" dirty="0">
              <a:ln>
                <a:noFill/>
              </a:ln>
              <a:solidFill>
                <a:srgbClr val="001E6C"/>
              </a:solidFill>
              <a:effectLst/>
              <a:uLnTx/>
              <a:uFillTx/>
              <a:latin typeface="Montserrat ExtraBold" pitchFamily="2" charset="77"/>
              <a:ea typeface="+mn-ea"/>
              <a:cs typeface="+mn-cs"/>
            </a:endParaRPr>
          </a:p>
        </p:txBody>
      </p:sp>
    </p:spTree>
    <p:extLst>
      <p:ext uri="{BB962C8B-B14F-4D97-AF65-F5344CB8AC3E}">
        <p14:creationId xmlns:p14="http://schemas.microsoft.com/office/powerpoint/2010/main" val="1990817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2189018" y="661436"/>
            <a:ext cx="8023441" cy="892552"/>
          </a:xfrm>
          <a:prstGeom prst="rect">
            <a:avLst/>
          </a:prstGeom>
          <a:noFill/>
        </p:spPr>
        <p:txBody>
          <a:bodyPr wrap="square" rtlCol="0">
            <a:spAutoFit/>
          </a:bodyPr>
          <a:lstStyle/>
          <a:p>
            <a:r>
              <a:rPr lang="es-GT" sz="2600" b="1" dirty="0">
                <a:solidFill>
                  <a:schemeClr val="accent1"/>
                </a:solidFill>
                <a:latin typeface="Arial" panose="020B0604020202020204" pitchFamily="34" charset="0"/>
                <a:cs typeface="Arial" panose="020B0604020202020204" pitchFamily="34" charset="0"/>
              </a:rPr>
              <a:t>¿QUÉ TENDENCIA MUESTRA EL USO DE LOS</a:t>
            </a:r>
          </a:p>
          <a:p>
            <a:r>
              <a:rPr lang="es-GT" sz="2600" b="1" dirty="0">
                <a:solidFill>
                  <a:schemeClr val="accent1"/>
                </a:solidFill>
                <a:latin typeface="Arial" panose="020B0604020202020204" pitchFamily="34" charset="0"/>
                <a:cs typeface="Arial" panose="020B0604020202020204" pitchFamily="34" charset="0"/>
              </a:rPr>
              <a:t>  RECURSOS PÚBLICOS?</a:t>
            </a:r>
            <a:endParaRPr kumimoji="0" lang="es-GT" sz="26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endParaRPr>
          </a:p>
        </p:txBody>
      </p:sp>
      <p:pic>
        <p:nvPicPr>
          <p:cNvPr id="4" name="Picture 2" descr="7 TENDENCIAS TECNOLÓGICAS PARA EL EL 2021 | MQA">
            <a:extLst>
              <a:ext uri="{FF2B5EF4-FFF2-40B4-BE49-F238E27FC236}">
                <a16:creationId xmlns:a16="http://schemas.microsoft.com/office/drawing/2014/main" id="{917C53C8-656A-4193-A96D-93181679B1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481" y="156140"/>
            <a:ext cx="2044538" cy="1534116"/>
          </a:xfrm>
          <a:prstGeom prst="rect">
            <a:avLst/>
          </a:prstGeom>
          <a:noFill/>
          <a:extLst>
            <a:ext uri="{909E8E84-426E-40DD-AFC4-6F175D3DCCD1}">
              <a14:hiddenFill xmlns:a14="http://schemas.microsoft.com/office/drawing/2010/main">
                <a:solidFill>
                  <a:srgbClr val="FFFFFF"/>
                </a:solidFill>
              </a14:hiddenFill>
            </a:ext>
          </a:extLst>
        </p:spPr>
      </p:pic>
      <p:sp>
        <p:nvSpPr>
          <p:cNvPr id="5" name="Título 1">
            <a:extLst>
              <a:ext uri="{FF2B5EF4-FFF2-40B4-BE49-F238E27FC236}">
                <a16:creationId xmlns:a16="http://schemas.microsoft.com/office/drawing/2014/main" id="{47807CF3-2ECE-41D9-AD9D-BB74C004433D}"/>
              </a:ext>
            </a:extLst>
          </p:cNvPr>
          <p:cNvSpPr txBox="1">
            <a:spLocks/>
          </p:cNvSpPr>
          <p:nvPr/>
        </p:nvSpPr>
        <p:spPr>
          <a:xfrm>
            <a:off x="588881" y="1666878"/>
            <a:ext cx="10830486" cy="4146901"/>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ES" sz="2000" b="0" dirty="0">
                <a:solidFill>
                  <a:schemeClr val="tx1"/>
                </a:solidFill>
                <a:latin typeface="Arial" panose="020B0604020202020204" pitchFamily="34" charset="0"/>
                <a:cs typeface="Arial" panose="020B0604020202020204" pitchFamily="34" charset="0"/>
              </a:rPr>
              <a:t>Los datos obtenidos durante el periodo reportado permiten establecer que la ejecución del presupuesto del Consejo Nacional de la Juventud en atención a las medidas de contención del gasto. Tuvo una mayor ejecución en los grupos de gasto 000 “Servicios personales y 900 “Asignaciones Globales” derivado a contrataciones de personal en el mes de septiembre y el pago de cinco sentencias judiciales en el mes de diciembre. </a:t>
            </a:r>
            <a:endParaRPr lang="es-GT" sz="2000" b="0" dirty="0">
              <a:solidFill>
                <a:schemeClr val="tx1"/>
              </a:solidFill>
              <a:latin typeface="Arial" panose="020B0604020202020204" pitchFamily="34" charset="0"/>
              <a:cs typeface="Arial" panose="020B0604020202020204" pitchFamily="34" charset="0"/>
            </a:endParaRPr>
          </a:p>
          <a:p>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6736100"/>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482929" y="661436"/>
            <a:ext cx="10062526" cy="461665"/>
          </a:xfrm>
          <a:prstGeom prst="rect">
            <a:avLst/>
          </a:prstGeom>
          <a:noFill/>
        </p:spPr>
        <p:txBody>
          <a:bodyPr wrap="square" rtlCol="0">
            <a:spAutoFit/>
          </a:bodyPr>
          <a:lstStyle/>
          <a:p>
            <a:r>
              <a:rPr lang="es-GT" sz="2400" dirty="0">
                <a:solidFill>
                  <a:schemeClr val="accent1"/>
                </a:solidFill>
                <a:latin typeface="Arial" panose="020B0604020202020204" pitchFamily="34" charset="0"/>
                <a:cs typeface="Arial" panose="020B0604020202020204" pitchFamily="34" charset="0"/>
              </a:rPr>
              <a:t>¿</a:t>
            </a:r>
            <a:r>
              <a:rPr lang="es-GT" sz="2400" b="1" dirty="0">
                <a:solidFill>
                  <a:schemeClr val="accent1"/>
                </a:solidFill>
                <a:latin typeface="Arial" panose="020B0604020202020204" pitchFamily="34" charset="0"/>
                <a:cs typeface="Arial" panose="020B0604020202020204" pitchFamily="34" charset="0"/>
              </a:rPr>
              <a:t>QUÉ RESULTADOS SE OBTUVIERON EN EL MARCO DE LA PGG?</a:t>
            </a:r>
          </a:p>
        </p:txBody>
      </p:sp>
      <p:pic>
        <p:nvPicPr>
          <p:cNvPr id="7" name="Picture 6" descr="Noticias de Canción de Abril - TuneCore">
            <a:extLst>
              <a:ext uri="{FF2B5EF4-FFF2-40B4-BE49-F238E27FC236}">
                <a16:creationId xmlns:a16="http://schemas.microsoft.com/office/drawing/2014/main" id="{2AE6E717-3690-46C5-B7B7-D7B8A68373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02303"/>
            <a:ext cx="1482929" cy="1475868"/>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a:extLst>
              <a:ext uri="{FF2B5EF4-FFF2-40B4-BE49-F238E27FC236}">
                <a16:creationId xmlns:a16="http://schemas.microsoft.com/office/drawing/2014/main" id="{A5138438-1E98-4170-8679-FC69EB14CABC}"/>
              </a:ext>
            </a:extLst>
          </p:cNvPr>
          <p:cNvSpPr txBox="1">
            <a:spLocks/>
          </p:cNvSpPr>
          <p:nvPr/>
        </p:nvSpPr>
        <p:spPr>
          <a:xfrm>
            <a:off x="538397" y="1617299"/>
            <a:ext cx="7406641" cy="5238750"/>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000" b="0" dirty="0">
                <a:solidFill>
                  <a:srgbClr val="000000"/>
                </a:solidFill>
                <a:latin typeface="Arial" panose="020B0604020202020204" pitchFamily="34" charset="0"/>
                <a:cs typeface="Arial" panose="020B0604020202020204" pitchFamily="34" charset="0"/>
              </a:rPr>
              <a:t>La </a:t>
            </a:r>
            <a:r>
              <a:rPr lang="es-GT" sz="2000" dirty="0">
                <a:solidFill>
                  <a:srgbClr val="0070C0"/>
                </a:solidFill>
                <a:latin typeface="Arial" panose="020B0604020202020204" pitchFamily="34" charset="0"/>
                <a:cs typeface="Arial" panose="020B0604020202020204" pitchFamily="34" charset="0"/>
              </a:rPr>
              <a:t>Política General de Gobierno </a:t>
            </a:r>
            <a:r>
              <a:rPr lang="es-GT" sz="2000" b="0" dirty="0">
                <a:solidFill>
                  <a:srgbClr val="000000"/>
                </a:solidFill>
                <a:latin typeface="Arial" panose="020B0604020202020204" pitchFamily="34" charset="0"/>
                <a:cs typeface="Arial" panose="020B0604020202020204" pitchFamily="34" charset="0"/>
              </a:rPr>
              <a:t>(</a:t>
            </a:r>
            <a:r>
              <a:rPr lang="es-GT" sz="2000" b="0" dirty="0" err="1">
                <a:solidFill>
                  <a:srgbClr val="000000"/>
                </a:solidFill>
                <a:latin typeface="Arial" panose="020B0604020202020204" pitchFamily="34" charset="0"/>
                <a:cs typeface="Arial" panose="020B0604020202020204" pitchFamily="34" charset="0"/>
              </a:rPr>
              <a:t>PGG</a:t>
            </a:r>
            <a:r>
              <a:rPr lang="es-GT" sz="2000" b="0" dirty="0">
                <a:solidFill>
                  <a:srgbClr val="000000"/>
                </a:solidFill>
                <a:latin typeface="Arial" panose="020B0604020202020204" pitchFamily="34" charset="0"/>
                <a:cs typeface="Arial" panose="020B0604020202020204" pitchFamily="34" charset="0"/>
              </a:rPr>
              <a:t>) es el plan de acción del Gobierno de Guatemala, en donde se plasman los objetivos estratégicos y los lineamientos de las políticas públicas.</a:t>
            </a:r>
          </a:p>
          <a:p>
            <a:pPr algn="just">
              <a:lnSpc>
                <a:spcPct val="150000"/>
              </a:lnSpc>
            </a:pPr>
            <a:endParaRPr lang="es-GT" sz="2000" b="0" dirty="0">
              <a:solidFill>
                <a:srgbClr val="000000"/>
              </a:solidFill>
              <a:latin typeface="Arial" panose="020B0604020202020204" pitchFamily="34" charset="0"/>
              <a:cs typeface="Arial" panose="020B0604020202020204" pitchFamily="34" charset="0"/>
            </a:endParaRPr>
          </a:p>
          <a:p>
            <a:pPr algn="just">
              <a:lnSpc>
                <a:spcPct val="150000"/>
              </a:lnSpc>
            </a:pPr>
            <a:r>
              <a:rPr lang="es-GT" sz="2000" b="0" dirty="0">
                <a:solidFill>
                  <a:srgbClr val="000000"/>
                </a:solidFill>
                <a:latin typeface="Arial" panose="020B0604020202020204" pitchFamily="34" charset="0"/>
                <a:cs typeface="Arial" panose="020B0604020202020204" pitchFamily="34" charset="0"/>
              </a:rPr>
              <a:t>CONJUVE, durante el cuatrimestre reportado colaboró con el cumplimiento de la PGG mediante el programa 35: Organización y Formación de la Juventud, dirigida al fortalecimiento institucional y promoción de la Política Nacional de la Juventud.</a:t>
            </a:r>
          </a:p>
          <a:p>
            <a:endParaRPr lang="es-GT" sz="2000" b="0" dirty="0">
              <a:solidFill>
                <a:srgbClr val="4472C4">
                  <a:lumMod val="50000"/>
                </a:srgbClr>
              </a:solidFill>
              <a:latin typeface="Arial" panose="020B0604020202020204" pitchFamily="34" charset="0"/>
              <a:cs typeface="Arial" panose="020B0604020202020204" pitchFamily="34" charset="0"/>
            </a:endParaRPr>
          </a:p>
          <a:p>
            <a:br>
              <a:rPr lang="es-GT" sz="2000" b="0" dirty="0">
                <a:solidFill>
                  <a:srgbClr val="4472C4">
                    <a:lumMod val="50000"/>
                  </a:srgbClr>
                </a:solidFill>
                <a:latin typeface="Arial" panose="020B0604020202020204" pitchFamily="34" charset="0"/>
                <a:cs typeface="Arial" panose="020B0604020202020204" pitchFamily="34" charset="0"/>
              </a:rPr>
            </a:br>
            <a:endParaRPr lang="es-GT" sz="2000" b="0" dirty="0">
              <a:solidFill>
                <a:srgbClr val="4472C4">
                  <a:lumMod val="50000"/>
                </a:srgbClr>
              </a:solidFill>
              <a:latin typeface="Arial" panose="020B0604020202020204" pitchFamily="34" charset="0"/>
              <a:cs typeface="Arial" panose="020B0604020202020204" pitchFamily="34" charset="0"/>
            </a:endParaRPr>
          </a:p>
        </p:txBody>
      </p:sp>
      <p:sp>
        <p:nvSpPr>
          <p:cNvPr id="9" name="Título 1">
            <a:extLst>
              <a:ext uri="{FF2B5EF4-FFF2-40B4-BE49-F238E27FC236}">
                <a16:creationId xmlns:a16="http://schemas.microsoft.com/office/drawing/2014/main" id="{5E8B0F1A-A722-4908-B2B0-28943B911639}"/>
              </a:ext>
            </a:extLst>
          </p:cNvPr>
          <p:cNvSpPr txBox="1">
            <a:spLocks/>
          </p:cNvSpPr>
          <p:nvPr/>
        </p:nvSpPr>
        <p:spPr>
          <a:xfrm>
            <a:off x="8483435" y="2042976"/>
            <a:ext cx="3327219" cy="2772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l">
              <a:lnSpc>
                <a:spcPct val="150000"/>
              </a:lnSpc>
            </a:pPr>
            <a:r>
              <a:rPr lang="es-GT" sz="1600" b="0" dirty="0">
                <a:solidFill>
                  <a:schemeClr val="tx1"/>
                </a:solidFill>
                <a:latin typeface="Arial" panose="020B0604020202020204" pitchFamily="34" charset="0"/>
                <a:cs typeface="Arial" panose="020B0604020202020204" pitchFamily="34" charset="0"/>
              </a:rPr>
              <a:t>Se contribuyó con los pilares de:</a:t>
            </a:r>
          </a:p>
          <a:p>
            <a:pPr marL="285750" indent="-285750" algn="l">
              <a:lnSpc>
                <a:spcPct val="150000"/>
              </a:lnSpc>
              <a:buFont typeface="Arial" panose="020B0604020202020204" pitchFamily="34" charset="0"/>
              <a:buChar char="•"/>
            </a:pPr>
            <a:r>
              <a:rPr lang="es-GT" sz="1600" b="0" dirty="0">
                <a:solidFill>
                  <a:schemeClr val="tx1"/>
                </a:solidFill>
                <a:latin typeface="Arial" panose="020B0604020202020204" pitchFamily="34" charset="0"/>
                <a:cs typeface="Arial" panose="020B0604020202020204" pitchFamily="34" charset="0"/>
              </a:rPr>
              <a:t>1: Economía, Competitividad y Prosperidad.</a:t>
            </a:r>
          </a:p>
          <a:p>
            <a:pPr marL="285750" indent="-285750" algn="l">
              <a:lnSpc>
                <a:spcPct val="150000"/>
              </a:lnSpc>
              <a:buFont typeface="Arial" panose="020B0604020202020204" pitchFamily="34" charset="0"/>
              <a:buChar char="•"/>
            </a:pPr>
            <a:r>
              <a:rPr lang="es-GT" sz="1600" b="0" dirty="0">
                <a:solidFill>
                  <a:schemeClr val="tx1"/>
                </a:solidFill>
                <a:latin typeface="Arial" panose="020B0604020202020204" pitchFamily="34" charset="0"/>
                <a:cs typeface="Arial" panose="020B0604020202020204" pitchFamily="34" charset="0"/>
              </a:rPr>
              <a:t>2: Desarrollo Social.</a:t>
            </a:r>
          </a:p>
        </p:txBody>
      </p:sp>
    </p:spTree>
    <p:extLst>
      <p:ext uri="{BB962C8B-B14F-4D97-AF65-F5344CB8AC3E}">
        <p14:creationId xmlns:p14="http://schemas.microsoft.com/office/powerpoint/2010/main" val="926661876"/>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780859" y="661436"/>
            <a:ext cx="97645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GT" sz="2400" b="0"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rPr>
              <a:t>¿</a:t>
            </a:r>
            <a:r>
              <a:rPr kumimoji="0" lang="es-GT" sz="24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rPr>
              <a:t>QUÉ MEDIDAS DE TRANSPARENCIA SE HAN APLICADO?</a:t>
            </a:r>
          </a:p>
        </p:txBody>
      </p:sp>
      <p:sp>
        <p:nvSpPr>
          <p:cNvPr id="6" name="Título 1">
            <a:extLst>
              <a:ext uri="{FF2B5EF4-FFF2-40B4-BE49-F238E27FC236}">
                <a16:creationId xmlns:a16="http://schemas.microsoft.com/office/drawing/2014/main" id="{6DA48D81-4A41-492E-A495-DEF83AC3DEFC}"/>
              </a:ext>
            </a:extLst>
          </p:cNvPr>
          <p:cNvSpPr txBox="1">
            <a:spLocks/>
          </p:cNvSpPr>
          <p:nvPr/>
        </p:nvSpPr>
        <p:spPr>
          <a:xfrm>
            <a:off x="608222" y="2141520"/>
            <a:ext cx="10726085" cy="3942481"/>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800" b="0" dirty="0">
                <a:solidFill>
                  <a:schemeClr val="tx1"/>
                </a:solidFill>
                <a:latin typeface="Arial" panose="020B0604020202020204" pitchFamily="34" charset="0"/>
                <a:cs typeface="Arial" panose="020B0604020202020204" pitchFamily="34" charset="0"/>
              </a:rPr>
              <a:t>Para garantizar el </a:t>
            </a:r>
            <a:r>
              <a:rPr lang="es-GT" sz="1800" dirty="0">
                <a:solidFill>
                  <a:srgbClr val="0070C0"/>
                </a:solidFill>
                <a:latin typeface="Arial" panose="020B0604020202020204" pitchFamily="34" charset="0"/>
                <a:cs typeface="Arial" panose="020B0604020202020204" pitchFamily="34" charset="0"/>
              </a:rPr>
              <a:t>uso adecuado del dinero público </a:t>
            </a:r>
            <a:r>
              <a:rPr lang="es-GT" sz="1800" b="0" dirty="0">
                <a:solidFill>
                  <a:schemeClr val="tx1"/>
                </a:solidFill>
                <a:latin typeface="Arial" panose="020B0604020202020204" pitchFamily="34" charset="0"/>
                <a:cs typeface="Arial" panose="020B0604020202020204" pitchFamily="34" charset="0"/>
              </a:rPr>
              <a:t>y el avance en el cumplimiento de los objetivos de Estado, CONJUVE ha adoptado como medidas de transparencia:</a:t>
            </a:r>
          </a:p>
          <a:p>
            <a:pPr marL="285750" indent="-285750" algn="just">
              <a:lnSpc>
                <a:spcPct val="150000"/>
              </a:lnSpc>
              <a:buFont typeface="Arial" panose="020B0604020202020204" pitchFamily="34" charset="0"/>
              <a:buChar char="•"/>
            </a:pPr>
            <a:r>
              <a:rPr lang="es-GT" sz="1800" b="0" dirty="0">
                <a:solidFill>
                  <a:schemeClr val="tx1"/>
                </a:solidFill>
                <a:latin typeface="Arial" panose="020B0604020202020204" pitchFamily="34" charset="0"/>
                <a:cs typeface="Arial" panose="020B0604020202020204" pitchFamily="34" charset="0"/>
              </a:rPr>
              <a:t>Normas Generales de Control Interno Gubernamental de la Contraloría General de Cuentas;</a:t>
            </a:r>
          </a:p>
          <a:p>
            <a:pPr marL="342900" indent="-342900" algn="just">
              <a:lnSpc>
                <a:spcPct val="150000"/>
              </a:lnSpc>
              <a:buFont typeface="Arial" panose="020B0604020202020204" pitchFamily="34" charset="0"/>
              <a:buChar char="•"/>
            </a:pPr>
            <a:r>
              <a:rPr lang="es-GT" sz="1800" b="0" dirty="0">
                <a:solidFill>
                  <a:schemeClr val="tx1"/>
                </a:solidFill>
                <a:latin typeface="Arial" panose="020B0604020202020204" pitchFamily="34" charset="0"/>
                <a:cs typeface="Arial" panose="020B0604020202020204" pitchFamily="34" charset="0"/>
              </a:rPr>
              <a:t>Sistema Nacional de Control Interno Gubernamental -SINACIG-;</a:t>
            </a:r>
          </a:p>
          <a:p>
            <a:pPr marL="342900" indent="-342900" algn="just">
              <a:lnSpc>
                <a:spcPct val="150000"/>
              </a:lnSpc>
              <a:buFont typeface="Arial" panose="020B0604020202020204" pitchFamily="34" charset="0"/>
              <a:buChar char="•"/>
            </a:pPr>
            <a:r>
              <a:rPr lang="es-GT" sz="1800" b="0" dirty="0">
                <a:solidFill>
                  <a:schemeClr val="tx1"/>
                </a:solidFill>
                <a:latin typeface="Arial" panose="020B0604020202020204" pitchFamily="34" charset="0"/>
                <a:cs typeface="Arial" panose="020B0604020202020204" pitchFamily="34" charset="0"/>
              </a:rPr>
              <a:t>Disposiciones Presidenciales para le Eficiencia, Control y Priorización del Gasto Público para el Ejercicio Fiscal 2022;</a:t>
            </a:r>
          </a:p>
          <a:p>
            <a:pPr marL="342900" indent="-342900" algn="just">
              <a:lnSpc>
                <a:spcPct val="150000"/>
              </a:lnSpc>
              <a:buFont typeface="Arial" panose="020B0604020202020204" pitchFamily="34" charset="0"/>
              <a:buChar char="•"/>
            </a:pPr>
            <a:r>
              <a:rPr lang="es-GT" sz="1800" b="0" dirty="0">
                <a:solidFill>
                  <a:schemeClr val="tx1"/>
                </a:solidFill>
                <a:latin typeface="Arial" panose="020B0604020202020204" pitchFamily="34" charset="0"/>
                <a:cs typeface="Arial" panose="020B0604020202020204" pitchFamily="34" charset="0"/>
              </a:rPr>
              <a:t>Estrategia de trabajo para el Ejercicio Fiscal 2022, </a:t>
            </a:r>
            <a:r>
              <a:rPr lang="es-ES" sz="1800" b="0" dirty="0">
                <a:solidFill>
                  <a:schemeClr val="tx1"/>
                </a:solidFill>
                <a:latin typeface="Arial" panose="020B0604020202020204" pitchFamily="34" charset="0"/>
                <a:cs typeface="Arial" panose="020B0604020202020204" pitchFamily="34" charset="0"/>
              </a:rPr>
              <a:t>medidas de trasparencia y eliminación del gasto superfluo.</a:t>
            </a:r>
            <a:endParaRPr lang="es-GT" sz="1800" b="0" dirty="0">
              <a:solidFill>
                <a:schemeClr val="tx1"/>
              </a:solidFill>
              <a:latin typeface="Arial" panose="020B0604020202020204" pitchFamily="34" charset="0"/>
              <a:cs typeface="Arial" panose="020B0604020202020204" pitchFamily="34" charset="0"/>
            </a:endParaRPr>
          </a:p>
          <a:p>
            <a:endParaRPr lang="es-GT" sz="1800" b="0" dirty="0">
              <a:solidFill>
                <a:schemeClr val="accent1">
                  <a:lumMod val="50000"/>
                </a:schemeClr>
              </a:solidFill>
              <a:latin typeface="Arial" panose="020B0604020202020204" pitchFamily="34" charset="0"/>
              <a:cs typeface="Arial" panose="020B0604020202020204" pitchFamily="34" charset="0"/>
            </a:endParaRPr>
          </a:p>
          <a:p>
            <a:br>
              <a:rPr lang="es-GT" sz="1800" b="0" dirty="0">
                <a:solidFill>
                  <a:schemeClr val="accent1">
                    <a:lumMod val="50000"/>
                  </a:schemeClr>
                </a:solidFill>
                <a:latin typeface="Arial" panose="020B0604020202020204" pitchFamily="34" charset="0"/>
                <a:cs typeface="Arial" panose="020B0604020202020204" pitchFamily="34" charset="0"/>
              </a:rPr>
            </a:br>
            <a:endParaRPr lang="es-GT" sz="1800" b="0" dirty="0">
              <a:solidFill>
                <a:schemeClr val="accent1">
                  <a:lumMod val="50000"/>
                </a:schemeClr>
              </a:solidFill>
              <a:latin typeface="Arial" panose="020B0604020202020204" pitchFamily="34" charset="0"/>
              <a:cs typeface="Arial" panose="020B0604020202020204" pitchFamily="34" charset="0"/>
            </a:endParaRPr>
          </a:p>
        </p:txBody>
      </p:sp>
      <p:pic>
        <p:nvPicPr>
          <p:cNvPr id="10" name="Picture 10" descr="Iconos de Transparencia - 450 iconos vectoriales gratis">
            <a:extLst>
              <a:ext uri="{FF2B5EF4-FFF2-40B4-BE49-F238E27FC236}">
                <a16:creationId xmlns:a16="http://schemas.microsoft.com/office/drawing/2014/main" id="{0EC9FEFC-AF84-476E-99DE-70CA9EAB0C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654" y="165777"/>
            <a:ext cx="1471205" cy="1471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7204759"/>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2124363" y="661436"/>
            <a:ext cx="942109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GT" sz="2200" b="0"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rPr>
              <a:t>¿</a:t>
            </a:r>
            <a:r>
              <a:rPr kumimoji="0" lang="es-GT" sz="22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rPr>
              <a:t>QUÉ </a:t>
            </a:r>
            <a:r>
              <a:rPr lang="es-GT" sz="2200" b="1" dirty="0">
                <a:solidFill>
                  <a:schemeClr val="accent1"/>
                </a:solidFill>
                <a:latin typeface="Arial" panose="020B0604020202020204" pitchFamily="34" charset="0"/>
                <a:cs typeface="Arial" panose="020B0604020202020204" pitchFamily="34" charset="0"/>
              </a:rPr>
              <a:t>DESAFÍOS INSTITUCIONALES SE ESPERAN DURANTE 2022</a:t>
            </a:r>
            <a:r>
              <a:rPr kumimoji="0" lang="es-GT" sz="2200" b="1"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sym typeface="Arial"/>
              </a:rPr>
              <a:t>?</a:t>
            </a:r>
          </a:p>
        </p:txBody>
      </p:sp>
      <p:pic>
        <p:nvPicPr>
          <p:cNvPr id="7" name="Picture 2" descr="Icono-Comprensión-Desafio Neurolectura | Desafío Neurolectura">
            <a:extLst>
              <a:ext uri="{FF2B5EF4-FFF2-40B4-BE49-F238E27FC236}">
                <a16:creationId xmlns:a16="http://schemas.microsoft.com/office/drawing/2014/main" id="{7E54CCD3-45BB-424D-B5B5-A885179A9D35}"/>
              </a:ext>
            </a:extLst>
          </p:cNvPr>
          <p:cNvPicPr>
            <a:picLocks noChangeAspect="1" noChangeArrowheads="1"/>
          </p:cNvPicPr>
          <p:nvPr/>
        </p:nvPicPr>
        <p:blipFill>
          <a:blip r:embed="rId5">
            <a:biLevel thresh="75000"/>
            <a:extLst>
              <a:ext uri="{28A0092B-C50C-407E-A947-70E740481C1C}">
                <a14:useLocalDpi xmlns:a14="http://schemas.microsoft.com/office/drawing/2010/main" val="0"/>
              </a:ext>
            </a:extLst>
          </a:blip>
          <a:srcRect/>
          <a:stretch>
            <a:fillRect/>
          </a:stretch>
        </p:blipFill>
        <p:spPr bwMode="auto">
          <a:xfrm>
            <a:off x="154406" y="133797"/>
            <a:ext cx="1796960" cy="1814841"/>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a:extLst>
              <a:ext uri="{FF2B5EF4-FFF2-40B4-BE49-F238E27FC236}">
                <a16:creationId xmlns:a16="http://schemas.microsoft.com/office/drawing/2014/main" id="{F14E5606-4B09-41E7-9BE7-3BE152322E62}"/>
              </a:ext>
            </a:extLst>
          </p:cNvPr>
          <p:cNvSpPr txBox="1">
            <a:spLocks/>
          </p:cNvSpPr>
          <p:nvPr/>
        </p:nvSpPr>
        <p:spPr>
          <a:xfrm>
            <a:off x="743904" y="1485453"/>
            <a:ext cx="7829670" cy="5238750"/>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800" b="0" dirty="0">
                <a:solidFill>
                  <a:schemeClr val="tx1"/>
                </a:solidFill>
                <a:latin typeface="Arial" panose="020B0604020202020204" pitchFamily="34" charset="0"/>
                <a:cs typeface="Arial" panose="020B0604020202020204" pitchFamily="34" charset="0"/>
              </a:rPr>
              <a:t>Los </a:t>
            </a:r>
            <a:r>
              <a:rPr lang="es-GT" sz="1800" dirty="0">
                <a:solidFill>
                  <a:srgbClr val="0070C0"/>
                </a:solidFill>
                <a:latin typeface="Arial" panose="020B0604020202020204" pitchFamily="34" charset="0"/>
                <a:cs typeface="Arial" panose="020B0604020202020204" pitchFamily="34" charset="0"/>
              </a:rPr>
              <a:t>principales desafíos </a:t>
            </a:r>
            <a:r>
              <a:rPr lang="es-GT" sz="1800" b="0" dirty="0">
                <a:solidFill>
                  <a:schemeClr val="tx1"/>
                </a:solidFill>
                <a:latin typeface="Arial" panose="020B0604020202020204" pitchFamily="34" charset="0"/>
                <a:cs typeface="Arial" panose="020B0604020202020204" pitchFamily="34" charset="0"/>
              </a:rPr>
              <a:t>de CONJUVE en cuanto al uso de los recursos públicos y el cumplimiento de los planes nacionales son:</a:t>
            </a:r>
          </a:p>
          <a:p>
            <a:pPr marL="285750" indent="-285750" algn="just">
              <a:lnSpc>
                <a:spcPct val="150000"/>
              </a:lnSpc>
              <a:buFont typeface="Arial" panose="020B0604020202020204" pitchFamily="34" charset="0"/>
              <a:buChar char="•"/>
            </a:pPr>
            <a:r>
              <a:rPr lang="es-GT" sz="1800" b="0" dirty="0">
                <a:solidFill>
                  <a:schemeClr val="tx1"/>
                </a:solidFill>
                <a:latin typeface="Arial" panose="020B0604020202020204" pitchFamily="34" charset="0"/>
                <a:cs typeface="Arial" panose="020B0604020202020204" pitchFamily="34" charset="0"/>
              </a:rPr>
              <a:t>Promover la aprobación de la Política Nacional de Juventud para un nuevo periodo de vigencia.</a:t>
            </a:r>
          </a:p>
          <a:p>
            <a:pPr marL="342900" indent="-342900" algn="just">
              <a:lnSpc>
                <a:spcPct val="150000"/>
              </a:lnSpc>
              <a:buFont typeface="Arial" panose="020B0604020202020204" pitchFamily="34" charset="0"/>
              <a:buChar char="•"/>
            </a:pPr>
            <a:r>
              <a:rPr lang="es-GT" sz="1800" b="0" dirty="0">
                <a:solidFill>
                  <a:schemeClr val="tx1"/>
                </a:solidFill>
                <a:latin typeface="Arial" panose="020B0604020202020204" pitchFamily="34" charset="0"/>
                <a:cs typeface="Arial" panose="020B0604020202020204" pitchFamily="34" charset="0"/>
              </a:rPr>
              <a:t>Automatización de procesos internos para la gestión documental.</a:t>
            </a:r>
          </a:p>
          <a:p>
            <a:pPr marL="342900" indent="-342900" algn="just">
              <a:lnSpc>
                <a:spcPct val="150000"/>
              </a:lnSpc>
              <a:buFont typeface="Arial" panose="020B0604020202020204" pitchFamily="34" charset="0"/>
              <a:buChar char="•"/>
            </a:pPr>
            <a:r>
              <a:rPr lang="es-GT" sz="1800" b="0" dirty="0">
                <a:solidFill>
                  <a:schemeClr val="tx1"/>
                </a:solidFill>
                <a:latin typeface="Arial" panose="020B0604020202020204" pitchFamily="34" charset="0"/>
                <a:cs typeface="Arial" panose="020B0604020202020204" pitchFamily="34" charset="0"/>
              </a:rPr>
              <a:t>Recopilación de información, documentos, archivos y registro institucionales correspondientes a periodos fiscales anteriores.</a:t>
            </a:r>
          </a:p>
          <a:p>
            <a:pPr marL="342900" indent="-342900" algn="just">
              <a:lnSpc>
                <a:spcPct val="150000"/>
              </a:lnSpc>
              <a:buFont typeface="Arial" panose="020B0604020202020204" pitchFamily="34" charset="0"/>
              <a:buChar char="•"/>
            </a:pPr>
            <a:r>
              <a:rPr lang="es-GT" sz="1800" b="0" dirty="0">
                <a:solidFill>
                  <a:schemeClr val="tx1"/>
                </a:solidFill>
                <a:latin typeface="Arial" panose="020B0604020202020204" pitchFamily="34" charset="0"/>
                <a:cs typeface="Arial" panose="020B0604020202020204" pitchFamily="34" charset="0"/>
              </a:rPr>
              <a:t>Asignación presupuestarios para el cumplimiento del pago de sentencias judiciales.</a:t>
            </a:r>
          </a:p>
          <a:p>
            <a:br>
              <a:rPr lang="es-GT" sz="1800" b="0" dirty="0">
                <a:solidFill>
                  <a:schemeClr val="accent1">
                    <a:lumMod val="50000"/>
                  </a:schemeClr>
                </a:solidFill>
                <a:latin typeface="Arial" panose="020B0604020202020204" pitchFamily="34" charset="0"/>
                <a:cs typeface="Arial" panose="020B0604020202020204" pitchFamily="34" charset="0"/>
              </a:rPr>
            </a:br>
            <a:endParaRPr lang="es-GT" sz="1800" b="0" dirty="0">
              <a:solidFill>
                <a:schemeClr val="accent1">
                  <a:lumMod val="50000"/>
                </a:schemeClr>
              </a:solidFill>
              <a:latin typeface="Arial" panose="020B0604020202020204" pitchFamily="34" charset="0"/>
              <a:cs typeface="Arial" panose="020B0604020202020204" pitchFamily="34" charset="0"/>
            </a:endParaRPr>
          </a:p>
        </p:txBody>
      </p:sp>
      <p:sp>
        <p:nvSpPr>
          <p:cNvPr id="9" name="Título 1">
            <a:extLst>
              <a:ext uri="{FF2B5EF4-FFF2-40B4-BE49-F238E27FC236}">
                <a16:creationId xmlns:a16="http://schemas.microsoft.com/office/drawing/2014/main" id="{1198B853-CC04-437D-8CE1-6C7971382562}"/>
              </a:ext>
            </a:extLst>
          </p:cNvPr>
          <p:cNvSpPr txBox="1">
            <a:spLocks/>
          </p:cNvSpPr>
          <p:nvPr/>
        </p:nvSpPr>
        <p:spPr>
          <a:xfrm>
            <a:off x="8573574" y="1825812"/>
            <a:ext cx="3327219" cy="3206375"/>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750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l">
              <a:lnSpc>
                <a:spcPct val="150000"/>
              </a:lnSpc>
            </a:pPr>
            <a:br>
              <a:rPr lang="es-GT" sz="1800" b="0" dirty="0">
                <a:solidFill>
                  <a:schemeClr val="tx1"/>
                </a:solidFill>
                <a:latin typeface="Arial" panose="020B0604020202020204" pitchFamily="34" charset="0"/>
                <a:cs typeface="Arial" panose="020B0604020202020204" pitchFamily="34" charset="0"/>
              </a:rPr>
            </a:br>
            <a:r>
              <a:rPr lang="es-GT" sz="1800" b="0" dirty="0">
                <a:solidFill>
                  <a:schemeClr val="tx1"/>
                </a:solidFill>
                <a:latin typeface="Arial" panose="020B0604020202020204" pitchFamily="34" charset="0"/>
                <a:cs typeface="Arial" panose="020B0604020202020204" pitchFamily="34" charset="0"/>
              </a:rPr>
              <a:t>Las acciones inmediatas a seguir son: </a:t>
            </a:r>
          </a:p>
          <a:p>
            <a:pPr marL="285750" indent="-285750" algn="l">
              <a:lnSpc>
                <a:spcPct val="150000"/>
              </a:lnSpc>
              <a:buFont typeface="Arial" panose="020B0604020202020204" pitchFamily="34" charset="0"/>
              <a:buChar char="•"/>
            </a:pPr>
            <a:r>
              <a:rPr lang="es-GT" sz="1800" b="0" dirty="0">
                <a:solidFill>
                  <a:schemeClr val="tx1"/>
                </a:solidFill>
                <a:latin typeface="Arial" panose="020B0604020202020204" pitchFamily="34" charset="0"/>
                <a:cs typeface="Arial" panose="020B0604020202020204" pitchFamily="34" charset="0"/>
              </a:rPr>
              <a:t>Implementación del Plan Institucional de Simplificación de Trámites y Procedimientos Administrativos;</a:t>
            </a:r>
          </a:p>
          <a:p>
            <a:pPr marL="285750" indent="-285750" algn="l">
              <a:lnSpc>
                <a:spcPct val="150000"/>
              </a:lnSpc>
              <a:buFont typeface="Arial" panose="020B0604020202020204" pitchFamily="34" charset="0"/>
              <a:buChar char="•"/>
            </a:pPr>
            <a:r>
              <a:rPr lang="es-GT" sz="1800" b="0" dirty="0">
                <a:solidFill>
                  <a:schemeClr val="tx1"/>
                </a:solidFill>
                <a:latin typeface="Arial" panose="020B0604020202020204" pitchFamily="34" charset="0"/>
                <a:cs typeface="Arial" panose="020B0604020202020204" pitchFamily="34" charset="0"/>
              </a:rPr>
              <a:t>Solicitud de ampliación presupuestaria para el cumplimiento de obligaciones judiciales.</a:t>
            </a:r>
          </a:p>
        </p:txBody>
      </p:sp>
    </p:spTree>
    <p:extLst>
      <p:ext uri="{BB962C8B-B14F-4D97-AF65-F5344CB8AC3E}">
        <p14:creationId xmlns:p14="http://schemas.microsoft.com/office/powerpoint/2010/main" val="1889281372"/>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D262234-FCDC-5A90-A9F9-57310FE6B821}"/>
              </a:ext>
            </a:extLst>
          </p:cNvPr>
          <p:cNvPicPr>
            <a:picLocks noChangeAspect="1"/>
          </p:cNvPicPr>
          <p:nvPr/>
        </p:nvPicPr>
        <p:blipFill>
          <a:blip r:embed="rId3"/>
          <a:stretch>
            <a:fillRect/>
          </a:stretch>
        </p:blipFill>
        <p:spPr>
          <a:xfrm>
            <a:off x="4951538" y="3886015"/>
            <a:ext cx="1206240" cy="479279"/>
          </a:xfrm>
          <a:prstGeom prst="rect">
            <a:avLst/>
          </a:prstGeom>
        </p:spPr>
      </p:pic>
      <p:sp>
        <p:nvSpPr>
          <p:cNvPr id="5" name="CuadroTexto 4">
            <a:extLst>
              <a:ext uri="{FF2B5EF4-FFF2-40B4-BE49-F238E27FC236}">
                <a16:creationId xmlns:a16="http://schemas.microsoft.com/office/drawing/2014/main" id="{77437D56-EFF2-582F-E431-E465CCE4D442}"/>
              </a:ext>
            </a:extLst>
          </p:cNvPr>
          <p:cNvSpPr txBox="1"/>
          <p:nvPr/>
        </p:nvSpPr>
        <p:spPr>
          <a:xfrm>
            <a:off x="6190829" y="3936678"/>
            <a:ext cx="1651687" cy="369332"/>
          </a:xfrm>
          <a:prstGeom prst="rect">
            <a:avLst/>
          </a:prstGeom>
          <a:noFill/>
        </p:spPr>
        <p:txBody>
          <a:bodyPr wrap="square" rtlCol="0">
            <a:spAutoFit/>
          </a:bodyPr>
          <a:lstStyle/>
          <a:p>
            <a:r>
              <a:rPr lang="es-GT" sz="600" b="1" dirty="0">
                <a:solidFill>
                  <a:srgbClr val="10304B"/>
                </a:solidFill>
                <a:latin typeface="Montserrat SemiBold" pitchFamily="2" charset="77"/>
              </a:rPr>
              <a:t>CONSEJO</a:t>
            </a:r>
          </a:p>
          <a:p>
            <a:r>
              <a:rPr lang="es-GT" sz="600" b="1" dirty="0">
                <a:solidFill>
                  <a:srgbClr val="10304B"/>
                </a:solidFill>
                <a:latin typeface="Montserrat SemiBold" pitchFamily="2" charset="77"/>
              </a:rPr>
              <a:t>NACIONAL</a:t>
            </a:r>
          </a:p>
          <a:p>
            <a:r>
              <a:rPr lang="es-GT" sz="600" b="1" dirty="0">
                <a:solidFill>
                  <a:srgbClr val="10304B"/>
                </a:solidFill>
                <a:latin typeface="Montserrat SemiBold" pitchFamily="2" charset="77"/>
              </a:rPr>
              <a:t>DE LA JUVENTUD</a:t>
            </a:r>
          </a:p>
        </p:txBody>
      </p:sp>
    </p:spTree>
    <p:extLst>
      <p:ext uri="{BB962C8B-B14F-4D97-AF65-F5344CB8AC3E}">
        <p14:creationId xmlns:p14="http://schemas.microsoft.com/office/powerpoint/2010/main" val="146442143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4990</TotalTime>
  <Words>2407</Words>
  <Application>Microsoft Office PowerPoint</Application>
  <PresentationFormat>Panorámica</PresentationFormat>
  <Paragraphs>219</Paragraphs>
  <Slides>28</Slides>
  <Notes>26</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28</vt:i4>
      </vt:variant>
    </vt:vector>
  </HeadingPairs>
  <TitlesOfParts>
    <vt:vector size="37" baseType="lpstr">
      <vt:lpstr>Arial</vt:lpstr>
      <vt:lpstr>Calibri</vt:lpstr>
      <vt:lpstr>Calibri Light</vt:lpstr>
      <vt:lpstr>Montserrat</vt:lpstr>
      <vt:lpstr>Montserrat ExtraBold</vt:lpstr>
      <vt:lpstr>Montserrat Light</vt:lpstr>
      <vt:lpstr>Montserrat SemiBold</vt:lpstr>
      <vt:lpstr>Trebuchet MS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dc:creator>
  <cp:lastModifiedBy>Luigi Renato Debroy</cp:lastModifiedBy>
  <cp:revision>51</cp:revision>
  <cp:lastPrinted>2022-12-22T16:42:52Z</cp:lastPrinted>
  <dcterms:created xsi:type="dcterms:W3CDTF">2022-04-29T16:34:54Z</dcterms:created>
  <dcterms:modified xsi:type="dcterms:W3CDTF">2023-01-10T15:25:58Z</dcterms:modified>
</cp:coreProperties>
</file>