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4"/>
  </p:sldMasterIdLst>
  <p:notesMasterIdLst>
    <p:notesMasterId r:id="rId33"/>
  </p:notesMasterIdLst>
  <p:sldIdLst>
    <p:sldId id="294" r:id="rId5"/>
    <p:sldId id="258" r:id="rId6"/>
    <p:sldId id="301" r:id="rId7"/>
    <p:sldId id="295" r:id="rId8"/>
    <p:sldId id="325" r:id="rId9"/>
    <p:sldId id="326" r:id="rId10"/>
    <p:sldId id="328" r:id="rId11"/>
    <p:sldId id="329" r:id="rId12"/>
    <p:sldId id="323" r:id="rId13"/>
    <p:sldId id="324" r:id="rId14"/>
    <p:sldId id="330" r:id="rId15"/>
    <p:sldId id="331" r:id="rId16"/>
    <p:sldId id="310" r:id="rId17"/>
    <p:sldId id="311" r:id="rId18"/>
    <p:sldId id="296" r:id="rId19"/>
    <p:sldId id="314" r:id="rId20"/>
    <p:sldId id="337" r:id="rId21"/>
    <p:sldId id="315" r:id="rId22"/>
    <p:sldId id="335" r:id="rId23"/>
    <p:sldId id="336" r:id="rId24"/>
    <p:sldId id="297" r:id="rId25"/>
    <p:sldId id="318" r:id="rId26"/>
    <p:sldId id="298" r:id="rId27"/>
    <p:sldId id="319" r:id="rId28"/>
    <p:sldId id="320" r:id="rId29"/>
    <p:sldId id="321" r:id="rId30"/>
    <p:sldId id="322" r:id="rId31"/>
    <p:sldId id="262" r:id="rId32"/>
  </p:sldIdLst>
  <p:sldSz cx="12192000" cy="6858000"/>
  <p:notesSz cx="6858000" cy="9240838"/>
  <p:embeddedFontLst>
    <p:embeddedFont>
      <p:font typeface="Calibri" panose="020F0502020204030204" pitchFamily="34" charset="0"/>
      <p:regular r:id="rId34"/>
      <p:bold r:id="rId35"/>
      <p:italic r:id="rId36"/>
      <p:boldItalic r:id="rId37"/>
    </p:embeddedFont>
    <p:embeddedFont>
      <p:font typeface="Calibri Light" panose="020F0302020204030204" pitchFamily="34" charset="0"/>
      <p:regular r:id="rId38"/>
      <p:italic r:id="rId39"/>
    </p:embeddedFont>
    <p:embeddedFont>
      <p:font typeface="Montserrat ExtraBold" panose="00000900000000000000" pitchFamily="2" charset="0"/>
      <p:bold r:id="rId40"/>
      <p:italic r:id="rId41"/>
      <p:boldItalic r:id="rId42"/>
    </p:embeddedFont>
    <p:embeddedFont>
      <p:font typeface="Montserrat SemiBold" panose="00000700000000000000" pitchFamily="2" charset="0"/>
      <p:bold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8" roundtripDataSignature="AMtx7miu4lNT1c+nss14akBozS1/FarPc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3660"/>
    <a:srgbClr val="A09185"/>
    <a:srgbClr val="02486B"/>
    <a:srgbClr val="034F72"/>
    <a:srgbClr val="014063"/>
    <a:srgbClr val="223C6C"/>
    <a:srgbClr val="254275"/>
    <a:srgbClr val="1B3055"/>
    <a:srgbClr val="1525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1451" autoAdjust="0"/>
  </p:normalViewPr>
  <p:slideViewPr>
    <p:cSldViewPr snapToGrid="0" snapToObjects="1">
      <p:cViewPr varScale="1">
        <p:scale>
          <a:sx n="90" d="100"/>
          <a:sy n="90" d="100"/>
        </p:scale>
        <p:origin x="54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font" Target="fonts/font9.fntdata"/><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font" Target="fonts/font7.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1.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font" Target="fonts/font10.fntdata"/><Relationship Id="rId48" Type="http://customschemas.google.com/relationships/presentationmetadata" Target="metadata"/><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5.fntdata"/><Relationship Id="rId20" Type="http://schemas.openxmlformats.org/officeDocument/2006/relationships/slide" Target="slides/slide16.xml"/><Relationship Id="rId41"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192.168.0.2\financiero\APOYO%20A%20PRESUPUESTO\INORME%20DE%20LA%20PRESIDENCIA\SEGUNDO%20CUATRIMESTRE\Formatos%20MRC%202022%202do%20cuatrimestre.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es-GT" sz="1800" b="1" i="0" baseline="0">
                <a:solidFill>
                  <a:sysClr val="windowText" lastClr="000000"/>
                </a:solidFill>
                <a:effectLst/>
              </a:rPr>
              <a:t>EJECUCIÓN FINANCIERA ACUMULADA POR FINALIDAD AL SEGUNDO CUATRIMESTRE</a:t>
            </a:r>
            <a:endParaRPr lang="es-GT">
              <a:solidFill>
                <a:sysClr val="windowText" lastClr="000000"/>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65000"/>
                    <a:lumOff val="35000"/>
                  </a:sysClr>
                </a:solidFill>
              </a:defRPr>
            </a:pPr>
            <a:endParaRPr lang="es-GT"/>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es-GT"/>
        </a:p>
      </c:txPr>
    </c:title>
    <c:autoTitleDeleted val="0"/>
    <c:plotArea>
      <c:layout/>
      <c:barChart>
        <c:barDir val="bar"/>
        <c:grouping val="clustered"/>
        <c:varyColors val="0"/>
        <c:ser>
          <c:idx val="0"/>
          <c:order val="0"/>
          <c:tx>
            <c:strRef>
              <c:f>'Finalidad ACUMULADO'!$A$3</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'Finalidad ACUMULADO'!$B$2:$H$2</c:f>
              <c:strCache>
                <c:ptCount val="3"/>
                <c:pt idx="0">
                  <c:v>Vigente</c:v>
                </c:pt>
                <c:pt idx="1">
                  <c:v>Ejecutado</c:v>
                </c:pt>
                <c:pt idx="2">
                  <c:v>Saldo por Ejecutar</c:v>
                </c:pt>
              </c:strCache>
            </c:strRef>
          </c:cat>
          <c:val>
            <c:numRef>
              <c:f>'Finalidad ACUMULADO'!$B$3:$H$3</c:f>
              <c:numCache>
                <c:formatCode>General</c:formatCode>
                <c:ptCount val="3"/>
              </c:numCache>
            </c:numRef>
          </c:val>
          <c:extLst>
            <c:ext xmlns:c16="http://schemas.microsoft.com/office/drawing/2014/chart" uri="{C3380CC4-5D6E-409C-BE32-E72D297353CC}">
              <c16:uniqueId val="{00000000-85E9-487C-8DE6-42C5C2DEFC3D}"/>
            </c:ext>
          </c:extLst>
        </c:ser>
        <c:ser>
          <c:idx val="1"/>
          <c:order val="1"/>
          <c:tx>
            <c:strRef>
              <c:f>'Finalidad ACUMULADO'!$A$4</c:f>
              <c:strCache>
                <c:ptCount val="1"/>
                <c:pt idx="0">
                  <c:v>Servicio de Publicación General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'Finalidad ACUMULADO'!$B$2:$H$2</c:f>
              <c:strCache>
                <c:ptCount val="3"/>
                <c:pt idx="0">
                  <c:v>Vigente</c:v>
                </c:pt>
                <c:pt idx="1">
                  <c:v>Ejecutado</c:v>
                </c:pt>
                <c:pt idx="2">
                  <c:v>Saldo por Ejecutar</c:v>
                </c:pt>
              </c:strCache>
            </c:strRef>
          </c:cat>
          <c:val>
            <c:numRef>
              <c:f>'Finalidad ACUMULADO'!$B$4:$H$4</c:f>
              <c:numCache>
                <c:formatCode>0.00</c:formatCode>
                <c:ptCount val="3"/>
                <c:pt idx="0" formatCode="_(* #,##0.00_);_(* \(#,##0.00\);_(* &quot;-&quot;??_);_(@_)">
                  <c:v>0.12</c:v>
                </c:pt>
                <c:pt idx="1">
                  <c:v>0.12</c:v>
                </c:pt>
                <c:pt idx="2">
                  <c:v>3.6164999999999999E-3</c:v>
                </c:pt>
              </c:numCache>
            </c:numRef>
          </c:val>
          <c:extLst>
            <c:ext xmlns:c16="http://schemas.microsoft.com/office/drawing/2014/chart" uri="{C3380CC4-5D6E-409C-BE32-E72D297353CC}">
              <c16:uniqueId val="{00000001-85E9-487C-8DE6-42C5C2DEFC3D}"/>
            </c:ext>
          </c:extLst>
        </c:ser>
        <c:ser>
          <c:idx val="2"/>
          <c:order val="2"/>
          <c:tx>
            <c:strRef>
              <c:f>'Finalidad ACUMULADO'!$A$5</c:f>
              <c:strCache>
                <c:ptCount val="1"/>
                <c:pt idx="0">
                  <c:v>Protección Social </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'Finalidad ACUMULADO'!$B$2:$H$2</c:f>
              <c:strCache>
                <c:ptCount val="3"/>
                <c:pt idx="0">
                  <c:v>Vigente</c:v>
                </c:pt>
                <c:pt idx="1">
                  <c:v>Ejecutado</c:v>
                </c:pt>
                <c:pt idx="2">
                  <c:v>Saldo por Ejecutar</c:v>
                </c:pt>
              </c:strCache>
            </c:strRef>
          </c:cat>
          <c:val>
            <c:numRef>
              <c:f>'Finalidad ACUMULADO'!$B$5:$H$5</c:f>
              <c:numCache>
                <c:formatCode>0.00</c:formatCode>
                <c:ptCount val="3"/>
                <c:pt idx="0" formatCode="_-* #,##0.0_-;\-* #,##0.0_-;_-* &quot;-&quot;??_-;_-@_-">
                  <c:v>12.88</c:v>
                </c:pt>
                <c:pt idx="1">
                  <c:v>8.11</c:v>
                </c:pt>
                <c:pt idx="2">
                  <c:v>4.7655323699999999</c:v>
                </c:pt>
              </c:numCache>
            </c:numRef>
          </c:val>
          <c:extLst>
            <c:ext xmlns:c16="http://schemas.microsoft.com/office/drawing/2014/chart" uri="{C3380CC4-5D6E-409C-BE32-E72D297353CC}">
              <c16:uniqueId val="{00000002-85E9-487C-8DE6-42C5C2DEFC3D}"/>
            </c:ext>
          </c:extLst>
        </c:ser>
        <c:dLbls>
          <c:showLegendKey val="0"/>
          <c:showVal val="1"/>
          <c:showCatName val="0"/>
          <c:showSerName val="0"/>
          <c:showPercent val="0"/>
          <c:showBubbleSize val="0"/>
        </c:dLbls>
        <c:gapWidth val="75"/>
        <c:axId val="279146287"/>
        <c:axId val="279129231"/>
      </c:barChart>
      <c:catAx>
        <c:axId val="27914628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GT"/>
          </a:p>
        </c:txPr>
        <c:crossAx val="279129231"/>
        <c:crosses val="autoZero"/>
        <c:auto val="1"/>
        <c:lblAlgn val="ctr"/>
        <c:lblOffset val="100"/>
        <c:noMultiLvlLbl val="0"/>
      </c:catAx>
      <c:valAx>
        <c:axId val="279129231"/>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279146287"/>
        <c:crosses val="autoZero"/>
        <c:crossBetween val="between"/>
      </c:val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a:outerShdw blurRad="50800" dist="50800" dir="5400000" algn="ctr" rotWithShape="0">
        <a:schemeClr val="accent1">
          <a:lumMod val="50000"/>
        </a:schemeClr>
      </a:outerShdw>
    </a:effectLst>
  </c:spPr>
  <c:txPr>
    <a:bodyPr/>
    <a:lstStyle/>
    <a:p>
      <a:pPr>
        <a:defRPr/>
      </a:pPr>
      <a:endParaRPr lang="es-G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50838" y="693738"/>
            <a:ext cx="6156325" cy="34639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89398"/>
            <a:ext cx="5486400" cy="4158377"/>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6310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731517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740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735119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163340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252693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484245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880872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694497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636111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007966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30232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440467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878643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087771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224303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9891757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1120339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1775605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215211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1651161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2191680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5192176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2865343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4013080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577933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AA0B55-AEC0-9BE2-4B0A-8CD14847179D}"/>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GT"/>
          </a:p>
        </p:txBody>
      </p:sp>
      <p:sp>
        <p:nvSpPr>
          <p:cNvPr id="3" name="Subtítulo 2">
            <a:extLst>
              <a:ext uri="{FF2B5EF4-FFF2-40B4-BE49-F238E27FC236}">
                <a16:creationId xmlns:a16="http://schemas.microsoft.com/office/drawing/2014/main" id="{CD3C4C87-882E-F7C1-77BC-E174C7D8B9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GT"/>
          </a:p>
        </p:txBody>
      </p:sp>
      <p:sp>
        <p:nvSpPr>
          <p:cNvPr id="4" name="Marcador de fecha 3">
            <a:extLst>
              <a:ext uri="{FF2B5EF4-FFF2-40B4-BE49-F238E27FC236}">
                <a16:creationId xmlns:a16="http://schemas.microsoft.com/office/drawing/2014/main" id="{AF3BED06-66DC-1C97-22D5-9C44B8FCF910}"/>
              </a:ext>
            </a:extLst>
          </p:cNvPr>
          <p:cNvSpPr>
            <a:spLocks noGrp="1"/>
          </p:cNvSpPr>
          <p:nvPr>
            <p:ph type="dt" sz="half" idx="10"/>
          </p:nvPr>
        </p:nvSpPr>
        <p:spPr/>
        <p:txBody>
          <a:bodyPr/>
          <a:lstStyle/>
          <a:p>
            <a:fld id="{10B08C3D-020A-7F47-81CB-131F2992A84C}" type="datetimeFigureOut">
              <a:rPr lang="es-GT" smtClean="0"/>
              <a:t>9/09/2022</a:t>
            </a:fld>
            <a:endParaRPr lang="es-GT"/>
          </a:p>
        </p:txBody>
      </p:sp>
      <p:sp>
        <p:nvSpPr>
          <p:cNvPr id="5" name="Marcador de pie de página 4">
            <a:extLst>
              <a:ext uri="{FF2B5EF4-FFF2-40B4-BE49-F238E27FC236}">
                <a16:creationId xmlns:a16="http://schemas.microsoft.com/office/drawing/2014/main" id="{BF1485CE-C39C-9AEA-8672-D2A73FE5F5C1}"/>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B7378D45-2C0B-782E-C9F9-F2C9F9E61A60}"/>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3513899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F5B887-7A07-1D14-9A1D-FF171C4112A5}"/>
              </a:ext>
            </a:extLst>
          </p:cNvPr>
          <p:cNvSpPr>
            <a:spLocks noGrp="1"/>
          </p:cNvSpPr>
          <p:nvPr>
            <p:ph type="title"/>
          </p:nvPr>
        </p:nvSpPr>
        <p:spPr/>
        <p:txBody>
          <a:bodyPr/>
          <a:lstStyle/>
          <a:p>
            <a:r>
              <a:rPr lang="es-MX"/>
              <a:t>Haz clic para modificar el estilo de título del patrón</a:t>
            </a:r>
            <a:endParaRPr lang="es-GT"/>
          </a:p>
        </p:txBody>
      </p:sp>
      <p:sp>
        <p:nvSpPr>
          <p:cNvPr id="3" name="Marcador de contenido 2">
            <a:extLst>
              <a:ext uri="{FF2B5EF4-FFF2-40B4-BE49-F238E27FC236}">
                <a16:creationId xmlns:a16="http://schemas.microsoft.com/office/drawing/2014/main" id="{D77F09F1-D789-368B-B69D-B5172743B00D}"/>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fecha 3">
            <a:extLst>
              <a:ext uri="{FF2B5EF4-FFF2-40B4-BE49-F238E27FC236}">
                <a16:creationId xmlns:a16="http://schemas.microsoft.com/office/drawing/2014/main" id="{6119DD49-DF70-8D7F-6CB4-33620CA122CB}"/>
              </a:ext>
            </a:extLst>
          </p:cNvPr>
          <p:cNvSpPr>
            <a:spLocks noGrp="1"/>
          </p:cNvSpPr>
          <p:nvPr>
            <p:ph type="dt" sz="half" idx="10"/>
          </p:nvPr>
        </p:nvSpPr>
        <p:spPr/>
        <p:txBody>
          <a:bodyPr/>
          <a:lstStyle/>
          <a:p>
            <a:fld id="{10B08C3D-020A-7F47-81CB-131F2992A84C}" type="datetimeFigureOut">
              <a:rPr lang="es-GT" smtClean="0"/>
              <a:t>9/09/2022</a:t>
            </a:fld>
            <a:endParaRPr lang="es-GT"/>
          </a:p>
        </p:txBody>
      </p:sp>
      <p:sp>
        <p:nvSpPr>
          <p:cNvPr id="5" name="Marcador de pie de página 4">
            <a:extLst>
              <a:ext uri="{FF2B5EF4-FFF2-40B4-BE49-F238E27FC236}">
                <a16:creationId xmlns:a16="http://schemas.microsoft.com/office/drawing/2014/main" id="{55AE07B0-BB2E-491B-BC66-E3C995E5F7CB}"/>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F888E28E-C2AE-E393-BE5A-0A3B57C83770}"/>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831797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49DA51-1C91-9034-04B9-3CA3140B68A1}"/>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GT"/>
          </a:p>
        </p:txBody>
      </p:sp>
      <p:sp>
        <p:nvSpPr>
          <p:cNvPr id="3" name="Marcador de texto 2">
            <a:extLst>
              <a:ext uri="{FF2B5EF4-FFF2-40B4-BE49-F238E27FC236}">
                <a16:creationId xmlns:a16="http://schemas.microsoft.com/office/drawing/2014/main" id="{F51AA208-6D2E-1BCA-8A47-77D25688C3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3EF4FB0D-0E15-E83B-2CA0-BF7155EACB3C}"/>
              </a:ext>
            </a:extLst>
          </p:cNvPr>
          <p:cNvSpPr>
            <a:spLocks noGrp="1"/>
          </p:cNvSpPr>
          <p:nvPr>
            <p:ph type="dt" sz="half" idx="10"/>
          </p:nvPr>
        </p:nvSpPr>
        <p:spPr/>
        <p:txBody>
          <a:bodyPr/>
          <a:lstStyle/>
          <a:p>
            <a:fld id="{10B08C3D-020A-7F47-81CB-131F2992A84C}" type="datetimeFigureOut">
              <a:rPr lang="es-GT" smtClean="0"/>
              <a:t>9/09/2022</a:t>
            </a:fld>
            <a:endParaRPr lang="es-GT"/>
          </a:p>
        </p:txBody>
      </p:sp>
      <p:sp>
        <p:nvSpPr>
          <p:cNvPr id="5" name="Marcador de pie de página 4">
            <a:extLst>
              <a:ext uri="{FF2B5EF4-FFF2-40B4-BE49-F238E27FC236}">
                <a16:creationId xmlns:a16="http://schemas.microsoft.com/office/drawing/2014/main" id="{39EC1C08-17B9-50E5-A670-3519B0EA01E9}"/>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10A5F2FB-832A-C3BA-2E6F-A298DDD287F6}"/>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1374382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C9EBB8-B8F5-C634-A297-48EFBED38081}"/>
              </a:ext>
            </a:extLst>
          </p:cNvPr>
          <p:cNvSpPr>
            <a:spLocks noGrp="1"/>
          </p:cNvSpPr>
          <p:nvPr>
            <p:ph type="title"/>
          </p:nvPr>
        </p:nvSpPr>
        <p:spPr/>
        <p:txBody>
          <a:bodyPr/>
          <a:lstStyle/>
          <a:p>
            <a:r>
              <a:rPr lang="es-MX"/>
              <a:t>Haz clic para modificar el estilo de título del patrón</a:t>
            </a:r>
            <a:endParaRPr lang="es-GT"/>
          </a:p>
        </p:txBody>
      </p:sp>
      <p:sp>
        <p:nvSpPr>
          <p:cNvPr id="3" name="Marcador de contenido 2">
            <a:extLst>
              <a:ext uri="{FF2B5EF4-FFF2-40B4-BE49-F238E27FC236}">
                <a16:creationId xmlns:a16="http://schemas.microsoft.com/office/drawing/2014/main" id="{0B16D02D-9FA8-2255-181E-B3E68EAD7217}"/>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contenido 3">
            <a:extLst>
              <a:ext uri="{FF2B5EF4-FFF2-40B4-BE49-F238E27FC236}">
                <a16:creationId xmlns:a16="http://schemas.microsoft.com/office/drawing/2014/main" id="{5F7F715E-FA7E-049E-AB51-7376D1C1AC13}"/>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5" name="Marcador de fecha 4">
            <a:extLst>
              <a:ext uri="{FF2B5EF4-FFF2-40B4-BE49-F238E27FC236}">
                <a16:creationId xmlns:a16="http://schemas.microsoft.com/office/drawing/2014/main" id="{A964A5B6-6306-94B8-3F2F-01CE1802B9F4}"/>
              </a:ext>
            </a:extLst>
          </p:cNvPr>
          <p:cNvSpPr>
            <a:spLocks noGrp="1"/>
          </p:cNvSpPr>
          <p:nvPr>
            <p:ph type="dt" sz="half" idx="10"/>
          </p:nvPr>
        </p:nvSpPr>
        <p:spPr/>
        <p:txBody>
          <a:bodyPr/>
          <a:lstStyle/>
          <a:p>
            <a:fld id="{10B08C3D-020A-7F47-81CB-131F2992A84C}" type="datetimeFigureOut">
              <a:rPr lang="es-GT" smtClean="0"/>
              <a:t>9/09/2022</a:t>
            </a:fld>
            <a:endParaRPr lang="es-GT"/>
          </a:p>
        </p:txBody>
      </p:sp>
      <p:sp>
        <p:nvSpPr>
          <p:cNvPr id="6" name="Marcador de pie de página 5">
            <a:extLst>
              <a:ext uri="{FF2B5EF4-FFF2-40B4-BE49-F238E27FC236}">
                <a16:creationId xmlns:a16="http://schemas.microsoft.com/office/drawing/2014/main" id="{FF6448B4-1E29-05DB-730A-595DCD6A2D26}"/>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591E0ADE-A914-C7C9-6262-43797E7F0E1C}"/>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2780613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15BD00-3F39-9E49-0EDB-8879A0B35704}"/>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GT"/>
          </a:p>
        </p:txBody>
      </p:sp>
      <p:sp>
        <p:nvSpPr>
          <p:cNvPr id="3" name="Marcador de texto 2">
            <a:extLst>
              <a:ext uri="{FF2B5EF4-FFF2-40B4-BE49-F238E27FC236}">
                <a16:creationId xmlns:a16="http://schemas.microsoft.com/office/drawing/2014/main" id="{F162EEFD-32E5-D16B-E10A-B4B0A7F81D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EE4553F8-3DC9-958B-F087-04502C67D253}"/>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5" name="Marcador de texto 4">
            <a:extLst>
              <a:ext uri="{FF2B5EF4-FFF2-40B4-BE49-F238E27FC236}">
                <a16:creationId xmlns:a16="http://schemas.microsoft.com/office/drawing/2014/main" id="{FF53CFE4-2862-7EC1-C843-AD345CA82D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F7025975-F2B5-DF45-D34D-0658A9A41FF2}"/>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7" name="Marcador de fecha 6">
            <a:extLst>
              <a:ext uri="{FF2B5EF4-FFF2-40B4-BE49-F238E27FC236}">
                <a16:creationId xmlns:a16="http://schemas.microsoft.com/office/drawing/2014/main" id="{964140D1-71F0-8A1B-1B40-04827D730725}"/>
              </a:ext>
            </a:extLst>
          </p:cNvPr>
          <p:cNvSpPr>
            <a:spLocks noGrp="1"/>
          </p:cNvSpPr>
          <p:nvPr>
            <p:ph type="dt" sz="half" idx="10"/>
          </p:nvPr>
        </p:nvSpPr>
        <p:spPr/>
        <p:txBody>
          <a:bodyPr/>
          <a:lstStyle/>
          <a:p>
            <a:fld id="{10B08C3D-020A-7F47-81CB-131F2992A84C}" type="datetimeFigureOut">
              <a:rPr lang="es-GT" smtClean="0"/>
              <a:t>9/09/2022</a:t>
            </a:fld>
            <a:endParaRPr lang="es-GT"/>
          </a:p>
        </p:txBody>
      </p:sp>
      <p:sp>
        <p:nvSpPr>
          <p:cNvPr id="8" name="Marcador de pie de página 7">
            <a:extLst>
              <a:ext uri="{FF2B5EF4-FFF2-40B4-BE49-F238E27FC236}">
                <a16:creationId xmlns:a16="http://schemas.microsoft.com/office/drawing/2014/main" id="{63DF0889-C922-5314-D2A9-35D93A7A7B3C}"/>
              </a:ext>
            </a:extLst>
          </p:cNvPr>
          <p:cNvSpPr>
            <a:spLocks noGrp="1"/>
          </p:cNvSpPr>
          <p:nvPr>
            <p:ph type="ftr" sz="quarter" idx="11"/>
          </p:nvPr>
        </p:nvSpPr>
        <p:spPr/>
        <p:txBody>
          <a:bodyPr/>
          <a:lstStyle/>
          <a:p>
            <a:endParaRPr lang="es-GT"/>
          </a:p>
        </p:txBody>
      </p:sp>
      <p:sp>
        <p:nvSpPr>
          <p:cNvPr id="9" name="Marcador de número de diapositiva 8">
            <a:extLst>
              <a:ext uri="{FF2B5EF4-FFF2-40B4-BE49-F238E27FC236}">
                <a16:creationId xmlns:a16="http://schemas.microsoft.com/office/drawing/2014/main" id="{B4707845-09CE-E8A0-A277-F3CB4F316A12}"/>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156627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7EC10F-DB4E-5333-83E2-B214396F4E76}"/>
              </a:ext>
            </a:extLst>
          </p:cNvPr>
          <p:cNvSpPr>
            <a:spLocks noGrp="1"/>
          </p:cNvSpPr>
          <p:nvPr>
            <p:ph type="title"/>
          </p:nvPr>
        </p:nvSpPr>
        <p:spPr/>
        <p:txBody>
          <a:bodyPr/>
          <a:lstStyle/>
          <a:p>
            <a:r>
              <a:rPr lang="es-MX"/>
              <a:t>Haz clic para modificar el estilo de título del patrón</a:t>
            </a:r>
            <a:endParaRPr lang="es-GT"/>
          </a:p>
        </p:txBody>
      </p:sp>
      <p:sp>
        <p:nvSpPr>
          <p:cNvPr id="3" name="Marcador de fecha 2">
            <a:extLst>
              <a:ext uri="{FF2B5EF4-FFF2-40B4-BE49-F238E27FC236}">
                <a16:creationId xmlns:a16="http://schemas.microsoft.com/office/drawing/2014/main" id="{5AD2A034-66DA-0807-B328-52D0C8E1C154}"/>
              </a:ext>
            </a:extLst>
          </p:cNvPr>
          <p:cNvSpPr>
            <a:spLocks noGrp="1"/>
          </p:cNvSpPr>
          <p:nvPr>
            <p:ph type="dt" sz="half" idx="10"/>
          </p:nvPr>
        </p:nvSpPr>
        <p:spPr/>
        <p:txBody>
          <a:bodyPr/>
          <a:lstStyle/>
          <a:p>
            <a:fld id="{10B08C3D-020A-7F47-81CB-131F2992A84C}" type="datetimeFigureOut">
              <a:rPr lang="es-GT" smtClean="0"/>
              <a:t>9/09/2022</a:t>
            </a:fld>
            <a:endParaRPr lang="es-GT"/>
          </a:p>
        </p:txBody>
      </p:sp>
      <p:sp>
        <p:nvSpPr>
          <p:cNvPr id="4" name="Marcador de pie de página 3">
            <a:extLst>
              <a:ext uri="{FF2B5EF4-FFF2-40B4-BE49-F238E27FC236}">
                <a16:creationId xmlns:a16="http://schemas.microsoft.com/office/drawing/2014/main" id="{D30BD2D7-7F42-6300-EEAC-8975CE9C6AFE}"/>
              </a:ext>
            </a:extLst>
          </p:cNvPr>
          <p:cNvSpPr>
            <a:spLocks noGrp="1"/>
          </p:cNvSpPr>
          <p:nvPr>
            <p:ph type="ftr" sz="quarter" idx="11"/>
          </p:nvPr>
        </p:nvSpPr>
        <p:spPr/>
        <p:txBody>
          <a:bodyPr/>
          <a:lstStyle/>
          <a:p>
            <a:endParaRPr lang="es-GT"/>
          </a:p>
        </p:txBody>
      </p:sp>
      <p:sp>
        <p:nvSpPr>
          <p:cNvPr id="5" name="Marcador de número de diapositiva 4">
            <a:extLst>
              <a:ext uri="{FF2B5EF4-FFF2-40B4-BE49-F238E27FC236}">
                <a16:creationId xmlns:a16="http://schemas.microsoft.com/office/drawing/2014/main" id="{8664DA9C-B285-DD4C-BF1F-63335CCC61C9}"/>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54977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324CDBC-C3C0-8062-28BE-7AD0B20E67F3}"/>
              </a:ext>
            </a:extLst>
          </p:cNvPr>
          <p:cNvSpPr>
            <a:spLocks noGrp="1"/>
          </p:cNvSpPr>
          <p:nvPr>
            <p:ph type="dt" sz="half" idx="10"/>
          </p:nvPr>
        </p:nvSpPr>
        <p:spPr/>
        <p:txBody>
          <a:bodyPr/>
          <a:lstStyle/>
          <a:p>
            <a:fld id="{10B08C3D-020A-7F47-81CB-131F2992A84C}" type="datetimeFigureOut">
              <a:rPr lang="es-GT" smtClean="0"/>
              <a:t>9/09/2022</a:t>
            </a:fld>
            <a:endParaRPr lang="es-GT"/>
          </a:p>
        </p:txBody>
      </p:sp>
      <p:sp>
        <p:nvSpPr>
          <p:cNvPr id="3" name="Marcador de pie de página 2">
            <a:extLst>
              <a:ext uri="{FF2B5EF4-FFF2-40B4-BE49-F238E27FC236}">
                <a16:creationId xmlns:a16="http://schemas.microsoft.com/office/drawing/2014/main" id="{F5C594BB-B7CD-5B72-DE1A-13957B301B86}"/>
              </a:ext>
            </a:extLst>
          </p:cNvPr>
          <p:cNvSpPr>
            <a:spLocks noGrp="1"/>
          </p:cNvSpPr>
          <p:nvPr>
            <p:ph type="ftr" sz="quarter" idx="11"/>
          </p:nvPr>
        </p:nvSpPr>
        <p:spPr/>
        <p:txBody>
          <a:bodyPr/>
          <a:lstStyle/>
          <a:p>
            <a:endParaRPr lang="es-GT"/>
          </a:p>
        </p:txBody>
      </p:sp>
      <p:sp>
        <p:nvSpPr>
          <p:cNvPr id="4" name="Marcador de número de diapositiva 3">
            <a:extLst>
              <a:ext uri="{FF2B5EF4-FFF2-40B4-BE49-F238E27FC236}">
                <a16:creationId xmlns:a16="http://schemas.microsoft.com/office/drawing/2014/main" id="{09D001A9-CD81-7E28-C377-2B4D43A572DA}"/>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195021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C53F63-FDE9-70A0-5161-0B3056018DBD}"/>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GT"/>
          </a:p>
        </p:txBody>
      </p:sp>
      <p:sp>
        <p:nvSpPr>
          <p:cNvPr id="3" name="Marcador de contenido 2">
            <a:extLst>
              <a:ext uri="{FF2B5EF4-FFF2-40B4-BE49-F238E27FC236}">
                <a16:creationId xmlns:a16="http://schemas.microsoft.com/office/drawing/2014/main" id="{85FD2D5B-8397-D72E-38BE-A873286843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texto 3">
            <a:extLst>
              <a:ext uri="{FF2B5EF4-FFF2-40B4-BE49-F238E27FC236}">
                <a16:creationId xmlns:a16="http://schemas.microsoft.com/office/drawing/2014/main" id="{EA64E0FE-8E07-CB03-6667-16C06CB33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EBE13CB0-CC4F-8CD3-28F3-2F1C4CFE3937}"/>
              </a:ext>
            </a:extLst>
          </p:cNvPr>
          <p:cNvSpPr>
            <a:spLocks noGrp="1"/>
          </p:cNvSpPr>
          <p:nvPr>
            <p:ph type="dt" sz="half" idx="10"/>
          </p:nvPr>
        </p:nvSpPr>
        <p:spPr/>
        <p:txBody>
          <a:bodyPr/>
          <a:lstStyle/>
          <a:p>
            <a:fld id="{10B08C3D-020A-7F47-81CB-131F2992A84C}" type="datetimeFigureOut">
              <a:rPr lang="es-GT" smtClean="0"/>
              <a:t>9/09/2022</a:t>
            </a:fld>
            <a:endParaRPr lang="es-GT"/>
          </a:p>
        </p:txBody>
      </p:sp>
      <p:sp>
        <p:nvSpPr>
          <p:cNvPr id="6" name="Marcador de pie de página 5">
            <a:extLst>
              <a:ext uri="{FF2B5EF4-FFF2-40B4-BE49-F238E27FC236}">
                <a16:creationId xmlns:a16="http://schemas.microsoft.com/office/drawing/2014/main" id="{8769DBC3-B1B5-82E1-F86A-52E8CBC411AC}"/>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9FC0A5E1-C545-E1C7-242E-1E117743997A}"/>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995267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E271D6-6ED9-A468-1BC0-E3B938F9A1D1}"/>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GT"/>
          </a:p>
        </p:txBody>
      </p:sp>
      <p:sp>
        <p:nvSpPr>
          <p:cNvPr id="3" name="Marcador de posición de imagen 2">
            <a:extLst>
              <a:ext uri="{FF2B5EF4-FFF2-40B4-BE49-F238E27FC236}">
                <a16:creationId xmlns:a16="http://schemas.microsoft.com/office/drawing/2014/main" id="{F077FE2D-2E70-438C-0DF0-EB974AC896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GT"/>
          </a:p>
        </p:txBody>
      </p:sp>
      <p:sp>
        <p:nvSpPr>
          <p:cNvPr id="4" name="Marcador de texto 3">
            <a:extLst>
              <a:ext uri="{FF2B5EF4-FFF2-40B4-BE49-F238E27FC236}">
                <a16:creationId xmlns:a16="http://schemas.microsoft.com/office/drawing/2014/main" id="{83A1E1FB-73A0-1F43-3713-3A36EFACB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73B4E77B-CD14-8926-1CF3-CE450383F9DA}"/>
              </a:ext>
            </a:extLst>
          </p:cNvPr>
          <p:cNvSpPr>
            <a:spLocks noGrp="1"/>
          </p:cNvSpPr>
          <p:nvPr>
            <p:ph type="dt" sz="half" idx="10"/>
          </p:nvPr>
        </p:nvSpPr>
        <p:spPr/>
        <p:txBody>
          <a:bodyPr/>
          <a:lstStyle/>
          <a:p>
            <a:fld id="{10B08C3D-020A-7F47-81CB-131F2992A84C}" type="datetimeFigureOut">
              <a:rPr lang="es-GT" smtClean="0"/>
              <a:t>9/09/2022</a:t>
            </a:fld>
            <a:endParaRPr lang="es-GT"/>
          </a:p>
        </p:txBody>
      </p:sp>
      <p:sp>
        <p:nvSpPr>
          <p:cNvPr id="6" name="Marcador de pie de página 5">
            <a:extLst>
              <a:ext uri="{FF2B5EF4-FFF2-40B4-BE49-F238E27FC236}">
                <a16:creationId xmlns:a16="http://schemas.microsoft.com/office/drawing/2014/main" id="{00BCFC13-0540-BE0D-E6DC-84D0E63F85A6}"/>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74BE98B5-6BFE-9B8A-8926-A0E036CA629D}"/>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2611988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B02DC9-333D-709D-344D-1876CBBB910A}"/>
              </a:ext>
            </a:extLst>
          </p:cNvPr>
          <p:cNvSpPr>
            <a:spLocks noGrp="1"/>
          </p:cNvSpPr>
          <p:nvPr>
            <p:ph type="title"/>
          </p:nvPr>
        </p:nvSpPr>
        <p:spPr/>
        <p:txBody>
          <a:bodyPr/>
          <a:lstStyle/>
          <a:p>
            <a:r>
              <a:rPr lang="es-MX"/>
              <a:t>Haz clic para modificar el estilo de título del patrón</a:t>
            </a:r>
            <a:endParaRPr lang="es-GT"/>
          </a:p>
        </p:txBody>
      </p:sp>
      <p:sp>
        <p:nvSpPr>
          <p:cNvPr id="3" name="Marcador de texto vertical 2">
            <a:extLst>
              <a:ext uri="{FF2B5EF4-FFF2-40B4-BE49-F238E27FC236}">
                <a16:creationId xmlns:a16="http://schemas.microsoft.com/office/drawing/2014/main" id="{B6567B98-2389-FD95-51B5-24D84DA54EF0}"/>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fecha 3">
            <a:extLst>
              <a:ext uri="{FF2B5EF4-FFF2-40B4-BE49-F238E27FC236}">
                <a16:creationId xmlns:a16="http://schemas.microsoft.com/office/drawing/2014/main" id="{15B62571-D4CB-AA8A-FA6A-E121C04BB557}"/>
              </a:ext>
            </a:extLst>
          </p:cNvPr>
          <p:cNvSpPr>
            <a:spLocks noGrp="1"/>
          </p:cNvSpPr>
          <p:nvPr>
            <p:ph type="dt" sz="half" idx="10"/>
          </p:nvPr>
        </p:nvSpPr>
        <p:spPr/>
        <p:txBody>
          <a:bodyPr/>
          <a:lstStyle/>
          <a:p>
            <a:fld id="{10B08C3D-020A-7F47-81CB-131F2992A84C}" type="datetimeFigureOut">
              <a:rPr lang="es-GT" smtClean="0"/>
              <a:t>9/09/2022</a:t>
            </a:fld>
            <a:endParaRPr lang="es-GT"/>
          </a:p>
        </p:txBody>
      </p:sp>
      <p:sp>
        <p:nvSpPr>
          <p:cNvPr id="5" name="Marcador de pie de página 4">
            <a:extLst>
              <a:ext uri="{FF2B5EF4-FFF2-40B4-BE49-F238E27FC236}">
                <a16:creationId xmlns:a16="http://schemas.microsoft.com/office/drawing/2014/main" id="{57E8E875-C7C1-EB23-4408-85932299FEB6}"/>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B3C3AFF6-3FFD-FD97-1382-661463935B6E}"/>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1533038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13C118F-5865-F9C1-8088-458447B8DCAF}"/>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GT"/>
          </a:p>
        </p:txBody>
      </p:sp>
      <p:sp>
        <p:nvSpPr>
          <p:cNvPr id="3" name="Marcador de texto vertical 2">
            <a:extLst>
              <a:ext uri="{FF2B5EF4-FFF2-40B4-BE49-F238E27FC236}">
                <a16:creationId xmlns:a16="http://schemas.microsoft.com/office/drawing/2014/main" id="{419AFB02-EF9F-29EA-2103-2A41002D4B06}"/>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fecha 3">
            <a:extLst>
              <a:ext uri="{FF2B5EF4-FFF2-40B4-BE49-F238E27FC236}">
                <a16:creationId xmlns:a16="http://schemas.microsoft.com/office/drawing/2014/main" id="{517453AD-B43C-EF3C-7BF7-08AA36E23941}"/>
              </a:ext>
            </a:extLst>
          </p:cNvPr>
          <p:cNvSpPr>
            <a:spLocks noGrp="1"/>
          </p:cNvSpPr>
          <p:nvPr>
            <p:ph type="dt" sz="half" idx="10"/>
          </p:nvPr>
        </p:nvSpPr>
        <p:spPr/>
        <p:txBody>
          <a:bodyPr/>
          <a:lstStyle/>
          <a:p>
            <a:fld id="{10B08C3D-020A-7F47-81CB-131F2992A84C}" type="datetimeFigureOut">
              <a:rPr lang="es-GT" smtClean="0"/>
              <a:t>9/09/2022</a:t>
            </a:fld>
            <a:endParaRPr lang="es-GT"/>
          </a:p>
        </p:txBody>
      </p:sp>
      <p:sp>
        <p:nvSpPr>
          <p:cNvPr id="5" name="Marcador de pie de página 4">
            <a:extLst>
              <a:ext uri="{FF2B5EF4-FFF2-40B4-BE49-F238E27FC236}">
                <a16:creationId xmlns:a16="http://schemas.microsoft.com/office/drawing/2014/main" id="{01519F61-2DD2-C988-551C-E6538615CBB0}"/>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CB9109F8-23CD-5F96-383E-686A071E7CFA}"/>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4029686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4593E17-AA09-270B-D7DA-E615C42008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GT"/>
          </a:p>
        </p:txBody>
      </p:sp>
      <p:sp>
        <p:nvSpPr>
          <p:cNvPr id="3" name="Marcador de texto 2">
            <a:extLst>
              <a:ext uri="{FF2B5EF4-FFF2-40B4-BE49-F238E27FC236}">
                <a16:creationId xmlns:a16="http://schemas.microsoft.com/office/drawing/2014/main" id="{F8620A1C-184E-40AC-DFF2-193B8252A9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fecha 3">
            <a:extLst>
              <a:ext uri="{FF2B5EF4-FFF2-40B4-BE49-F238E27FC236}">
                <a16:creationId xmlns:a16="http://schemas.microsoft.com/office/drawing/2014/main" id="{D781E96D-6D04-2B55-312E-88A6CBCECA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B08C3D-020A-7F47-81CB-131F2992A84C}" type="datetimeFigureOut">
              <a:rPr lang="es-GT" smtClean="0"/>
              <a:t>9/09/2022</a:t>
            </a:fld>
            <a:endParaRPr lang="es-GT"/>
          </a:p>
        </p:txBody>
      </p:sp>
      <p:sp>
        <p:nvSpPr>
          <p:cNvPr id="5" name="Marcador de pie de página 4">
            <a:extLst>
              <a:ext uri="{FF2B5EF4-FFF2-40B4-BE49-F238E27FC236}">
                <a16:creationId xmlns:a16="http://schemas.microsoft.com/office/drawing/2014/main" id="{BBF5B215-EE8D-187C-3A75-4C84E64FA1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GT"/>
          </a:p>
        </p:txBody>
      </p:sp>
      <p:sp>
        <p:nvSpPr>
          <p:cNvPr id="6" name="Marcador de número de diapositiva 5">
            <a:extLst>
              <a:ext uri="{FF2B5EF4-FFF2-40B4-BE49-F238E27FC236}">
                <a16:creationId xmlns:a16="http://schemas.microsoft.com/office/drawing/2014/main" id="{055D70B8-39A2-74DD-9DEF-62E76BC826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1786D2-DB81-A449-B4DB-38FB3FA40359}" type="slidenum">
              <a:rPr lang="es-GT" smtClean="0"/>
              <a:t>‹Nº›</a:t>
            </a:fld>
            <a:endParaRPr lang="es-GT"/>
          </a:p>
        </p:txBody>
      </p:sp>
    </p:spTree>
    <p:extLst>
      <p:ext uri="{BB962C8B-B14F-4D97-AF65-F5344CB8AC3E}">
        <p14:creationId xmlns:p14="http://schemas.microsoft.com/office/powerpoint/2010/main" val="332492762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D819E2A-F49D-6BEE-CE64-BCBECAAC20C1}"/>
              </a:ext>
            </a:extLst>
          </p:cNvPr>
          <p:cNvPicPr>
            <a:picLocks noChangeAspect="1"/>
          </p:cNvPicPr>
          <p:nvPr/>
        </p:nvPicPr>
        <p:blipFill>
          <a:blip r:embed="rId3"/>
          <a:stretch>
            <a:fillRect/>
          </a:stretch>
        </p:blipFill>
        <p:spPr>
          <a:xfrm>
            <a:off x="4411155" y="6282160"/>
            <a:ext cx="3369690" cy="572848"/>
          </a:xfrm>
          <a:prstGeom prst="rect">
            <a:avLst/>
          </a:prstGeom>
        </p:spPr>
      </p:pic>
      <p:pic>
        <p:nvPicPr>
          <p:cNvPr id="7" name="Imagen 6">
            <a:extLst>
              <a:ext uri="{FF2B5EF4-FFF2-40B4-BE49-F238E27FC236}">
                <a16:creationId xmlns:a16="http://schemas.microsoft.com/office/drawing/2014/main" id="{C2E2631F-2677-BC8C-508E-04A825704745}"/>
              </a:ext>
            </a:extLst>
          </p:cNvPr>
          <p:cNvPicPr>
            <a:picLocks noChangeAspect="1"/>
          </p:cNvPicPr>
          <p:nvPr/>
        </p:nvPicPr>
        <p:blipFill>
          <a:blip r:embed="rId4"/>
          <a:stretch>
            <a:fillRect/>
          </a:stretch>
        </p:blipFill>
        <p:spPr>
          <a:xfrm>
            <a:off x="4962689" y="6333255"/>
            <a:ext cx="1206240" cy="479279"/>
          </a:xfrm>
          <a:prstGeom prst="rect">
            <a:avLst/>
          </a:prstGeom>
        </p:spPr>
      </p:pic>
      <p:sp>
        <p:nvSpPr>
          <p:cNvPr id="8" name="CuadroTexto 7">
            <a:extLst>
              <a:ext uri="{FF2B5EF4-FFF2-40B4-BE49-F238E27FC236}">
                <a16:creationId xmlns:a16="http://schemas.microsoft.com/office/drawing/2014/main" id="{6A02DEED-5AF0-FC69-F126-DD0CF0D4D33F}"/>
              </a:ext>
            </a:extLst>
          </p:cNvPr>
          <p:cNvSpPr txBox="1"/>
          <p:nvPr/>
        </p:nvSpPr>
        <p:spPr>
          <a:xfrm>
            <a:off x="6163853" y="6337751"/>
            <a:ext cx="11132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srgbClr val="10304B"/>
                </a:solidFill>
                <a:effectLst/>
                <a:uLnTx/>
                <a:uFillTx/>
                <a:latin typeface="Montserrat SemiBold" pitchFamily="2" charset="77"/>
                <a:ea typeface="+mn-ea"/>
                <a:cs typeface="+mn-cs"/>
              </a:rPr>
              <a:t>Consejo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srgbClr val="10304B"/>
                </a:solidFill>
                <a:effectLst/>
                <a:uLnTx/>
                <a:uFillTx/>
                <a:latin typeface="Montserrat SemiBold" pitchFamily="2" charset="77"/>
                <a:ea typeface="+mn-ea"/>
                <a:cs typeface="+mn-cs"/>
              </a:rPr>
              <a:t>Nacional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srgbClr val="10304B"/>
                </a:solidFill>
                <a:effectLst/>
                <a:uLnTx/>
                <a:uFillTx/>
                <a:latin typeface="Montserrat SemiBold" pitchFamily="2" charset="77"/>
                <a:ea typeface="+mn-ea"/>
                <a:cs typeface="+mn-cs"/>
              </a:rPr>
              <a:t>de la Juventud </a:t>
            </a:r>
          </a:p>
        </p:txBody>
      </p:sp>
    </p:spTree>
    <p:extLst>
      <p:ext uri="{BB962C8B-B14F-4D97-AF65-F5344CB8AC3E}">
        <p14:creationId xmlns:p14="http://schemas.microsoft.com/office/powerpoint/2010/main" val="2606168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189609" y="1128840"/>
            <a:ext cx="9641148" cy="523220"/>
          </a:xfrm>
          <a:prstGeom prst="rect">
            <a:avLst/>
          </a:prstGeom>
          <a:noFill/>
        </p:spPr>
        <p:txBody>
          <a:bodyPr wrap="square" rtlCol="0">
            <a:spAutoFit/>
          </a:bodyPr>
          <a:lstStyle/>
          <a:p>
            <a:r>
              <a:rPr lang="es-GT" sz="2800" b="1" dirty="0">
                <a:solidFill>
                  <a:schemeClr val="accent1"/>
                </a:solidFill>
                <a:latin typeface="Arial" panose="020B0604020202020204" pitchFamily="34" charset="0"/>
                <a:cs typeface="Arial" panose="020B0604020202020204" pitchFamily="34" charset="0"/>
              </a:rPr>
              <a:t>PRINCIPALES FUNCIONES DEL CONJUVE</a:t>
            </a:r>
          </a:p>
        </p:txBody>
      </p:sp>
      <p:sp>
        <p:nvSpPr>
          <p:cNvPr id="14" name="CuadroTexto 13">
            <a:extLst>
              <a:ext uri="{FF2B5EF4-FFF2-40B4-BE49-F238E27FC236}">
                <a16:creationId xmlns:a16="http://schemas.microsoft.com/office/drawing/2014/main" id="{4F016888-31B0-6BD7-6BC2-F6A83F7A01D2}"/>
              </a:ext>
            </a:extLst>
          </p:cNvPr>
          <p:cNvSpPr txBox="1"/>
          <p:nvPr/>
        </p:nvSpPr>
        <p:spPr>
          <a:xfrm>
            <a:off x="1189609" y="1908700"/>
            <a:ext cx="9641148" cy="3908762"/>
          </a:xfrm>
          <a:prstGeom prst="rect">
            <a:avLst/>
          </a:prstGeom>
          <a:noFill/>
        </p:spPr>
        <p:txBody>
          <a:bodyPr wrap="square" rtlCol="0">
            <a:spAutoFit/>
          </a:bodyPr>
          <a:lstStyle/>
          <a:p>
            <a:pPr marL="457200" lvl="5"/>
            <a:r>
              <a:rPr lang="es-GT" sz="2400" dirty="0">
                <a:latin typeface="Arial" panose="020B0604020202020204" pitchFamily="34" charset="0"/>
                <a:cs typeface="Arial" panose="020B0604020202020204" pitchFamily="34" charset="0"/>
              </a:rPr>
              <a:t>De conformidad con las normas que regulan su funcionamiento, las </a:t>
            </a:r>
            <a:r>
              <a:rPr lang="es-GT" sz="2400" b="1" dirty="0">
                <a:solidFill>
                  <a:srgbClr val="2786C0"/>
                </a:solidFill>
                <a:latin typeface="Arial" panose="020B0604020202020204" pitchFamily="34" charset="0"/>
                <a:cs typeface="Arial" panose="020B0604020202020204" pitchFamily="34" charset="0"/>
              </a:rPr>
              <a:t>principales funciones </a:t>
            </a:r>
            <a:r>
              <a:rPr lang="es-GT" sz="2400" dirty="0">
                <a:latin typeface="Arial" panose="020B0604020202020204" pitchFamily="34" charset="0"/>
                <a:cs typeface="Arial" panose="020B0604020202020204" pitchFamily="34" charset="0"/>
              </a:rPr>
              <a:t>del CONJUVE son:</a:t>
            </a:r>
          </a:p>
          <a:p>
            <a:pPr marL="800100" lvl="5" indent="-342900">
              <a:buClr>
                <a:schemeClr val="accent1"/>
              </a:buClr>
              <a:buFont typeface="Arial" panose="020B0604020202020204" pitchFamily="34" charset="0"/>
              <a:buChar char="•"/>
            </a:pPr>
            <a:r>
              <a:rPr lang="es-ES" sz="2000" dirty="0">
                <a:latin typeface="Arial" panose="020B0604020202020204" pitchFamily="34" charset="0"/>
                <a:cs typeface="Arial" panose="020B0604020202020204" pitchFamily="34" charset="0"/>
              </a:rPr>
              <a:t>Estudiar, planificar y canalizar la política del Estado en relación a la juventud.</a:t>
            </a:r>
            <a:endParaRPr lang="es-GT" sz="2000" dirty="0">
              <a:latin typeface="Arial" panose="020B0604020202020204" pitchFamily="34" charset="0"/>
              <a:cs typeface="Arial" panose="020B0604020202020204" pitchFamily="34" charset="0"/>
            </a:endParaRPr>
          </a:p>
          <a:p>
            <a:pPr marL="800100" lvl="5" indent="-342900">
              <a:buClr>
                <a:schemeClr val="accent1"/>
              </a:buClr>
              <a:buFont typeface="Arial" panose="020B0604020202020204" pitchFamily="34" charset="0"/>
              <a:buChar char="•"/>
            </a:pPr>
            <a:r>
              <a:rPr lang="es-ES" sz="2000" dirty="0">
                <a:latin typeface="Arial" panose="020B0604020202020204" pitchFamily="34" charset="0"/>
                <a:cs typeface="Arial" panose="020B0604020202020204" pitchFamily="34" charset="0"/>
              </a:rPr>
              <a:t>Ser el órgano rector en la promoción de programas y acciones que viabilicen la participación de la juventud en el desarrollo de Guatemala.</a:t>
            </a:r>
            <a:r>
              <a:rPr lang="es-GT" sz="2000" dirty="0">
                <a:latin typeface="Arial" panose="020B0604020202020204" pitchFamily="34" charset="0"/>
                <a:cs typeface="Arial" panose="020B0604020202020204" pitchFamily="34" charset="0"/>
              </a:rPr>
              <a:t> </a:t>
            </a:r>
          </a:p>
          <a:p>
            <a:pPr marL="800100" lvl="5" indent="-342900">
              <a:buClr>
                <a:schemeClr val="accent1"/>
              </a:buClr>
              <a:buFont typeface="Arial" panose="020B0604020202020204" pitchFamily="34" charset="0"/>
              <a:buChar char="•"/>
            </a:pPr>
            <a:r>
              <a:rPr lang="es-ES" sz="2000" dirty="0">
                <a:latin typeface="Arial" panose="020B0604020202020204" pitchFamily="34" charset="0"/>
                <a:cs typeface="Arial" panose="020B0604020202020204" pitchFamily="34" charset="0"/>
              </a:rPr>
              <a:t>Organizar y administrar los programas relacionados con la juventud y actuar como instancia de asesoría y Consejo de la Presidencia de la República en esta materia.</a:t>
            </a:r>
          </a:p>
          <a:p>
            <a:pPr marL="800100" lvl="5" indent="-342900">
              <a:buClr>
                <a:schemeClr val="accent1"/>
              </a:buClr>
              <a:buFont typeface="Arial" panose="020B0604020202020204" pitchFamily="34" charset="0"/>
              <a:buChar char="•"/>
            </a:pPr>
            <a:r>
              <a:rPr lang="es-ES" sz="2000" dirty="0">
                <a:latin typeface="Arial" panose="020B0604020202020204" pitchFamily="34" charset="0"/>
                <a:cs typeface="Arial" panose="020B0604020202020204" pitchFamily="34" charset="0"/>
              </a:rPr>
              <a:t>Actuar como mecanismo permanente de coordinación para la adopción de posiciones y estrategias del Estado en torno a los temas de la juventud, tanto en el ámbito nacional como en organismos y foros internacionales.</a:t>
            </a:r>
            <a:endParaRPr lang="es-GT" sz="2000" dirty="0">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0A6E922E-9A6F-6CB9-B92B-2AE1D336039A}"/>
              </a:ext>
            </a:extLst>
          </p:cNvPr>
          <p:cNvSpPr txBox="1"/>
          <p:nvPr/>
        </p:nvSpPr>
        <p:spPr>
          <a:xfrm>
            <a:off x="1275426" y="306224"/>
            <a:ext cx="9641148" cy="523220"/>
          </a:xfrm>
          <a:prstGeom prst="rect">
            <a:avLst/>
          </a:prstGeom>
          <a:noFill/>
        </p:spPr>
        <p:txBody>
          <a:bodyPr wrap="square" rtlCol="0">
            <a:spAutoFit/>
          </a:bodyPr>
          <a:lstStyle/>
          <a:p>
            <a:pPr algn="ctr"/>
            <a:r>
              <a:rPr lang="es-GT" sz="2800" b="1" dirty="0">
                <a:solidFill>
                  <a:schemeClr val="accent1"/>
                </a:solidFill>
                <a:latin typeface="Arial" panose="020B0604020202020204" pitchFamily="34" charset="0"/>
                <a:cs typeface="Arial" panose="020B0604020202020204" pitchFamily="34" charset="0"/>
              </a:rPr>
              <a:t>SEGUNDO INFORME CUATRIMESTRAL </a:t>
            </a:r>
          </a:p>
        </p:txBody>
      </p:sp>
    </p:spTree>
    <p:extLst>
      <p:ext uri="{BB962C8B-B14F-4D97-AF65-F5344CB8AC3E}">
        <p14:creationId xmlns:p14="http://schemas.microsoft.com/office/powerpoint/2010/main" val="1622892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861135" y="867230"/>
            <a:ext cx="9969622" cy="523220"/>
          </a:xfrm>
          <a:prstGeom prst="rect">
            <a:avLst/>
          </a:prstGeom>
          <a:noFill/>
        </p:spPr>
        <p:txBody>
          <a:bodyPr wrap="square" rtlCol="0">
            <a:spAutoFit/>
          </a:bodyPr>
          <a:lstStyle/>
          <a:p>
            <a:pPr lvl="0"/>
            <a:r>
              <a:rPr kumimoji="0" lang="es-GT" sz="28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PRINCIPALES </a:t>
            </a:r>
            <a:r>
              <a:rPr lang="es-GT" sz="2800" b="1" dirty="0">
                <a:solidFill>
                  <a:schemeClr val="accent1"/>
                </a:solidFill>
                <a:latin typeface="Arial" panose="020B0604020202020204" pitchFamily="34" charset="0"/>
                <a:cs typeface="Arial" panose="020B0604020202020204" pitchFamily="34" charset="0"/>
              </a:rPr>
              <a:t>OBJETIVOS</a:t>
            </a:r>
            <a:r>
              <a:rPr kumimoji="0" lang="es-GT" sz="28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 DEL CONJUVE</a:t>
            </a:r>
          </a:p>
        </p:txBody>
      </p:sp>
      <p:sp>
        <p:nvSpPr>
          <p:cNvPr id="14" name="CuadroTexto 13">
            <a:extLst>
              <a:ext uri="{FF2B5EF4-FFF2-40B4-BE49-F238E27FC236}">
                <a16:creationId xmlns:a16="http://schemas.microsoft.com/office/drawing/2014/main" id="{4F016888-31B0-6BD7-6BC2-F6A83F7A01D2}"/>
              </a:ext>
            </a:extLst>
          </p:cNvPr>
          <p:cNvSpPr txBox="1"/>
          <p:nvPr/>
        </p:nvSpPr>
        <p:spPr>
          <a:xfrm>
            <a:off x="390616" y="1479831"/>
            <a:ext cx="10218199" cy="5409943"/>
          </a:xfrm>
          <a:prstGeom prst="rect">
            <a:avLst/>
          </a:prstGeom>
          <a:noFill/>
        </p:spPr>
        <p:txBody>
          <a:bodyPr wrap="square" rtlCol="0">
            <a:spAutoFit/>
          </a:bodyPr>
          <a:lstStyle/>
          <a:p>
            <a:pPr marL="457200" lvl="1"/>
            <a:r>
              <a:rPr lang="es-GT" sz="2400" dirty="0">
                <a:latin typeface="Arial" panose="020B0604020202020204" pitchFamily="34" charset="0"/>
                <a:cs typeface="Arial" panose="020B0604020202020204" pitchFamily="34" charset="0"/>
              </a:rPr>
              <a:t>Para el cumplimiento de sus funciones y satisfacer las necesidades de la población, el CONJUVE debe cumplir con los siguientes </a:t>
            </a:r>
            <a:r>
              <a:rPr lang="es-GT" sz="2400" b="1" dirty="0">
                <a:solidFill>
                  <a:srgbClr val="2786C0"/>
                </a:solidFill>
                <a:latin typeface="Arial" panose="020B0604020202020204" pitchFamily="34" charset="0"/>
                <a:cs typeface="Arial" panose="020B0604020202020204" pitchFamily="34" charset="0"/>
              </a:rPr>
              <a:t>objetivos</a:t>
            </a:r>
            <a:r>
              <a:rPr lang="es-GT" sz="2400" dirty="0">
                <a:latin typeface="Arial" panose="020B0604020202020204" pitchFamily="34" charset="0"/>
                <a:cs typeface="Arial" panose="020B0604020202020204" pitchFamily="34" charset="0"/>
              </a:rPr>
              <a:t>:</a:t>
            </a:r>
          </a:p>
          <a:p>
            <a:pPr marL="800100" marR="0" lvl="5" indent="-342900" algn="l" defTabSz="914400" rtl="0" eaLnBrk="1" fontAlgn="auto" latinLnBrk="0" hangingPunct="1">
              <a:spcBef>
                <a:spcPts val="0"/>
              </a:spcBef>
              <a:spcAft>
                <a:spcPts val="0"/>
              </a:spcAft>
              <a:buClr>
                <a:srgbClr val="4472C4"/>
              </a:buClr>
              <a:buSzTx/>
              <a:buFont typeface="Arial" panose="020B0604020202020204" pitchFamily="34" charset="0"/>
              <a:buChar char="•"/>
              <a:tabLst/>
              <a:defRPr/>
            </a:pPr>
            <a:r>
              <a:rPr kumimoji="0" lang="es-ES" sz="23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Promover la coordinación interinstitucional para aumentar la oferta programática dirigida a la juventud y que la Política Nacional de la Juventud sea tomada como referencia para la formulación de la planificación institucional. </a:t>
            </a:r>
          </a:p>
          <a:p>
            <a:pPr marL="800100" marR="0" lvl="5" indent="-342900" algn="l" defTabSz="914400" rtl="0" eaLnBrk="1" fontAlgn="auto" latinLnBrk="0" hangingPunct="1">
              <a:spcBef>
                <a:spcPts val="0"/>
              </a:spcBef>
              <a:spcAft>
                <a:spcPts val="0"/>
              </a:spcAft>
              <a:buClr>
                <a:srgbClr val="4472C4"/>
              </a:buClr>
              <a:buSzTx/>
              <a:buFont typeface="Arial" panose="020B0604020202020204" pitchFamily="34" charset="0"/>
              <a:buChar char="•"/>
              <a:tabLst/>
              <a:defRPr/>
            </a:pPr>
            <a:r>
              <a:rPr kumimoji="0" lang="es-ES" sz="23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Contribuir en el fortalecimiento institucional de las entidades públicas que destinan recursos, bienes y servicios en beneficio de la juventud guatemalteca, a través de instrumentos de análisis de datos estadísticos.</a:t>
            </a:r>
          </a:p>
          <a:p>
            <a:pPr marL="800100" marR="0" lvl="5" indent="-342900" algn="l" defTabSz="914400" rtl="0" eaLnBrk="1" fontAlgn="auto" latinLnBrk="0" hangingPunct="1">
              <a:spcBef>
                <a:spcPts val="0"/>
              </a:spcBef>
              <a:spcAft>
                <a:spcPts val="0"/>
              </a:spcAft>
              <a:buClr>
                <a:srgbClr val="4472C4"/>
              </a:buClr>
              <a:buSzTx/>
              <a:buFont typeface="Arial" panose="020B0604020202020204" pitchFamily="34" charset="0"/>
              <a:buChar char="•"/>
              <a:tabLst/>
              <a:defRPr/>
            </a:pPr>
            <a:r>
              <a:rPr kumimoji="0" lang="es-ES" sz="23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Proporcionar asistencia técnica a las entidades del Estado, en la gestión de políticas públicas vinculadas con la temática de juventud.</a:t>
            </a:r>
          </a:p>
          <a:p>
            <a:pPr marL="800100" marR="0" lvl="5" indent="-342900" algn="l" defTabSz="914400" rtl="0" eaLnBrk="1" fontAlgn="auto" latinLnBrk="0" hangingPunct="1">
              <a:lnSpc>
                <a:spcPct val="150000"/>
              </a:lnSpc>
              <a:spcBef>
                <a:spcPts val="0"/>
              </a:spcBef>
              <a:spcAft>
                <a:spcPts val="0"/>
              </a:spcAft>
              <a:buClr>
                <a:srgbClr val="4472C4"/>
              </a:buClr>
              <a:buSzTx/>
              <a:buFont typeface="Arial" panose="020B0604020202020204" pitchFamily="34" charset="0"/>
              <a:buChar char="•"/>
              <a:tabLst/>
              <a:defRPr/>
            </a:pPr>
            <a:endParaRPr kumimoji="0" lang="es-GT" sz="2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0" marR="0" lvl="8" indent="0" algn="l" defTabSz="914400" rtl="0" eaLnBrk="1" fontAlgn="auto" latinLnBrk="0" hangingPunct="1">
              <a:lnSpc>
                <a:spcPct val="150000"/>
              </a:lnSpc>
              <a:spcBef>
                <a:spcPts val="0"/>
              </a:spcBef>
              <a:spcAft>
                <a:spcPts val="0"/>
              </a:spcAft>
              <a:buClr>
                <a:srgbClr val="0070C0"/>
              </a:buClr>
              <a:buSzTx/>
              <a:buFont typeface="Arial"/>
              <a:buNone/>
              <a:tabLst/>
              <a:defRPr/>
            </a:pPr>
            <a:endParaRPr kumimoji="0" lang="es-GT" sz="2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2681300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6154C09-83FC-01EB-F7E3-848712AE6317}"/>
              </a:ext>
            </a:extLst>
          </p:cNvPr>
          <p:cNvPicPr>
            <a:picLocks noChangeAspect="1"/>
          </p:cNvPicPr>
          <p:nvPr/>
        </p:nvPicPr>
        <p:blipFill>
          <a:blip r:embed="rId4"/>
          <a:stretch>
            <a:fillRect/>
          </a:stretch>
        </p:blipFill>
        <p:spPr>
          <a:xfrm>
            <a:off x="501282" y="2697503"/>
            <a:ext cx="1803636" cy="1803636"/>
          </a:xfrm>
          <a:prstGeom prst="rect">
            <a:avLst/>
          </a:prstGeom>
        </p:spPr>
      </p:pic>
      <p:sp>
        <p:nvSpPr>
          <p:cNvPr id="14" name="CuadroTexto 13">
            <a:extLst>
              <a:ext uri="{FF2B5EF4-FFF2-40B4-BE49-F238E27FC236}">
                <a16:creationId xmlns:a16="http://schemas.microsoft.com/office/drawing/2014/main" id="{57146A67-C081-2534-FEB1-BC7819A31A7A}"/>
              </a:ext>
            </a:extLst>
          </p:cNvPr>
          <p:cNvSpPr txBox="1"/>
          <p:nvPr/>
        </p:nvSpPr>
        <p:spPr>
          <a:xfrm>
            <a:off x="2743199" y="2828835"/>
            <a:ext cx="8859915" cy="1200329"/>
          </a:xfrm>
          <a:prstGeom prst="rect">
            <a:avLst/>
          </a:prstGeom>
          <a:noFill/>
        </p:spPr>
        <p:txBody>
          <a:bodyPr wrap="square" rtlCol="0">
            <a:spAutoFit/>
          </a:bodyPr>
          <a:lstStyle/>
          <a:p>
            <a:pPr marL="0" lvl="0" indent="0" algn="ctr" fontAlgn="auto">
              <a:lnSpc>
                <a:spcPct val="90000"/>
              </a:lnSpc>
              <a:spcBef>
                <a:spcPct val="0"/>
              </a:spcBef>
              <a:buSzTx/>
              <a:tabLst/>
              <a:defRPr/>
            </a:pPr>
            <a:r>
              <a:rPr lang="es-GT" sz="4000" b="1" dirty="0">
                <a:solidFill>
                  <a:schemeClr val="bg1"/>
                </a:solidFill>
                <a:cs typeface="Arial" panose="020B0604020202020204" pitchFamily="34" charset="0"/>
              </a:rPr>
              <a:t>PARTE GENERAL </a:t>
            </a:r>
          </a:p>
          <a:p>
            <a:pPr marL="0" lvl="0" indent="0" algn="ctr" fontAlgn="auto">
              <a:lnSpc>
                <a:spcPct val="90000"/>
              </a:lnSpc>
              <a:spcBef>
                <a:spcPct val="0"/>
              </a:spcBef>
              <a:buSzTx/>
              <a:tabLst/>
              <a:defRPr/>
            </a:pPr>
            <a:r>
              <a:rPr lang="es-GT" sz="4000" b="1" dirty="0">
                <a:solidFill>
                  <a:schemeClr val="bg1"/>
                </a:solidFill>
                <a:cs typeface="Arial" panose="020B0604020202020204" pitchFamily="34" charset="0"/>
              </a:rPr>
              <a:t>EJECUCIÓN PRESUPUESTARIA</a:t>
            </a:r>
          </a:p>
        </p:txBody>
      </p:sp>
      <p:sp>
        <p:nvSpPr>
          <p:cNvPr id="3" name="CuadroTexto 2">
            <a:extLst>
              <a:ext uri="{FF2B5EF4-FFF2-40B4-BE49-F238E27FC236}">
                <a16:creationId xmlns:a16="http://schemas.microsoft.com/office/drawing/2014/main" id="{00231819-0FD0-B724-E882-F7581BE32522}"/>
              </a:ext>
            </a:extLst>
          </p:cNvPr>
          <p:cNvSpPr txBox="1"/>
          <p:nvPr/>
        </p:nvSpPr>
        <p:spPr>
          <a:xfrm>
            <a:off x="588886" y="3045323"/>
            <a:ext cx="1458097"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GT" sz="6600" b="1" i="0" u="none" strike="noStrike" kern="1200" cap="none" spc="0" normalizeH="0" baseline="0" noProof="0" dirty="0">
                <a:ln>
                  <a:noFill/>
                </a:ln>
                <a:solidFill>
                  <a:srgbClr val="20539D"/>
                </a:solidFill>
                <a:effectLst/>
                <a:uLnTx/>
                <a:uFillTx/>
                <a:latin typeface="Montserrat ExtraBold" pitchFamily="2" charset="77"/>
                <a:ea typeface="+mn-ea"/>
                <a:cs typeface="+mn-cs"/>
              </a:rPr>
              <a:t>1</a:t>
            </a:r>
          </a:p>
        </p:txBody>
      </p:sp>
    </p:spTree>
    <p:extLst>
      <p:ext uri="{BB962C8B-B14F-4D97-AF65-F5344CB8AC3E}">
        <p14:creationId xmlns:p14="http://schemas.microsoft.com/office/powerpoint/2010/main" val="3684004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861135" y="1128840"/>
            <a:ext cx="9969622" cy="954107"/>
          </a:xfrm>
          <a:prstGeom prst="rect">
            <a:avLst/>
          </a:prstGeom>
          <a:noFill/>
        </p:spPr>
        <p:txBody>
          <a:bodyPr wrap="square" rtlCol="0">
            <a:spAutoFit/>
          </a:bodyPr>
          <a:lstStyle/>
          <a:p>
            <a:pPr lvl="0"/>
            <a:r>
              <a:rPr lang="es-GT" sz="2800" b="1" dirty="0">
                <a:solidFill>
                  <a:schemeClr val="accent1"/>
                </a:solidFill>
                <a:latin typeface="Arial" panose="020B0604020202020204" pitchFamily="34" charset="0"/>
                <a:cs typeface="Arial" panose="020B0604020202020204" pitchFamily="34" charset="0"/>
              </a:rPr>
              <a:t>CIFRAS GENERALES DEL PRESUPUESTO AL SEGUNDO CUATRIMESTRE 2022</a:t>
            </a:r>
            <a:endParaRPr kumimoji="0" lang="es-GT" sz="28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endParaRPr>
          </a:p>
        </p:txBody>
      </p:sp>
      <p:sp>
        <p:nvSpPr>
          <p:cNvPr id="4" name="Marcador de contenido 6">
            <a:extLst>
              <a:ext uri="{FF2B5EF4-FFF2-40B4-BE49-F238E27FC236}">
                <a16:creationId xmlns:a16="http://schemas.microsoft.com/office/drawing/2014/main" id="{DE1E81AB-5FA8-4BD2-B982-A83C68EE5C08}"/>
              </a:ext>
            </a:extLst>
          </p:cNvPr>
          <p:cNvSpPr txBox="1">
            <a:spLocks/>
          </p:cNvSpPr>
          <p:nvPr/>
        </p:nvSpPr>
        <p:spPr>
          <a:xfrm>
            <a:off x="818605" y="2082946"/>
            <a:ext cx="4585065" cy="4353485"/>
          </a:xfrm>
          <a:prstGeom prst="rect">
            <a:avLst/>
          </a:prstGeom>
          <a:noFill/>
          <a:ln>
            <a:noFill/>
          </a:ln>
        </p:spPr>
        <p:txBody>
          <a:bodyPr spcFirstLastPara="1" wrap="square" lIns="91425" tIns="45700" rIns="91425" bIns="45700"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dirty="0">
                <a:latin typeface="Arial" panose="020B0604020202020204" pitchFamily="34" charset="0"/>
                <a:cs typeface="Arial" panose="020B0604020202020204" pitchFamily="34" charset="0"/>
              </a:rPr>
              <a:t>Presupuesto vigente </a:t>
            </a:r>
            <a:r>
              <a:rPr lang="es-GT" b="1" dirty="0">
                <a:latin typeface="Arial" panose="020B0604020202020204" pitchFamily="34" charset="0"/>
                <a:cs typeface="Arial" panose="020B0604020202020204" pitchFamily="34" charset="0"/>
              </a:rPr>
              <a:t>total:</a:t>
            </a:r>
          </a:p>
          <a:p>
            <a:pPr marL="457200" lvl="1"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b="1" dirty="0">
                <a:latin typeface="Arial" panose="020B0604020202020204" pitchFamily="34" charset="0"/>
                <a:cs typeface="Arial" panose="020B0604020202020204" pitchFamily="34" charset="0"/>
              </a:rPr>
              <a:t> </a:t>
            </a:r>
          </a:p>
          <a:p>
            <a:pPr marL="457200" lvl="1" indent="0">
              <a:buFont typeface="Arial"/>
              <a:buNone/>
            </a:pPr>
            <a:endParaRPr lang="es-GT" dirty="0">
              <a:latin typeface="Arial" panose="020B0604020202020204" pitchFamily="34" charset="0"/>
              <a:cs typeface="Arial" panose="020B0604020202020204" pitchFamily="34" charset="0"/>
            </a:endParaRPr>
          </a:p>
          <a:p>
            <a:pPr marL="457200" lvl="1" indent="0">
              <a:buFont typeface="Arial"/>
              <a:buNone/>
            </a:pPr>
            <a:r>
              <a:rPr lang="es-GT" dirty="0">
                <a:latin typeface="Arial" panose="020B0604020202020204" pitchFamily="34" charset="0"/>
                <a:cs typeface="Arial" panose="020B0604020202020204" pitchFamily="34" charset="0"/>
              </a:rPr>
              <a:t>Presupuesto </a:t>
            </a:r>
            <a:r>
              <a:rPr lang="es-GT" b="1" dirty="0">
                <a:latin typeface="Arial" panose="020B0604020202020204" pitchFamily="34" charset="0"/>
                <a:cs typeface="Arial" panose="020B0604020202020204" pitchFamily="34" charset="0"/>
              </a:rPr>
              <a:t>ejecutado</a:t>
            </a:r>
            <a:r>
              <a:rPr lang="es-GT" dirty="0">
                <a:latin typeface="Arial" panose="020B0604020202020204" pitchFamily="34" charset="0"/>
                <a:cs typeface="Arial" panose="020B0604020202020204" pitchFamily="34" charset="0"/>
              </a:rPr>
              <a:t> (utilizado):</a:t>
            </a:r>
            <a:br>
              <a:rPr lang="es-GT" dirty="0">
                <a:latin typeface="Arial" panose="020B0604020202020204" pitchFamily="34" charset="0"/>
                <a:cs typeface="Arial" panose="020B0604020202020204" pitchFamily="34" charset="0"/>
              </a:rPr>
            </a:br>
            <a:endParaRPr lang="es-GT" dirty="0">
              <a:latin typeface="Arial" panose="020B0604020202020204" pitchFamily="34" charset="0"/>
              <a:cs typeface="Arial" panose="020B0604020202020204" pitchFamily="34" charset="0"/>
            </a:endParaRPr>
          </a:p>
          <a:p>
            <a:pPr marL="457200" lvl="1" indent="0">
              <a:buFont typeface="Arial"/>
              <a:buNone/>
            </a:pPr>
            <a:endParaRPr lang="es-GT" dirty="0">
              <a:latin typeface="Arial" panose="020B0604020202020204" pitchFamily="34" charset="0"/>
              <a:cs typeface="Arial" panose="020B0604020202020204" pitchFamily="34" charset="0"/>
            </a:endParaRPr>
          </a:p>
          <a:p>
            <a:pPr marL="457200" lvl="1" indent="0">
              <a:buFont typeface="Arial"/>
              <a:buNone/>
            </a:pPr>
            <a:endParaRPr lang="es-GT" dirty="0">
              <a:latin typeface="Arial" panose="020B0604020202020204" pitchFamily="34" charset="0"/>
              <a:cs typeface="Arial" panose="020B0604020202020204" pitchFamily="34" charset="0"/>
            </a:endParaRPr>
          </a:p>
          <a:p>
            <a:pPr marL="457200" lvl="1" indent="0">
              <a:buFont typeface="Arial"/>
              <a:buNone/>
            </a:pPr>
            <a:r>
              <a:rPr lang="es-GT" b="1" dirty="0">
                <a:latin typeface="Arial" panose="020B0604020202020204" pitchFamily="34" charset="0"/>
                <a:cs typeface="Arial" panose="020B0604020202020204" pitchFamily="34" charset="0"/>
              </a:rPr>
              <a:t>Saldo:</a:t>
            </a:r>
            <a:br>
              <a:rPr lang="es-GT" dirty="0">
                <a:latin typeface="Arial" panose="020B0604020202020204" pitchFamily="34" charset="0"/>
                <a:cs typeface="Arial" panose="020B0604020202020204" pitchFamily="34" charset="0"/>
              </a:rPr>
            </a:br>
            <a:endParaRPr lang="es-GT" sz="4000" b="1" dirty="0">
              <a:solidFill>
                <a:srgbClr val="0070C0"/>
              </a:solidFill>
              <a:latin typeface="Arial" panose="020B0604020202020204" pitchFamily="34" charset="0"/>
              <a:cs typeface="Arial" panose="020B0604020202020204" pitchFamily="34" charset="0"/>
            </a:endParaRPr>
          </a:p>
          <a:p>
            <a:pPr lvl="1"/>
            <a:endParaRPr lang="es-GT" dirty="0">
              <a:latin typeface="Arial" panose="020B0604020202020204" pitchFamily="34" charset="0"/>
              <a:cs typeface="Arial" panose="020B0604020202020204" pitchFamily="34" charset="0"/>
            </a:endParaRPr>
          </a:p>
        </p:txBody>
      </p:sp>
      <p:sp>
        <p:nvSpPr>
          <p:cNvPr id="5" name="Marcador de contenido 6">
            <a:extLst>
              <a:ext uri="{FF2B5EF4-FFF2-40B4-BE49-F238E27FC236}">
                <a16:creationId xmlns:a16="http://schemas.microsoft.com/office/drawing/2014/main" id="{A7FF1A2F-745D-4743-A6A2-84A34EECD569}"/>
              </a:ext>
            </a:extLst>
          </p:cNvPr>
          <p:cNvSpPr txBox="1">
            <a:spLocks/>
          </p:cNvSpPr>
          <p:nvPr/>
        </p:nvSpPr>
        <p:spPr>
          <a:xfrm>
            <a:off x="4727229" y="1979720"/>
            <a:ext cx="5969726" cy="374944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b="1" dirty="0">
              <a:latin typeface="Arial" panose="020B0604020202020204" pitchFamily="34" charset="0"/>
              <a:cs typeface="Arial" panose="020B0604020202020204" pitchFamily="34" charset="0"/>
            </a:endParaRPr>
          </a:p>
          <a:p>
            <a:pPr marL="457200" lvl="1" indent="0" algn="r">
              <a:buNone/>
            </a:pPr>
            <a:r>
              <a:rPr lang="es-GT" sz="4500" b="1" dirty="0">
                <a:solidFill>
                  <a:srgbClr val="0070C0"/>
                </a:solidFill>
                <a:latin typeface="Arial" panose="020B0604020202020204" pitchFamily="34" charset="0"/>
                <a:cs typeface="Arial" panose="020B0604020202020204" pitchFamily="34" charset="0"/>
              </a:rPr>
              <a:t>Q. 13,000,000.00</a:t>
            </a:r>
          </a:p>
          <a:p>
            <a:pPr marL="457200" lvl="1" indent="0" algn="r">
              <a:buNone/>
            </a:pPr>
            <a:endParaRPr lang="es-GT" sz="4500" b="1" dirty="0">
              <a:solidFill>
                <a:srgbClr val="0070C0"/>
              </a:solidFill>
              <a:latin typeface="Arial" panose="020B0604020202020204" pitchFamily="34" charset="0"/>
              <a:cs typeface="Arial" panose="020B0604020202020204" pitchFamily="34" charset="0"/>
            </a:endParaRPr>
          </a:p>
          <a:p>
            <a:pPr marL="457200" lvl="1" indent="0" algn="r">
              <a:buNone/>
            </a:pPr>
            <a:r>
              <a:rPr lang="es-GT" sz="4500" b="1" dirty="0">
                <a:solidFill>
                  <a:srgbClr val="0070C0"/>
                </a:solidFill>
                <a:latin typeface="Arial" panose="020B0604020202020204" pitchFamily="34" charset="0"/>
                <a:cs typeface="Arial" panose="020B0604020202020204" pitchFamily="34" charset="0"/>
              </a:rPr>
              <a:t>Q. 8,230,851.13</a:t>
            </a:r>
          </a:p>
          <a:p>
            <a:pPr marL="457200" lvl="1" indent="0" algn="r">
              <a:buNone/>
            </a:pPr>
            <a:endParaRPr lang="es-GT" sz="4500" b="1" dirty="0">
              <a:solidFill>
                <a:srgbClr val="0070C0"/>
              </a:solidFill>
              <a:latin typeface="Arial" panose="020B0604020202020204" pitchFamily="34" charset="0"/>
              <a:cs typeface="Arial" panose="020B0604020202020204" pitchFamily="34" charset="0"/>
            </a:endParaRPr>
          </a:p>
          <a:p>
            <a:pPr marL="457200" lvl="1" indent="0" algn="r">
              <a:buNone/>
            </a:pPr>
            <a:r>
              <a:rPr lang="es-GT" sz="4500" b="1" dirty="0">
                <a:solidFill>
                  <a:srgbClr val="0070C0"/>
                </a:solidFill>
                <a:latin typeface="Arial" panose="020B0604020202020204" pitchFamily="34" charset="0"/>
                <a:cs typeface="Arial" panose="020B0604020202020204" pitchFamily="34" charset="0"/>
              </a:rPr>
              <a:t>Q. 4,769,148.87</a:t>
            </a:r>
          </a:p>
          <a:p>
            <a:pPr marL="457200" lvl="1" indent="0" algn="r">
              <a:buNone/>
            </a:pPr>
            <a:endParaRPr lang="es-GT" sz="4500" b="1" dirty="0">
              <a:solidFill>
                <a:srgbClr val="0070C0"/>
              </a:solidFill>
              <a:latin typeface="Arial" panose="020B0604020202020204" pitchFamily="34" charset="0"/>
              <a:cs typeface="Arial" panose="020B0604020202020204" pitchFamily="34" charset="0"/>
            </a:endParaRP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2182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861135" y="1128840"/>
            <a:ext cx="9969622"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8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CIFRAS GENERALES DEL PRESUPUESTO AL SEGUNDO CUATRIMESTRE 2022</a:t>
            </a:r>
          </a:p>
        </p:txBody>
      </p:sp>
      <p:sp>
        <p:nvSpPr>
          <p:cNvPr id="6" name="Marcador de contenido 6">
            <a:extLst>
              <a:ext uri="{FF2B5EF4-FFF2-40B4-BE49-F238E27FC236}">
                <a16:creationId xmlns:a16="http://schemas.microsoft.com/office/drawing/2014/main" id="{F066F35B-9658-4B7D-96EB-FD60AE0B6C89}"/>
              </a:ext>
            </a:extLst>
          </p:cNvPr>
          <p:cNvSpPr txBox="1">
            <a:spLocks/>
          </p:cNvSpPr>
          <p:nvPr/>
        </p:nvSpPr>
        <p:spPr>
          <a:xfrm>
            <a:off x="3284093" y="2266159"/>
            <a:ext cx="4585065" cy="1445424"/>
          </a:xfrm>
          <a:prstGeom prst="rect">
            <a:avLst/>
          </a:prstGeom>
          <a:noFill/>
          <a:ln>
            <a:noFill/>
          </a:ln>
        </p:spPr>
        <p:txBody>
          <a:bodyPr spcFirstLastPara="1" wrap="square" lIns="91425" tIns="45700" rIns="91425" bIns="45700" anchor="t" anchorCtr="0">
            <a:normAutofit fontScale="85000" lnSpcReduction="2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sz="3000" b="1" dirty="0">
                <a:latin typeface="Arial" panose="020B0604020202020204" pitchFamily="34" charset="0"/>
                <a:cs typeface="Arial" panose="020B0604020202020204" pitchFamily="34" charset="0"/>
              </a:rPr>
              <a:t>Porcentaje de ejecución</a:t>
            </a:r>
            <a:r>
              <a:rPr lang="es-GT" sz="2600" b="1" dirty="0">
                <a:latin typeface="Arial" panose="020B0604020202020204" pitchFamily="34" charset="0"/>
                <a:cs typeface="Arial" panose="020B0604020202020204" pitchFamily="34" charset="0"/>
              </a:rPr>
              <a:t>:</a:t>
            </a:r>
          </a:p>
          <a:p>
            <a:pPr marL="457200" lvl="1"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b="1" dirty="0">
                <a:latin typeface="Arial" panose="020B0604020202020204" pitchFamily="34" charset="0"/>
                <a:cs typeface="Arial" panose="020B0604020202020204" pitchFamily="34" charset="0"/>
              </a:rPr>
              <a:t> </a:t>
            </a:r>
          </a:p>
          <a:p>
            <a:pPr lvl="1"/>
            <a:endParaRPr lang="es-GT" dirty="0">
              <a:latin typeface="Arial" panose="020B0604020202020204" pitchFamily="34" charset="0"/>
              <a:cs typeface="Arial" panose="020B0604020202020204" pitchFamily="34" charset="0"/>
            </a:endParaRPr>
          </a:p>
        </p:txBody>
      </p:sp>
      <p:sp>
        <p:nvSpPr>
          <p:cNvPr id="7" name="Marcador de contenido 6">
            <a:extLst>
              <a:ext uri="{FF2B5EF4-FFF2-40B4-BE49-F238E27FC236}">
                <a16:creationId xmlns:a16="http://schemas.microsoft.com/office/drawing/2014/main" id="{52FE8DD1-C7DD-44D2-9EEA-6623843B6E8D}"/>
              </a:ext>
            </a:extLst>
          </p:cNvPr>
          <p:cNvSpPr txBox="1">
            <a:spLocks/>
          </p:cNvSpPr>
          <p:nvPr/>
        </p:nvSpPr>
        <p:spPr>
          <a:xfrm>
            <a:off x="4202188" y="3456337"/>
            <a:ext cx="3287515" cy="19840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b="1" dirty="0">
              <a:latin typeface="Arial" panose="020B0604020202020204" pitchFamily="34" charset="0"/>
              <a:cs typeface="Arial" panose="020B0604020202020204" pitchFamily="34" charset="0"/>
            </a:endParaRPr>
          </a:p>
          <a:p>
            <a:pPr marL="457200" lvl="1" indent="0" algn="ctr">
              <a:buNone/>
            </a:pPr>
            <a:r>
              <a:rPr lang="es-GT" sz="5000" b="1" dirty="0">
                <a:solidFill>
                  <a:schemeClr val="accent1"/>
                </a:solidFill>
                <a:latin typeface="Arial" panose="020B0604020202020204" pitchFamily="34" charset="0"/>
                <a:cs typeface="Arial" panose="020B0604020202020204" pitchFamily="34" charset="0"/>
              </a:rPr>
              <a:t>63.31%</a:t>
            </a:r>
          </a:p>
          <a:p>
            <a:pPr marL="457200" lvl="1" indent="0" algn="ctr">
              <a:buNone/>
            </a:pPr>
            <a:endParaRPr lang="es-GT" sz="40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8048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861134" y="1128840"/>
            <a:ext cx="10377995" cy="492443"/>
          </a:xfrm>
          <a:prstGeom prst="rect">
            <a:avLst/>
          </a:prstGeom>
          <a:noFill/>
        </p:spPr>
        <p:txBody>
          <a:bodyPr wrap="square" rtlCol="0">
            <a:spAutoFit/>
          </a:bodyPr>
          <a:lstStyle/>
          <a:p>
            <a:pPr lvl="0" algn="ctr"/>
            <a:r>
              <a:rPr lang="es-GT" sz="2600" dirty="0">
                <a:solidFill>
                  <a:schemeClr val="accent1"/>
                </a:solidFill>
                <a:latin typeface="Arial" panose="020B0604020202020204" pitchFamily="34" charset="0"/>
                <a:cs typeface="Arial" panose="020B0604020202020204" pitchFamily="34" charset="0"/>
              </a:rPr>
              <a:t>¿</a:t>
            </a:r>
            <a:r>
              <a:rPr lang="es-GT" sz="2600" b="1" dirty="0">
                <a:solidFill>
                  <a:schemeClr val="accent1"/>
                </a:solidFill>
                <a:latin typeface="Arial" panose="020B0604020202020204" pitchFamily="34" charset="0"/>
                <a:cs typeface="Arial" panose="020B0604020202020204" pitchFamily="34" charset="0"/>
              </a:rPr>
              <a:t>EN QUÉ UTILIZA EL DINERO CONJUVE?</a:t>
            </a:r>
            <a:endParaRPr kumimoji="0" lang="es-GT" sz="26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endParaRPr>
          </a:p>
        </p:txBody>
      </p:sp>
      <p:sp>
        <p:nvSpPr>
          <p:cNvPr id="4" name="Título 1">
            <a:extLst>
              <a:ext uri="{FF2B5EF4-FFF2-40B4-BE49-F238E27FC236}">
                <a16:creationId xmlns:a16="http://schemas.microsoft.com/office/drawing/2014/main" id="{3286DC99-D06C-48BB-B255-706EDF454819}"/>
              </a:ext>
            </a:extLst>
          </p:cNvPr>
          <p:cNvSpPr txBox="1">
            <a:spLocks/>
          </p:cNvSpPr>
          <p:nvPr/>
        </p:nvSpPr>
        <p:spPr>
          <a:xfrm>
            <a:off x="631371" y="1721224"/>
            <a:ext cx="7406641" cy="4814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00" b="0" dirty="0">
                <a:solidFill>
                  <a:schemeClr val="tx1"/>
                </a:solidFill>
                <a:latin typeface="Arial" panose="020B0604020202020204" pitchFamily="34" charset="0"/>
                <a:cs typeface="Arial" panose="020B0604020202020204" pitchFamily="34" charset="0"/>
              </a:rPr>
              <a:t>El dinero se utiliza en la adquisición de diferentes bienes o servicios y en transferencias que son necesarias para cumplir con las finalidades de la institución.</a:t>
            </a:r>
          </a:p>
          <a:p>
            <a:pPr algn="just">
              <a:lnSpc>
                <a:spcPct val="150000"/>
              </a:lnSpc>
            </a:pPr>
            <a:endParaRPr lang="es-GT" sz="20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000" b="0" dirty="0">
                <a:solidFill>
                  <a:schemeClr val="tx1"/>
                </a:solidFill>
                <a:latin typeface="Arial" panose="020B0604020202020204" pitchFamily="34" charset="0"/>
                <a:cs typeface="Arial" panose="020B0604020202020204" pitchFamily="34" charset="0"/>
              </a:rPr>
              <a:t>Para mostrar de forma ordenada a la población en qué se utiliza el dinero, el gasto del sector público se muestra por </a:t>
            </a:r>
            <a:r>
              <a:rPr lang="es-GT" sz="2600" dirty="0">
                <a:solidFill>
                  <a:srgbClr val="197BB4"/>
                </a:solidFill>
                <a:latin typeface="Arial" panose="020B0604020202020204" pitchFamily="34" charset="0"/>
                <a:cs typeface="Arial" panose="020B0604020202020204" pitchFamily="34" charset="0"/>
              </a:rPr>
              <a:t>grupos de gasto</a:t>
            </a:r>
            <a:r>
              <a:rPr lang="es-GT" sz="2600" b="0" dirty="0">
                <a:solidFill>
                  <a:schemeClr val="tx1"/>
                </a:solidFill>
                <a:latin typeface="Arial" panose="020B0604020202020204" pitchFamily="34" charset="0"/>
                <a:cs typeface="Arial" panose="020B0604020202020204" pitchFamily="34" charset="0"/>
              </a:rPr>
              <a:t>.</a:t>
            </a:r>
          </a:p>
          <a:p>
            <a:endParaRPr lang="es-GT" sz="2000" b="0" dirty="0">
              <a:solidFill>
                <a:schemeClr val="accent1">
                  <a:lumMod val="50000"/>
                </a:schemeClr>
              </a:solidFill>
              <a:latin typeface="Arial" panose="020B0604020202020204" pitchFamily="34" charset="0"/>
              <a:cs typeface="Arial" panose="020B0604020202020204" pitchFamily="34" charset="0"/>
            </a:endParaRPr>
          </a:p>
          <a:p>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0F20B3F5-0BE6-434C-ADD9-E3D04A4AE0E0}"/>
              </a:ext>
            </a:extLst>
          </p:cNvPr>
          <p:cNvSpPr txBox="1">
            <a:spLocks/>
          </p:cNvSpPr>
          <p:nvPr/>
        </p:nvSpPr>
        <p:spPr>
          <a:xfrm>
            <a:off x="8347710" y="2607416"/>
            <a:ext cx="3327219" cy="1937113"/>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2000" b="0" dirty="0">
                <a:latin typeface="Arial" panose="020B0604020202020204" pitchFamily="34" charset="0"/>
                <a:cs typeface="Arial" panose="020B0604020202020204" pitchFamily="34" charset="0"/>
              </a:rPr>
            </a:br>
            <a:r>
              <a:rPr lang="es-GT" sz="2000" b="0" dirty="0">
                <a:latin typeface="Arial" panose="020B0604020202020204" pitchFamily="34" charset="0"/>
                <a:cs typeface="Arial" panose="020B0604020202020204" pitchFamily="34" charset="0"/>
              </a:rPr>
              <a:t>El gasto se divide </a:t>
            </a:r>
          </a:p>
          <a:p>
            <a:pPr>
              <a:lnSpc>
                <a:spcPct val="150000"/>
              </a:lnSpc>
            </a:pPr>
            <a:r>
              <a:rPr lang="es-GT" sz="2000" b="0" dirty="0">
                <a:latin typeface="Arial" panose="020B0604020202020204" pitchFamily="34" charset="0"/>
                <a:cs typeface="Arial" panose="020B0604020202020204" pitchFamily="34" charset="0"/>
              </a:rPr>
              <a:t>en </a:t>
            </a:r>
            <a:r>
              <a:rPr lang="es-GT" sz="3100" b="0" dirty="0">
                <a:solidFill>
                  <a:schemeClr val="accent1"/>
                </a:solidFill>
                <a:latin typeface="Arial" panose="020B0604020202020204" pitchFamily="34" charset="0"/>
                <a:cs typeface="Arial" panose="020B0604020202020204" pitchFamily="34" charset="0"/>
              </a:rPr>
              <a:t>6</a:t>
            </a:r>
            <a:r>
              <a:rPr lang="es-GT" sz="3100" dirty="0">
                <a:solidFill>
                  <a:srgbClr val="FF0000"/>
                </a:solidFill>
                <a:latin typeface="Arial" panose="020B0604020202020204" pitchFamily="34" charset="0"/>
                <a:cs typeface="Arial" panose="020B0604020202020204" pitchFamily="34" charset="0"/>
              </a:rPr>
              <a:t> </a:t>
            </a:r>
            <a:r>
              <a:rPr lang="es-GT" sz="2000" b="0" dirty="0">
                <a:latin typeface="Arial" panose="020B0604020202020204" pitchFamily="34" charset="0"/>
                <a:cs typeface="Arial" panose="020B0604020202020204" pitchFamily="34" charset="0"/>
              </a:rPr>
              <a:t>grupos</a:t>
            </a:r>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4183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532660" y="330543"/>
            <a:ext cx="10377995" cy="830997"/>
          </a:xfrm>
          <a:prstGeom prst="rect">
            <a:avLst/>
          </a:prstGeom>
          <a:noFill/>
        </p:spPr>
        <p:txBody>
          <a:bodyPr wrap="square" rtlCol="0">
            <a:spAutoFit/>
          </a:bodyPr>
          <a:lstStyle/>
          <a:p>
            <a:pPr lvl="0"/>
            <a:r>
              <a:rPr lang="es-GT" sz="2400" b="1" dirty="0">
                <a:solidFill>
                  <a:schemeClr val="accent1"/>
                </a:solidFill>
                <a:latin typeface="Arial" panose="020B0604020202020204" pitchFamily="34" charset="0"/>
                <a:cs typeface="Arial" panose="020B0604020202020204" pitchFamily="34" charset="0"/>
              </a:rPr>
              <a:t>EJECUCIÓN PRESUPUESTARIA POR GRUPO DE GASTO AL SEGUNDO CUATRIMESTRE 2022</a:t>
            </a:r>
            <a:endParaRPr kumimoji="0" lang="es-GT" sz="26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endParaRPr>
          </a:p>
        </p:txBody>
      </p:sp>
      <p:pic>
        <p:nvPicPr>
          <p:cNvPr id="3" name="Imagen 2" descr="Escala de tiempo&#10;&#10;Descripción generada automáticamente con confianza baja">
            <a:extLst>
              <a:ext uri="{FF2B5EF4-FFF2-40B4-BE49-F238E27FC236}">
                <a16:creationId xmlns:a16="http://schemas.microsoft.com/office/drawing/2014/main" id="{4A2C3D63-176D-C9F4-5197-3321F70696C4}"/>
              </a:ext>
            </a:extLst>
          </p:cNvPr>
          <p:cNvPicPr>
            <a:picLocks noChangeAspect="1"/>
          </p:cNvPicPr>
          <p:nvPr/>
        </p:nvPicPr>
        <p:blipFill rotWithShape="1">
          <a:blip r:embed="rId3"/>
          <a:srcRect t="12129"/>
          <a:stretch/>
        </p:blipFill>
        <p:spPr bwMode="auto">
          <a:xfrm>
            <a:off x="532660" y="1286865"/>
            <a:ext cx="11061570" cy="50097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24118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589104" y="726091"/>
            <a:ext cx="9685537" cy="892552"/>
          </a:xfrm>
          <a:prstGeom prst="rect">
            <a:avLst/>
          </a:prstGeom>
          <a:noFill/>
        </p:spPr>
        <p:txBody>
          <a:bodyPr wrap="square" rtlCol="0">
            <a:spAutoFit/>
          </a:bodyPr>
          <a:lstStyle/>
          <a:p>
            <a:pPr lvl="0"/>
            <a:r>
              <a:rPr lang="es-GT" sz="2600" b="1" dirty="0">
                <a:solidFill>
                  <a:schemeClr val="accent1"/>
                </a:solidFill>
                <a:latin typeface="Arial" panose="020B0604020202020204" pitchFamily="34" charset="0"/>
                <a:cs typeface="Arial" panose="020B0604020202020204" pitchFamily="34" charset="0"/>
              </a:rPr>
              <a:t>¿CUÁL ES LA IMPORTANCIA DEL PAGO DE SERVIDORES PÚBLICOS?</a:t>
            </a:r>
            <a:endParaRPr kumimoji="0" lang="es-GT" sz="26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endParaRPr>
          </a:p>
        </p:txBody>
      </p:sp>
      <p:pic>
        <p:nvPicPr>
          <p:cNvPr id="6" name="Picture 2" descr="Desarrollando capacidades de ciencia de datos en Directivos Públicos">
            <a:extLst>
              <a:ext uri="{FF2B5EF4-FFF2-40B4-BE49-F238E27FC236}">
                <a16:creationId xmlns:a16="http://schemas.microsoft.com/office/drawing/2014/main" id="{3E2FE43C-1DFF-4DD3-AA50-5276C8582119}"/>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17466" y="572892"/>
            <a:ext cx="1111896" cy="1111896"/>
          </a:xfrm>
          <a:prstGeom prst="rect">
            <a:avLst/>
          </a:prstGeom>
          <a:noFill/>
          <a:extLst>
            <a:ext uri="{909E8E84-426E-40DD-AFC4-6F175D3DCCD1}">
              <a14:hiddenFill xmlns:a14="http://schemas.microsoft.com/office/drawing/2010/main">
                <a:solidFill>
                  <a:srgbClr val="FFFFFF"/>
                </a:solidFill>
              </a14:hiddenFill>
            </a:ext>
          </a:extLst>
        </p:spPr>
      </p:pic>
      <p:sp>
        <p:nvSpPr>
          <p:cNvPr id="7" name="Título 1">
            <a:extLst>
              <a:ext uri="{FF2B5EF4-FFF2-40B4-BE49-F238E27FC236}">
                <a16:creationId xmlns:a16="http://schemas.microsoft.com/office/drawing/2014/main" id="{379E44F8-6120-4618-979B-D24DF190A8FC}"/>
              </a:ext>
            </a:extLst>
          </p:cNvPr>
          <p:cNvSpPr txBox="1">
            <a:spLocks/>
          </p:cNvSpPr>
          <p:nvPr/>
        </p:nvSpPr>
        <p:spPr>
          <a:xfrm>
            <a:off x="387531" y="1679184"/>
            <a:ext cx="10669675" cy="5238750"/>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400" b="0" dirty="0">
                <a:solidFill>
                  <a:schemeClr val="tx1"/>
                </a:solidFill>
                <a:latin typeface="Arial" panose="020B0604020202020204" pitchFamily="34" charset="0"/>
                <a:cs typeface="Arial" panose="020B0604020202020204" pitchFamily="34" charset="0"/>
              </a:rPr>
              <a:t>El dinero utilizado en el pago de servidores públicos (</a:t>
            </a:r>
            <a:r>
              <a:rPr lang="es-GT" sz="2400" b="0" dirty="0">
                <a:solidFill>
                  <a:srgbClr val="197BB4"/>
                </a:solidFill>
                <a:latin typeface="Arial" panose="020B0604020202020204" pitchFamily="34" charset="0"/>
                <a:cs typeface="Arial" panose="020B0604020202020204" pitchFamily="34" charset="0"/>
              </a:rPr>
              <a:t>G</a:t>
            </a:r>
            <a:r>
              <a:rPr lang="es-GT" sz="2400" dirty="0">
                <a:solidFill>
                  <a:srgbClr val="197BB4"/>
                </a:solidFill>
                <a:latin typeface="Arial" panose="020B0604020202020204" pitchFamily="34" charset="0"/>
                <a:cs typeface="Arial" panose="020B0604020202020204" pitchFamily="34" charset="0"/>
              </a:rPr>
              <a:t>rupo 0 “Servicios personales”</a:t>
            </a:r>
            <a:r>
              <a:rPr lang="es-GT" sz="2400" b="0" dirty="0">
                <a:solidFill>
                  <a:schemeClr val="tx1"/>
                </a:solidFill>
                <a:latin typeface="Arial" panose="020B0604020202020204" pitchFamily="34" charset="0"/>
                <a:cs typeface="Arial" panose="020B0604020202020204" pitchFamily="34" charset="0"/>
              </a:rPr>
              <a:t>), aunque se clasifica como un gasto de funcionamiento, en realidad, constituye el medio para prestar servicios a la población y con ello, satisfacer las necesidades sociales específicamente de la población juvenil; El Consejo Nacional de la Juventud –CONJUVE- a través de articulaciones interinstitucionales ha fortalecido las acciones en favor de la juventud guatemalteca, razón por la cual es indispensable el fortalecimiento del Recurso Humano. </a:t>
            </a:r>
          </a:p>
          <a:p>
            <a:pPr algn="just">
              <a:lnSpc>
                <a:spcPct val="150000"/>
              </a:lnSpc>
            </a:pPr>
            <a:endParaRPr lang="es-GT" sz="2400" b="0" dirty="0">
              <a:solidFill>
                <a:schemeClr val="tx1"/>
              </a:solidFill>
              <a:latin typeface="Arial" panose="020B0604020202020204" pitchFamily="34" charset="0"/>
              <a:cs typeface="Arial" panose="020B0604020202020204" pitchFamily="34" charset="0"/>
            </a:endParaRPr>
          </a:p>
          <a:p>
            <a:endParaRPr lang="es-GT" sz="2000" b="0" dirty="0">
              <a:solidFill>
                <a:schemeClr val="accent1">
                  <a:lumMod val="50000"/>
                </a:schemeClr>
              </a:solidFill>
              <a:latin typeface="Arial" panose="020B0604020202020204" pitchFamily="34" charset="0"/>
              <a:cs typeface="Arial" panose="020B0604020202020204" pitchFamily="34" charset="0"/>
            </a:endParaRPr>
          </a:p>
          <a:p>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5062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589104" y="726091"/>
            <a:ext cx="9685537" cy="892552"/>
          </a:xfrm>
          <a:prstGeom prst="rect">
            <a:avLst/>
          </a:prstGeom>
          <a:noFill/>
        </p:spPr>
        <p:txBody>
          <a:bodyPr wrap="square" rtlCol="0">
            <a:spAutoFit/>
          </a:bodyPr>
          <a:lstStyle/>
          <a:p>
            <a:pPr lvl="0"/>
            <a:r>
              <a:rPr lang="es-GT" sz="2600" b="1" dirty="0">
                <a:solidFill>
                  <a:schemeClr val="accent1"/>
                </a:solidFill>
                <a:latin typeface="Arial" panose="020B0604020202020204" pitchFamily="34" charset="0"/>
                <a:cs typeface="Arial" panose="020B0604020202020204" pitchFamily="34" charset="0"/>
              </a:rPr>
              <a:t>PAGO DE SALARIOS A SERVIDORES PÚBLICOS A LA FECHA</a:t>
            </a:r>
            <a:endParaRPr kumimoji="0" lang="es-GT" sz="26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endParaRPr>
          </a:p>
        </p:txBody>
      </p:sp>
      <p:pic>
        <p:nvPicPr>
          <p:cNvPr id="6" name="Picture 2" descr="Desarrollando capacidades de ciencia de datos en Directivos Públicos">
            <a:extLst>
              <a:ext uri="{FF2B5EF4-FFF2-40B4-BE49-F238E27FC236}">
                <a16:creationId xmlns:a16="http://schemas.microsoft.com/office/drawing/2014/main" id="{3E2FE43C-1DFF-4DD3-AA50-5276C8582119}"/>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17466" y="572892"/>
            <a:ext cx="1111896" cy="1111896"/>
          </a:xfrm>
          <a:prstGeom prst="rect">
            <a:avLst/>
          </a:prstGeom>
          <a:noFill/>
          <a:extLst>
            <a:ext uri="{909E8E84-426E-40DD-AFC4-6F175D3DCCD1}">
              <a14:hiddenFill xmlns:a14="http://schemas.microsoft.com/office/drawing/2010/main">
                <a:solidFill>
                  <a:srgbClr val="FFFFFF"/>
                </a:solidFill>
              </a14:hiddenFill>
            </a:ext>
          </a:extLst>
        </p:spPr>
      </p:pic>
      <p:sp>
        <p:nvSpPr>
          <p:cNvPr id="9" name="Título 1">
            <a:extLst>
              <a:ext uri="{FF2B5EF4-FFF2-40B4-BE49-F238E27FC236}">
                <a16:creationId xmlns:a16="http://schemas.microsoft.com/office/drawing/2014/main" id="{1F98226F-DD49-4C73-B5A2-2178D69D10F2}"/>
              </a:ext>
            </a:extLst>
          </p:cNvPr>
          <p:cNvSpPr txBox="1">
            <a:spLocks/>
          </p:cNvSpPr>
          <p:nvPr/>
        </p:nvSpPr>
        <p:spPr>
          <a:xfrm>
            <a:off x="592069" y="1801091"/>
            <a:ext cx="7406641" cy="4026339"/>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675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700" b="0" dirty="0">
                <a:solidFill>
                  <a:srgbClr val="000000"/>
                </a:solidFill>
                <a:latin typeface="Arial" panose="020B0604020202020204" pitchFamily="34" charset="0"/>
                <a:cs typeface="Arial" panose="020B0604020202020204" pitchFamily="34" charset="0"/>
              </a:rPr>
              <a:t>Presupuesto vigente total para el pago de servidores públicos</a:t>
            </a:r>
          </a:p>
          <a:p>
            <a:pPr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9,649,110.00</a:t>
            </a:r>
          </a:p>
          <a:p>
            <a:pPr algn="just">
              <a:lnSpc>
                <a:spcPct val="150000"/>
              </a:lnSpc>
            </a:pPr>
            <a:endParaRPr lang="es-GT" sz="2400" b="0" dirty="0">
              <a:solidFill>
                <a:srgbClr val="000000"/>
              </a:solidFill>
              <a:latin typeface="Arial" panose="020B0604020202020204" pitchFamily="34" charset="0"/>
              <a:cs typeface="Arial" panose="020B0604020202020204" pitchFamily="34" charset="0"/>
            </a:endParaRPr>
          </a:p>
          <a:p>
            <a:pPr algn="just">
              <a:lnSpc>
                <a:spcPct val="150000"/>
              </a:lnSpc>
            </a:pPr>
            <a:r>
              <a:rPr lang="es-GT" sz="2700" b="0" dirty="0">
                <a:solidFill>
                  <a:srgbClr val="000000"/>
                </a:solidFill>
                <a:latin typeface="Arial" panose="020B0604020202020204" pitchFamily="34" charset="0"/>
                <a:cs typeface="Arial" panose="020B0604020202020204" pitchFamily="34" charset="0"/>
              </a:rPr>
              <a:t>Presupuesto utilizado al </a:t>
            </a:r>
            <a:r>
              <a:rPr lang="es-GT" sz="2700" u="sng" dirty="0">
                <a:solidFill>
                  <a:srgbClr val="000000"/>
                </a:solidFill>
                <a:latin typeface="Arial" panose="020B0604020202020204" pitchFamily="34" charset="0"/>
                <a:cs typeface="Arial" panose="020B0604020202020204" pitchFamily="34" charset="0"/>
              </a:rPr>
              <a:t>segundo cuatrimestre 2022</a:t>
            </a:r>
            <a:r>
              <a:rPr lang="es-GT" sz="2700" dirty="0">
                <a:solidFill>
                  <a:srgbClr val="000000"/>
                </a:solidFill>
                <a:latin typeface="Arial" panose="020B0604020202020204" pitchFamily="34" charset="0"/>
                <a:cs typeface="Arial" panose="020B0604020202020204" pitchFamily="34" charset="0"/>
              </a:rPr>
              <a:t> </a:t>
            </a:r>
            <a:r>
              <a:rPr lang="es-GT" sz="2700" b="0" dirty="0">
                <a:solidFill>
                  <a:srgbClr val="000000"/>
                </a:solidFill>
                <a:latin typeface="Arial" panose="020B0604020202020204" pitchFamily="34" charset="0"/>
                <a:cs typeface="Arial" panose="020B0604020202020204" pitchFamily="34" charset="0"/>
              </a:rPr>
              <a:t>para el pago de servidores públicos</a:t>
            </a:r>
          </a:p>
          <a:p>
            <a:pPr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5,682,261.06</a:t>
            </a:r>
          </a:p>
          <a:p>
            <a:pPr algn="just">
              <a:lnSpc>
                <a:spcPct val="150000"/>
              </a:lnSpc>
            </a:pPr>
            <a:endParaRPr lang="es-GT" sz="2400" b="0" dirty="0">
              <a:solidFill>
                <a:srgbClr val="000000"/>
              </a:solidFill>
              <a:latin typeface="Arial" panose="020B0604020202020204" pitchFamily="34" charset="0"/>
              <a:cs typeface="Arial" panose="020B0604020202020204" pitchFamily="34" charset="0"/>
            </a:endParaRPr>
          </a:p>
          <a:p>
            <a:pPr algn="just">
              <a:lnSpc>
                <a:spcPct val="150000"/>
              </a:lnSpc>
            </a:pPr>
            <a:r>
              <a:rPr lang="es-GT" sz="2700" b="0" dirty="0">
                <a:solidFill>
                  <a:srgbClr val="000000"/>
                </a:solidFill>
                <a:latin typeface="Arial" panose="020B0604020202020204" pitchFamily="34" charset="0"/>
                <a:cs typeface="Arial" panose="020B0604020202020204" pitchFamily="34" charset="0"/>
              </a:rPr>
              <a:t>Saldo para el pago de servidores públicos</a:t>
            </a:r>
          </a:p>
          <a:p>
            <a:pPr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3,966,848.94</a:t>
            </a:r>
          </a:p>
          <a:p>
            <a:pPr algn="just">
              <a:lnSpc>
                <a:spcPct val="150000"/>
              </a:lnSpc>
            </a:pPr>
            <a:endParaRPr lang="es-GT" sz="2000" b="0" dirty="0">
              <a:solidFill>
                <a:srgbClr val="4472C4">
                  <a:lumMod val="50000"/>
                </a:srgbClr>
              </a:solidFill>
              <a:latin typeface="Arial" panose="020B0604020202020204" pitchFamily="34" charset="0"/>
              <a:cs typeface="Arial" panose="020B0604020202020204" pitchFamily="34" charset="0"/>
            </a:endParaRPr>
          </a:p>
        </p:txBody>
      </p:sp>
      <p:sp>
        <p:nvSpPr>
          <p:cNvPr id="10" name="Título 1">
            <a:extLst>
              <a:ext uri="{FF2B5EF4-FFF2-40B4-BE49-F238E27FC236}">
                <a16:creationId xmlns:a16="http://schemas.microsoft.com/office/drawing/2014/main" id="{F7A154BA-6F3D-4F4E-8BA4-E5FB563D6914}"/>
              </a:ext>
            </a:extLst>
          </p:cNvPr>
          <p:cNvSpPr txBox="1">
            <a:spLocks/>
          </p:cNvSpPr>
          <p:nvPr/>
        </p:nvSpPr>
        <p:spPr>
          <a:xfrm>
            <a:off x="8272712" y="2633187"/>
            <a:ext cx="3327219" cy="2423886"/>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r>
              <a:rPr lang="es-GT" sz="2200" b="0" dirty="0">
                <a:solidFill>
                  <a:schemeClr val="tx1"/>
                </a:solidFill>
                <a:latin typeface="Arial" panose="020B0604020202020204" pitchFamily="34" charset="0"/>
                <a:cs typeface="Arial" panose="020B0604020202020204" pitchFamily="34" charset="0"/>
              </a:rPr>
              <a:t>Este rubro constituye el 58.89</a:t>
            </a:r>
            <a:r>
              <a:rPr lang="es-GT" sz="2200" dirty="0">
                <a:solidFill>
                  <a:schemeClr val="tx1"/>
                </a:solidFill>
                <a:latin typeface="Arial" panose="020B0604020202020204" pitchFamily="34" charset="0"/>
                <a:cs typeface="Arial" panose="020B0604020202020204" pitchFamily="34" charset="0"/>
              </a:rPr>
              <a:t>%</a:t>
            </a:r>
            <a:r>
              <a:rPr lang="es-GT" sz="2200" b="0" dirty="0">
                <a:latin typeface="Arial" panose="020B0604020202020204" pitchFamily="34" charset="0"/>
                <a:cs typeface="Arial" panose="020B0604020202020204" pitchFamily="34" charset="0"/>
              </a:rPr>
              <a:t> </a:t>
            </a:r>
            <a:r>
              <a:rPr lang="es-GT" sz="2200" b="0" dirty="0">
                <a:solidFill>
                  <a:schemeClr val="tx1"/>
                </a:solidFill>
                <a:latin typeface="Arial" panose="020B0604020202020204" pitchFamily="34" charset="0"/>
                <a:cs typeface="Arial" panose="020B0604020202020204" pitchFamily="34" charset="0"/>
              </a:rPr>
              <a:t>del total del presupuesto ejecutado del CONJUVE</a:t>
            </a: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8808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672231" y="726091"/>
            <a:ext cx="9685537" cy="492443"/>
          </a:xfrm>
          <a:prstGeom prst="rect">
            <a:avLst/>
          </a:prstGeom>
          <a:noFill/>
        </p:spPr>
        <p:txBody>
          <a:bodyPr wrap="square" rtlCol="0">
            <a:spAutoFit/>
          </a:bodyPr>
          <a:lstStyle/>
          <a:p>
            <a:pPr lvl="0"/>
            <a:r>
              <a:rPr lang="es-GT" sz="2600" dirty="0">
                <a:solidFill>
                  <a:schemeClr val="accent1"/>
                </a:solidFill>
                <a:latin typeface="Arial" panose="020B0604020202020204" pitchFamily="34" charset="0"/>
                <a:cs typeface="Arial" panose="020B0604020202020204" pitchFamily="34" charset="0"/>
              </a:rPr>
              <a:t>¿</a:t>
            </a:r>
            <a:r>
              <a:rPr lang="es-GT" sz="2600" b="1" dirty="0">
                <a:solidFill>
                  <a:schemeClr val="accent1"/>
                </a:solidFill>
                <a:latin typeface="Arial" panose="020B0604020202020204" pitchFamily="34" charset="0"/>
                <a:cs typeface="Arial" panose="020B0604020202020204" pitchFamily="34" charset="0"/>
              </a:rPr>
              <a:t>EN QUÉ INVIERTE CONJUVE?</a:t>
            </a:r>
            <a:endParaRPr kumimoji="0" lang="es-GT" sz="26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endParaRPr>
          </a:p>
        </p:txBody>
      </p:sp>
      <p:pic>
        <p:nvPicPr>
          <p:cNvPr id="7" name="Picture 4" descr="Edificio - Iconos gratis de edificios">
            <a:extLst>
              <a:ext uri="{FF2B5EF4-FFF2-40B4-BE49-F238E27FC236}">
                <a16:creationId xmlns:a16="http://schemas.microsoft.com/office/drawing/2014/main" id="{9107D880-514E-4661-85DC-9999966D665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83764" y="221345"/>
            <a:ext cx="1288467" cy="1288467"/>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A27F1B47-CD23-4F97-8C57-964E7A9700D4}"/>
              </a:ext>
            </a:extLst>
          </p:cNvPr>
          <p:cNvSpPr txBox="1">
            <a:spLocks/>
          </p:cNvSpPr>
          <p:nvPr/>
        </p:nvSpPr>
        <p:spPr>
          <a:xfrm>
            <a:off x="439271" y="2014558"/>
            <a:ext cx="7406641" cy="4843442"/>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00" b="0" dirty="0">
                <a:solidFill>
                  <a:schemeClr val="tx1"/>
                </a:solidFill>
                <a:latin typeface="Arial" panose="020B0604020202020204" pitchFamily="34" charset="0"/>
                <a:cs typeface="Arial" panose="020B0604020202020204" pitchFamily="34" charset="0"/>
              </a:rPr>
              <a:t>La inversión de CONJUVE durante el segundo cuatrimestre según el manual de clasificación presupuestaria se refleja en el grupo 300, específicamente en el renglón 328 “Equipo de computo”, realizando la adquisición de un servidor y dos discos duros con capacidad de 2 terabyte.</a:t>
            </a:r>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
        <p:nvSpPr>
          <p:cNvPr id="11" name="Título 1">
            <a:extLst>
              <a:ext uri="{FF2B5EF4-FFF2-40B4-BE49-F238E27FC236}">
                <a16:creationId xmlns:a16="http://schemas.microsoft.com/office/drawing/2014/main" id="{008DFD0C-3E7E-4043-99EB-5828F632E878}"/>
              </a:ext>
            </a:extLst>
          </p:cNvPr>
          <p:cNvSpPr txBox="1">
            <a:spLocks/>
          </p:cNvSpPr>
          <p:nvPr/>
        </p:nvSpPr>
        <p:spPr>
          <a:xfrm>
            <a:off x="8323655" y="2395830"/>
            <a:ext cx="3327219" cy="2772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2000" b="0" dirty="0">
                <a:solidFill>
                  <a:schemeClr val="tx1"/>
                </a:solidFill>
                <a:latin typeface="Arial" panose="020B0604020202020204" pitchFamily="34" charset="0"/>
                <a:cs typeface="Arial" panose="020B0604020202020204" pitchFamily="34" charset="0"/>
              </a:rPr>
            </a:br>
            <a:r>
              <a:rPr lang="es-GT" sz="2000" b="0" dirty="0">
                <a:solidFill>
                  <a:schemeClr val="tx1"/>
                </a:solidFill>
                <a:latin typeface="Arial" panose="020B0604020202020204" pitchFamily="34" charset="0"/>
                <a:cs typeface="Arial" panose="020B0604020202020204" pitchFamily="34" charset="0"/>
              </a:rPr>
              <a:t>La inversión se divide principalmente en adquisición de </a:t>
            </a:r>
            <a:r>
              <a:rPr lang="es-GT" sz="2000" dirty="0">
                <a:solidFill>
                  <a:schemeClr val="accent1"/>
                </a:solidFill>
                <a:latin typeface="Arial" panose="020B0604020202020204" pitchFamily="34" charset="0"/>
                <a:cs typeface="Arial" panose="020B0604020202020204" pitchFamily="34" charset="0"/>
              </a:rPr>
              <a:t>equipo de computo</a:t>
            </a:r>
            <a:r>
              <a:rPr lang="es-GT" sz="2000" b="0" dirty="0">
                <a:solidFill>
                  <a:schemeClr val="tx1"/>
                </a:solidFill>
                <a:latin typeface="Arial" panose="020B0604020202020204" pitchFamily="34" charset="0"/>
                <a:cs typeface="Arial" panose="020B0604020202020204" pitchFamily="34" charset="0"/>
              </a:rPr>
              <a:t>.</a:t>
            </a:r>
            <a:endParaRPr lang="es-GT" sz="2200" b="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2961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672231" y="726091"/>
            <a:ext cx="9685537"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600" b="0"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a:t>
            </a:r>
            <a:r>
              <a:rPr kumimoji="0" lang="es-GT" sz="26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MONTO UTILIZADO DE INVERSIÓN A LA FECHA?</a:t>
            </a:r>
          </a:p>
        </p:txBody>
      </p:sp>
      <p:pic>
        <p:nvPicPr>
          <p:cNvPr id="7" name="Picture 4" descr="Edificio - Iconos gratis de edificios">
            <a:extLst>
              <a:ext uri="{FF2B5EF4-FFF2-40B4-BE49-F238E27FC236}">
                <a16:creationId xmlns:a16="http://schemas.microsoft.com/office/drawing/2014/main" id="{9107D880-514E-4661-85DC-9999966D665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83764" y="221345"/>
            <a:ext cx="1288467" cy="1288467"/>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a:extLst>
              <a:ext uri="{FF2B5EF4-FFF2-40B4-BE49-F238E27FC236}">
                <a16:creationId xmlns:a16="http://schemas.microsoft.com/office/drawing/2014/main" id="{C671FD01-4362-45F8-9D18-B87B582FBBF4}"/>
              </a:ext>
            </a:extLst>
          </p:cNvPr>
          <p:cNvSpPr txBox="1">
            <a:spLocks/>
          </p:cNvSpPr>
          <p:nvPr/>
        </p:nvSpPr>
        <p:spPr>
          <a:xfrm>
            <a:off x="705394" y="1841605"/>
            <a:ext cx="7406641" cy="415380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675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700" b="0" dirty="0">
                <a:solidFill>
                  <a:schemeClr val="tx1"/>
                </a:solidFill>
                <a:latin typeface="Arial" panose="020B0604020202020204" pitchFamily="34" charset="0"/>
                <a:cs typeface="Arial" panose="020B0604020202020204" pitchFamily="34" charset="0"/>
              </a:rPr>
              <a:t>Presupuesto vigente total para la inversión</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298,450.00</a:t>
            </a:r>
          </a:p>
          <a:p>
            <a:pPr algn="just">
              <a:lnSpc>
                <a:spcPct val="150000"/>
              </a:lnSpc>
            </a:pPr>
            <a:endParaRPr lang="es-GT" sz="24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700" b="0" dirty="0">
                <a:solidFill>
                  <a:schemeClr val="tx1"/>
                </a:solidFill>
                <a:latin typeface="Arial" panose="020B0604020202020204" pitchFamily="34" charset="0"/>
                <a:cs typeface="Arial" panose="020B0604020202020204" pitchFamily="34" charset="0"/>
              </a:rPr>
              <a:t>Presupuesto utilizado al</a:t>
            </a:r>
            <a:r>
              <a:rPr lang="es-GT" sz="2700" u="sng" dirty="0">
                <a:solidFill>
                  <a:schemeClr val="tx1"/>
                </a:solidFill>
                <a:latin typeface="Arial" panose="020B0604020202020204" pitchFamily="34" charset="0"/>
                <a:cs typeface="Arial" panose="020B0604020202020204" pitchFamily="34" charset="0"/>
              </a:rPr>
              <a:t> segundo cuatrimestre 2022</a:t>
            </a:r>
            <a:r>
              <a:rPr lang="es-GT" sz="2700" dirty="0">
                <a:solidFill>
                  <a:schemeClr val="tx1"/>
                </a:solidFill>
                <a:latin typeface="Arial" panose="020B0604020202020204" pitchFamily="34" charset="0"/>
                <a:cs typeface="Arial" panose="020B0604020202020204" pitchFamily="34" charset="0"/>
              </a:rPr>
              <a:t> </a:t>
            </a:r>
            <a:r>
              <a:rPr lang="es-GT" sz="2700" b="0" dirty="0">
                <a:solidFill>
                  <a:schemeClr val="tx1"/>
                </a:solidFill>
                <a:latin typeface="Arial" panose="020B0604020202020204" pitchFamily="34" charset="0"/>
                <a:cs typeface="Arial" panose="020B0604020202020204" pitchFamily="34" charset="0"/>
              </a:rPr>
              <a:t>para la inversión</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71,399.20</a:t>
            </a:r>
          </a:p>
          <a:p>
            <a:pPr algn="just">
              <a:lnSpc>
                <a:spcPct val="150000"/>
              </a:lnSpc>
            </a:pPr>
            <a:endParaRPr lang="es-GT" sz="24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700" b="0" dirty="0">
                <a:solidFill>
                  <a:schemeClr val="tx1"/>
                </a:solidFill>
                <a:latin typeface="Arial" panose="020B0604020202020204" pitchFamily="34" charset="0"/>
                <a:cs typeface="Arial" panose="020B0604020202020204" pitchFamily="34" charset="0"/>
              </a:rPr>
              <a:t>Saldo para la inversión</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227,050.80</a:t>
            </a:r>
          </a:p>
          <a:p>
            <a:pPr algn="just">
              <a:lnSpc>
                <a:spcPct val="150000"/>
              </a:lnSpc>
            </a:pP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
        <p:nvSpPr>
          <p:cNvPr id="9" name="Título 1">
            <a:extLst>
              <a:ext uri="{FF2B5EF4-FFF2-40B4-BE49-F238E27FC236}">
                <a16:creationId xmlns:a16="http://schemas.microsoft.com/office/drawing/2014/main" id="{5AE0DDC3-E50A-46E6-AAA6-DB777E3F4468}"/>
              </a:ext>
            </a:extLst>
          </p:cNvPr>
          <p:cNvSpPr txBox="1">
            <a:spLocks/>
          </p:cNvSpPr>
          <p:nvPr/>
        </p:nvSpPr>
        <p:spPr>
          <a:xfrm>
            <a:off x="8260397" y="2691198"/>
            <a:ext cx="3327219" cy="2423886"/>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2000" b="0" dirty="0">
                <a:latin typeface="Arial" panose="020B0604020202020204" pitchFamily="34" charset="0"/>
                <a:cs typeface="Arial" panose="020B0604020202020204" pitchFamily="34" charset="0"/>
              </a:rPr>
            </a:br>
            <a:r>
              <a:rPr lang="es-GT" sz="2200" b="0" dirty="0">
                <a:solidFill>
                  <a:schemeClr val="tx1"/>
                </a:solidFill>
                <a:latin typeface="Arial" panose="020B0604020202020204" pitchFamily="34" charset="0"/>
                <a:cs typeface="Arial" panose="020B0604020202020204" pitchFamily="34" charset="0"/>
              </a:rPr>
              <a:t>Este rubro constituye el </a:t>
            </a:r>
            <a:r>
              <a:rPr lang="es-GT" sz="2200" dirty="0">
                <a:solidFill>
                  <a:schemeClr val="accent1"/>
                </a:solidFill>
                <a:latin typeface="Arial" panose="020B0604020202020204" pitchFamily="34" charset="0"/>
                <a:cs typeface="Arial" panose="020B0604020202020204" pitchFamily="34" charset="0"/>
              </a:rPr>
              <a:t>29.92%</a:t>
            </a:r>
            <a:r>
              <a:rPr lang="es-GT" sz="2200" b="0" dirty="0">
                <a:latin typeface="Arial" panose="020B0604020202020204" pitchFamily="34" charset="0"/>
                <a:cs typeface="Arial" panose="020B0604020202020204" pitchFamily="34" charset="0"/>
              </a:rPr>
              <a:t> </a:t>
            </a:r>
            <a:r>
              <a:rPr lang="es-GT" sz="2200" b="0" dirty="0">
                <a:solidFill>
                  <a:schemeClr val="tx1"/>
                </a:solidFill>
                <a:latin typeface="Arial" panose="020B0604020202020204" pitchFamily="34" charset="0"/>
                <a:cs typeface="Arial" panose="020B0604020202020204" pitchFamily="34" charset="0"/>
              </a:rPr>
              <a:t>del total del presupuesto del CONJUVE</a:t>
            </a:r>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5225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948873" y="726091"/>
            <a:ext cx="9408895" cy="523220"/>
          </a:xfrm>
          <a:prstGeom prst="rect">
            <a:avLst/>
          </a:prstGeom>
          <a:noFill/>
        </p:spPr>
        <p:txBody>
          <a:bodyPr wrap="square" rtlCol="0">
            <a:spAutoFit/>
          </a:bodyPr>
          <a:lstStyle/>
          <a:p>
            <a:pPr lvl="0"/>
            <a:r>
              <a:rPr lang="es-GT" sz="2800" b="1" dirty="0">
                <a:latin typeface="Arial" panose="020B0604020202020204" pitchFamily="34" charset="0"/>
                <a:cs typeface="Arial" panose="020B0604020202020204" pitchFamily="34" charset="0"/>
              </a:rPr>
              <a:t>¿QUÉ FINALIDADES ATIENDE “LA INSTITUCIÓN”?</a:t>
            </a:r>
            <a:endPar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pic>
        <p:nvPicPr>
          <p:cNvPr id="8" name="Picture 2" descr="Target arm | Icono Gratis">
            <a:extLst>
              <a:ext uri="{FF2B5EF4-FFF2-40B4-BE49-F238E27FC236}">
                <a16:creationId xmlns:a16="http://schemas.microsoft.com/office/drawing/2014/main" id="{9D9C6369-DFBF-4BDA-9D46-5BC1518786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054" y="313209"/>
            <a:ext cx="1477870" cy="1477870"/>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a:extLst>
              <a:ext uri="{FF2B5EF4-FFF2-40B4-BE49-F238E27FC236}">
                <a16:creationId xmlns:a16="http://schemas.microsoft.com/office/drawing/2014/main" id="{AE969403-F89B-4306-AA5A-257D80D16C24}"/>
              </a:ext>
            </a:extLst>
          </p:cNvPr>
          <p:cNvSpPr txBox="1">
            <a:spLocks/>
          </p:cNvSpPr>
          <p:nvPr/>
        </p:nvSpPr>
        <p:spPr>
          <a:xfrm>
            <a:off x="439271" y="1816459"/>
            <a:ext cx="7406641" cy="5238750"/>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00" b="0" dirty="0">
                <a:solidFill>
                  <a:schemeClr val="tx1"/>
                </a:solidFill>
                <a:latin typeface="Arial" panose="020B0604020202020204" pitchFamily="34" charset="0"/>
                <a:cs typeface="Arial" panose="020B0604020202020204" pitchFamily="34" charset="0"/>
              </a:rPr>
              <a:t>Los recursos públicos se utilizan con fines específicos para el cumplimiento de los objetivos sociales y económicos del Estado que impactan directamente en la población. </a:t>
            </a:r>
          </a:p>
          <a:p>
            <a:pPr algn="just">
              <a:lnSpc>
                <a:spcPct val="150000"/>
              </a:lnSpc>
            </a:pPr>
            <a:endParaRPr lang="es-GT" sz="20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000" b="0" dirty="0">
                <a:solidFill>
                  <a:schemeClr val="tx1"/>
                </a:solidFill>
                <a:latin typeface="Arial" panose="020B0604020202020204" pitchFamily="34" charset="0"/>
                <a:cs typeface="Arial" panose="020B0604020202020204" pitchFamily="34" charset="0"/>
              </a:rPr>
              <a:t>Cada entidad atiende y prioriza las finalidades que le corresponden de conformidad con la ley. En el caso del CONJUVE, destina su presupuesto a </a:t>
            </a:r>
            <a:r>
              <a:rPr lang="es-GT" sz="2000" b="0" u="sng" dirty="0">
                <a:solidFill>
                  <a:schemeClr val="tx1"/>
                </a:solidFill>
                <a:latin typeface="Arial" panose="020B0604020202020204" pitchFamily="34" charset="0"/>
                <a:cs typeface="Arial" panose="020B0604020202020204" pitchFamily="34" charset="0"/>
              </a:rPr>
              <a:t>Servicio de Publicación  General </a:t>
            </a:r>
            <a:r>
              <a:rPr lang="es-GT" sz="2000" b="0" dirty="0">
                <a:solidFill>
                  <a:schemeClr val="tx1"/>
                </a:solidFill>
                <a:latin typeface="Arial" panose="020B0604020202020204" pitchFamily="34" charset="0"/>
                <a:cs typeface="Arial" panose="020B0604020202020204" pitchFamily="34" charset="0"/>
              </a:rPr>
              <a:t>y </a:t>
            </a:r>
            <a:r>
              <a:rPr lang="es-GT" sz="2000" b="0" u="sng" dirty="0">
                <a:solidFill>
                  <a:schemeClr val="tx1"/>
                </a:solidFill>
                <a:latin typeface="Arial" panose="020B0604020202020204" pitchFamily="34" charset="0"/>
                <a:cs typeface="Arial" panose="020B0604020202020204" pitchFamily="34" charset="0"/>
              </a:rPr>
              <a:t>Protección Social.</a:t>
            </a:r>
            <a:endParaRPr lang="es-GT" sz="2000" b="0" dirty="0">
              <a:solidFill>
                <a:schemeClr val="accent1">
                  <a:lumMod val="50000"/>
                </a:schemeClr>
              </a:solidFill>
              <a:latin typeface="Arial" panose="020B0604020202020204" pitchFamily="34" charset="0"/>
              <a:cs typeface="Arial" panose="020B0604020202020204" pitchFamily="34" charset="0"/>
            </a:endParaRPr>
          </a:p>
          <a:p>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
        <p:nvSpPr>
          <p:cNvPr id="11" name="Título 1">
            <a:extLst>
              <a:ext uri="{FF2B5EF4-FFF2-40B4-BE49-F238E27FC236}">
                <a16:creationId xmlns:a16="http://schemas.microsoft.com/office/drawing/2014/main" id="{3750DE5C-C769-4FEC-B6BB-33ABBA1B75D5}"/>
              </a:ext>
            </a:extLst>
          </p:cNvPr>
          <p:cNvSpPr txBox="1">
            <a:spLocks/>
          </p:cNvSpPr>
          <p:nvPr/>
        </p:nvSpPr>
        <p:spPr>
          <a:xfrm>
            <a:off x="8650099" y="2262807"/>
            <a:ext cx="3327219" cy="2772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2000" b="0" dirty="0">
                <a:solidFill>
                  <a:schemeClr val="tx1"/>
                </a:solidFill>
                <a:latin typeface="Arial" panose="020B0604020202020204" pitchFamily="34" charset="0"/>
                <a:cs typeface="Arial" panose="020B0604020202020204" pitchFamily="34" charset="0"/>
              </a:rPr>
            </a:br>
            <a:r>
              <a:rPr lang="es-GT" sz="2000" b="0" dirty="0">
                <a:solidFill>
                  <a:schemeClr val="tx1"/>
                </a:solidFill>
                <a:latin typeface="Arial" panose="020B0604020202020204" pitchFamily="34" charset="0"/>
                <a:cs typeface="Arial" panose="020B0604020202020204" pitchFamily="34" charset="0"/>
              </a:rPr>
              <a:t>La principal finalidad que se atiende es Protección Social con un </a:t>
            </a:r>
            <a:r>
              <a:rPr lang="es-GT" sz="2000" b="0" dirty="0">
                <a:solidFill>
                  <a:schemeClr val="accent1"/>
                </a:solidFill>
                <a:latin typeface="Arial" panose="020B0604020202020204" pitchFamily="34" charset="0"/>
                <a:cs typeface="Arial" panose="020B0604020202020204" pitchFamily="34" charset="0"/>
              </a:rPr>
              <a:t>66%</a:t>
            </a:r>
            <a:r>
              <a:rPr lang="es-GT" sz="2000" b="0" dirty="0">
                <a:solidFill>
                  <a:schemeClr val="tx1"/>
                </a:solidFill>
                <a:latin typeface="Arial" panose="020B0604020202020204" pitchFamily="34" charset="0"/>
                <a:cs typeface="Arial" panose="020B0604020202020204" pitchFamily="34" charset="0"/>
              </a:rPr>
              <a:t> del presupuesto total del CONJUVE.</a:t>
            </a:r>
            <a:endParaRPr lang="es-GT" sz="2200" b="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3213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822037" y="726091"/>
            <a:ext cx="10535732" cy="892552"/>
          </a:xfrm>
          <a:prstGeom prst="rect">
            <a:avLst/>
          </a:prstGeom>
          <a:noFill/>
        </p:spPr>
        <p:txBody>
          <a:bodyPr wrap="square" rtlCol="0">
            <a:spAutoFit/>
          </a:bodyPr>
          <a:lstStyle/>
          <a:p>
            <a:pPr lvl="0"/>
            <a:r>
              <a:rPr lang="es-GT" sz="2600" b="1" dirty="0">
                <a:solidFill>
                  <a:schemeClr val="accent1"/>
                </a:solidFill>
                <a:latin typeface="Arial" panose="020B0604020202020204" pitchFamily="34" charset="0"/>
                <a:cs typeface="Arial" panose="020B0604020202020204" pitchFamily="34" charset="0"/>
              </a:rPr>
              <a:t>EJECUCIÓN PRESUPUESTARIA POR FINALIDAD AL SEGUNDO CUATRIMESTRE 2022</a:t>
            </a:r>
            <a:endParaRPr kumimoji="0" lang="es-GT" sz="26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endParaRPr>
          </a:p>
        </p:txBody>
      </p:sp>
      <p:graphicFrame>
        <p:nvGraphicFramePr>
          <p:cNvPr id="2" name="Gráfico 1">
            <a:extLst>
              <a:ext uri="{FF2B5EF4-FFF2-40B4-BE49-F238E27FC236}">
                <a16:creationId xmlns:a16="http://schemas.microsoft.com/office/drawing/2014/main" id="{526291B3-1C7E-4537-904E-BE2AD809CA3F}"/>
              </a:ext>
            </a:extLst>
          </p:cNvPr>
          <p:cNvGraphicFramePr/>
          <p:nvPr>
            <p:extLst>
              <p:ext uri="{D42A27DB-BD31-4B8C-83A1-F6EECF244321}">
                <p14:modId xmlns:p14="http://schemas.microsoft.com/office/powerpoint/2010/main" val="964701906"/>
              </p:ext>
            </p:extLst>
          </p:nvPr>
        </p:nvGraphicFramePr>
        <p:xfrm>
          <a:off x="959823" y="1618643"/>
          <a:ext cx="9937821" cy="480474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45549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6154C09-83FC-01EB-F7E3-848712AE6317}"/>
              </a:ext>
            </a:extLst>
          </p:cNvPr>
          <p:cNvPicPr>
            <a:picLocks noChangeAspect="1"/>
          </p:cNvPicPr>
          <p:nvPr/>
        </p:nvPicPr>
        <p:blipFill>
          <a:blip r:embed="rId4"/>
          <a:stretch>
            <a:fillRect/>
          </a:stretch>
        </p:blipFill>
        <p:spPr>
          <a:xfrm>
            <a:off x="501282" y="2697503"/>
            <a:ext cx="1803636" cy="1803636"/>
          </a:xfrm>
          <a:prstGeom prst="rect">
            <a:avLst/>
          </a:prstGeom>
        </p:spPr>
      </p:pic>
      <p:sp>
        <p:nvSpPr>
          <p:cNvPr id="14" name="CuadroTexto 13">
            <a:extLst>
              <a:ext uri="{FF2B5EF4-FFF2-40B4-BE49-F238E27FC236}">
                <a16:creationId xmlns:a16="http://schemas.microsoft.com/office/drawing/2014/main" id="{57146A67-C081-2534-FEB1-BC7819A31A7A}"/>
              </a:ext>
            </a:extLst>
          </p:cNvPr>
          <p:cNvSpPr txBox="1"/>
          <p:nvPr/>
        </p:nvSpPr>
        <p:spPr>
          <a:xfrm>
            <a:off x="2046983" y="2551837"/>
            <a:ext cx="8859915" cy="1754326"/>
          </a:xfrm>
          <a:prstGeom prst="rect">
            <a:avLst/>
          </a:prstGeom>
          <a:noFill/>
        </p:spPr>
        <p:txBody>
          <a:bodyPr wrap="square" rtlCol="0">
            <a:spAutoFit/>
          </a:body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lang="es-GT" sz="4000" b="1" dirty="0">
                <a:solidFill>
                  <a:prstClr val="white"/>
                </a:solidFill>
                <a:cs typeface="Arial" panose="020B0604020202020204" pitchFamily="34" charset="0"/>
              </a:rPr>
              <a:t>PARTE ESPECÍFICA </a:t>
            </a:r>
          </a:p>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lang="es-GT" sz="4000" b="1" dirty="0">
                <a:solidFill>
                  <a:prstClr val="white"/>
                </a:solidFill>
                <a:cs typeface="Arial" panose="020B0604020202020204" pitchFamily="34" charset="0"/>
              </a:rPr>
              <a:t>PRINCIPALES AVANCES Y RESULTADOS</a:t>
            </a:r>
          </a:p>
        </p:txBody>
      </p:sp>
      <p:sp>
        <p:nvSpPr>
          <p:cNvPr id="3" name="CuadroTexto 2">
            <a:extLst>
              <a:ext uri="{FF2B5EF4-FFF2-40B4-BE49-F238E27FC236}">
                <a16:creationId xmlns:a16="http://schemas.microsoft.com/office/drawing/2014/main" id="{00231819-0FD0-B724-E882-F7581BE32522}"/>
              </a:ext>
            </a:extLst>
          </p:cNvPr>
          <p:cNvSpPr txBox="1"/>
          <p:nvPr/>
        </p:nvSpPr>
        <p:spPr>
          <a:xfrm>
            <a:off x="588886" y="3045323"/>
            <a:ext cx="1458097"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GT" sz="6600" b="1" i="0" u="none" strike="noStrike" kern="1200" cap="none" spc="0" normalizeH="0" baseline="0" noProof="0" dirty="0">
                <a:ln>
                  <a:noFill/>
                </a:ln>
                <a:solidFill>
                  <a:srgbClr val="20539D"/>
                </a:solidFill>
                <a:effectLst/>
                <a:uLnTx/>
                <a:uFillTx/>
                <a:latin typeface="Montserrat ExtraBold" pitchFamily="2" charset="77"/>
                <a:ea typeface="+mn-ea"/>
                <a:cs typeface="Arial"/>
                <a:sym typeface="Arial"/>
              </a:rPr>
              <a:t>2</a:t>
            </a:r>
          </a:p>
        </p:txBody>
      </p:sp>
    </p:spTree>
    <p:extLst>
      <p:ext uri="{BB962C8B-B14F-4D97-AF65-F5344CB8AC3E}">
        <p14:creationId xmlns:p14="http://schemas.microsoft.com/office/powerpoint/2010/main" val="1025699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id="{E4773A1F-83AC-E3A2-1ED8-2A2CD857DD03}"/>
              </a:ext>
            </a:extLst>
          </p:cNvPr>
          <p:cNvSpPr txBox="1"/>
          <p:nvPr/>
        </p:nvSpPr>
        <p:spPr>
          <a:xfrm>
            <a:off x="625642" y="856494"/>
            <a:ext cx="10535732"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2600" b="1" i="0" u="none" strike="noStrike" kern="0" cap="none" spc="0" normalizeH="0" baseline="0" dirty="0">
                <a:ln>
                  <a:noFill/>
                </a:ln>
                <a:solidFill>
                  <a:schemeClr val="accent1"/>
                </a:solidFill>
                <a:effectLst/>
                <a:uLnTx/>
                <a:uFillTx/>
                <a:latin typeface="Arial" panose="020B0604020202020204" pitchFamily="34" charset="0"/>
                <a:cs typeface="Arial" panose="020B0604020202020204" pitchFamily="34" charset="0"/>
                <a:sym typeface="Arial"/>
              </a:rPr>
              <a:t>1. Avances de Política Nacional de la Juventud -PNJ- 2022-2032</a:t>
            </a:r>
          </a:p>
        </p:txBody>
      </p:sp>
      <p:sp>
        <p:nvSpPr>
          <p:cNvPr id="16" name="CuadroTexto 15">
            <a:extLst>
              <a:ext uri="{FF2B5EF4-FFF2-40B4-BE49-F238E27FC236}">
                <a16:creationId xmlns:a16="http://schemas.microsoft.com/office/drawing/2014/main" id="{C8BF5120-3A3A-9AEB-9B90-34007F01B927}"/>
              </a:ext>
            </a:extLst>
          </p:cNvPr>
          <p:cNvSpPr txBox="1"/>
          <p:nvPr/>
        </p:nvSpPr>
        <p:spPr>
          <a:xfrm>
            <a:off x="7274042" y="5808744"/>
            <a:ext cx="4083727" cy="323165"/>
          </a:xfrm>
          <a:prstGeom prst="rect">
            <a:avLst/>
          </a:prstGeom>
          <a:noFill/>
        </p:spPr>
        <p:txBody>
          <a:bodyPr wrap="square" rtlCol="0">
            <a:spAutoFit/>
          </a:bodyPr>
          <a:lstStyle/>
          <a:p>
            <a:r>
              <a:rPr lang="es-GT" sz="500" dirty="0"/>
              <a:t>Fuente:</a:t>
            </a:r>
          </a:p>
          <a:p>
            <a:r>
              <a:rPr lang="es-GT" sz="500" dirty="0"/>
              <a:t>https://www.facebook.com/CONJUVEGuate/posts/pfbid02CLZgPsj2SZFS2rGeW3oJpYyfePZa8R9TkacuzpP57YPGriuaskqGphBDwKWZrRs7l</a:t>
            </a:r>
          </a:p>
        </p:txBody>
      </p:sp>
      <p:sp>
        <p:nvSpPr>
          <p:cNvPr id="18" name="Marcador de contenido 6">
            <a:extLst>
              <a:ext uri="{FF2B5EF4-FFF2-40B4-BE49-F238E27FC236}">
                <a16:creationId xmlns:a16="http://schemas.microsoft.com/office/drawing/2014/main" id="{2053BB6E-784D-BA9C-94E1-75793D627980}"/>
              </a:ext>
            </a:extLst>
          </p:cNvPr>
          <p:cNvSpPr txBox="1">
            <a:spLocks/>
          </p:cNvSpPr>
          <p:nvPr/>
        </p:nvSpPr>
        <p:spPr>
          <a:xfrm>
            <a:off x="625642" y="1643720"/>
            <a:ext cx="10719828" cy="50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1600" b="1" dirty="0">
                <a:latin typeface="Arial" panose="020B0604020202020204" pitchFamily="34" charset="0"/>
                <a:cs typeface="Arial" panose="020B0604020202020204" pitchFamily="34" charset="0"/>
              </a:rPr>
              <a:t>Como parte del proceso de actualización de la PNJ, se realizó el lanzamiento de los “Miércoles de Política Nacional de Juventud”, con el objetivo de dar a conocer los avances del CONJUVE en relación a las acciones en favor de la juventud. En apego a lo cual, se realizaron presentaciones del documento base de la Política ante diferentes actores que se encuentran involucrados en el proceso, como lo son las Organizaciones Juveniles y Entes Cooperantes. Resaltando las aportación de las organizaciones juveniles durante el proceso de actualización de la PNJ.</a:t>
            </a:r>
            <a:r>
              <a:rPr kumimoji="0" lang="es-GT"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a:t>
            </a:r>
            <a:endParaRPr kumimoji="0" lang="es-GT"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20" name="Marcador de contenido 6">
            <a:extLst>
              <a:ext uri="{FF2B5EF4-FFF2-40B4-BE49-F238E27FC236}">
                <a16:creationId xmlns:a16="http://schemas.microsoft.com/office/drawing/2014/main" id="{73A76B88-00EF-8B7E-381E-72B265B3AB7F}"/>
              </a:ext>
            </a:extLst>
          </p:cNvPr>
          <p:cNvSpPr txBox="1">
            <a:spLocks/>
          </p:cNvSpPr>
          <p:nvPr/>
        </p:nvSpPr>
        <p:spPr>
          <a:xfrm>
            <a:off x="927576" y="2778090"/>
            <a:ext cx="6146991" cy="27438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endParaRPr kumimoji="0" lang="es-GT"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r>
              <a:rPr kumimoji="0" lang="es-GT" sz="16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sym typeface="Arial"/>
              </a:rPr>
              <a:t>Aspectos de planificación estatal</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Programa: 35 Organización y Formación de la Juventud</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Subproducto 4:  Informe de socialización, seguimiento y evaluación de la Política Nacional de la Juventud -PNJ-.</a:t>
            </a:r>
          </a:p>
          <a:p>
            <a:pPr marL="457200" indent="-457200">
              <a:buFont typeface="Arial" panose="020B0604020202020204" pitchFamily="34" charset="0"/>
              <a:buAutoNum type="alphaLcPeriod"/>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Meta: Documento</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Ubicación geográfica: Guatemala, Guatemala</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Fecha de ejecución: 24 de </a:t>
            </a:r>
            <a:r>
              <a:rPr lang="es-GT" sz="1600" dirty="0">
                <a:solidFill>
                  <a:prstClr val="black"/>
                </a:solidFill>
                <a:latin typeface="Arial" panose="020B0604020202020204" pitchFamily="34" charset="0"/>
                <a:cs typeface="Arial" panose="020B0604020202020204" pitchFamily="34" charset="0"/>
              </a:rPr>
              <a:t>agosto</a:t>
            </a: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 del 2022</a:t>
            </a:r>
          </a:p>
        </p:txBody>
      </p:sp>
      <p:pic>
        <p:nvPicPr>
          <p:cNvPr id="22" name="Imagen 21" descr="Grupo de personas posando para una foto&#10;&#10;Descripción generada automáticamente">
            <a:extLst>
              <a:ext uri="{FF2B5EF4-FFF2-40B4-BE49-F238E27FC236}">
                <a16:creationId xmlns:a16="http://schemas.microsoft.com/office/drawing/2014/main" id="{60C4029E-7D9B-BCFB-61E8-D38C06EEB91C}"/>
              </a:ext>
            </a:extLst>
          </p:cNvPr>
          <p:cNvPicPr>
            <a:picLocks noChangeAspect="1"/>
          </p:cNvPicPr>
          <p:nvPr/>
        </p:nvPicPr>
        <p:blipFill>
          <a:blip r:embed="rId4"/>
          <a:stretch>
            <a:fillRect/>
          </a:stretch>
        </p:blipFill>
        <p:spPr>
          <a:xfrm>
            <a:off x="7274042" y="3010010"/>
            <a:ext cx="4071428" cy="2713623"/>
          </a:xfrm>
          <a:prstGeom prst="rect">
            <a:avLst/>
          </a:prstGeom>
        </p:spPr>
      </p:pic>
    </p:spTree>
    <p:extLst>
      <p:ext uri="{BB962C8B-B14F-4D97-AF65-F5344CB8AC3E}">
        <p14:creationId xmlns:p14="http://schemas.microsoft.com/office/powerpoint/2010/main" val="31114419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625642" y="856494"/>
            <a:ext cx="10535732"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600" b="1" i="0" u="none" strike="noStrike" kern="0" cap="none" spc="0" normalizeH="0" baseline="0" dirty="0">
                <a:ln>
                  <a:noFill/>
                </a:ln>
                <a:solidFill>
                  <a:schemeClr val="accent1"/>
                </a:solidFill>
                <a:effectLst/>
                <a:uLnTx/>
                <a:uFillTx/>
                <a:latin typeface="Arial" panose="020B0604020202020204" pitchFamily="34" charset="0"/>
                <a:cs typeface="Arial" panose="020B0604020202020204" pitchFamily="34" charset="0"/>
                <a:sym typeface="Arial"/>
              </a:rPr>
              <a:t>2. Festival Extremo: Juventud Presente</a:t>
            </a:r>
          </a:p>
        </p:txBody>
      </p:sp>
      <p:sp>
        <p:nvSpPr>
          <p:cNvPr id="9" name="CuadroTexto 8">
            <a:extLst>
              <a:ext uri="{FF2B5EF4-FFF2-40B4-BE49-F238E27FC236}">
                <a16:creationId xmlns:a16="http://schemas.microsoft.com/office/drawing/2014/main" id="{583C0AEC-8036-4572-B912-3FE8E7DE049E}"/>
              </a:ext>
            </a:extLst>
          </p:cNvPr>
          <p:cNvSpPr txBox="1"/>
          <p:nvPr/>
        </p:nvSpPr>
        <p:spPr>
          <a:xfrm>
            <a:off x="7274042" y="5808744"/>
            <a:ext cx="4083727" cy="323165"/>
          </a:xfrm>
          <a:prstGeom prst="rect">
            <a:avLst/>
          </a:prstGeom>
          <a:noFill/>
        </p:spPr>
        <p:txBody>
          <a:bodyPr wrap="square" rtlCol="0">
            <a:spAutoFit/>
          </a:bodyPr>
          <a:lstStyle/>
          <a:p>
            <a:r>
              <a:rPr lang="es-GT" sz="500" dirty="0"/>
              <a:t>Fuente:</a:t>
            </a:r>
          </a:p>
          <a:p>
            <a:r>
              <a:rPr lang="es-GT" sz="500" dirty="0"/>
              <a:t>https://www.facebook.com/CONJUVEGuate/posts/pfbid031ji9jdfiHdUkGei4a6nNtzd6oqBv2EBDsXjrRBuBXsBKxnFwdEdRAnmkmCaYYRy7l</a:t>
            </a:r>
          </a:p>
        </p:txBody>
      </p:sp>
      <p:pic>
        <p:nvPicPr>
          <p:cNvPr id="3" name="Imagen 2" descr="Un grupo de personas en una rampa&#10;&#10;Descripción generada automáticamente">
            <a:extLst>
              <a:ext uri="{FF2B5EF4-FFF2-40B4-BE49-F238E27FC236}">
                <a16:creationId xmlns:a16="http://schemas.microsoft.com/office/drawing/2014/main" id="{19999AC3-C950-A234-52E1-877116007658}"/>
              </a:ext>
            </a:extLst>
          </p:cNvPr>
          <p:cNvPicPr>
            <a:picLocks noChangeAspect="1"/>
          </p:cNvPicPr>
          <p:nvPr/>
        </p:nvPicPr>
        <p:blipFill>
          <a:blip r:embed="rId4"/>
          <a:stretch>
            <a:fillRect/>
          </a:stretch>
        </p:blipFill>
        <p:spPr>
          <a:xfrm>
            <a:off x="7274042" y="2987808"/>
            <a:ext cx="4083727" cy="2723813"/>
          </a:xfrm>
          <a:prstGeom prst="rect">
            <a:avLst/>
          </a:prstGeom>
        </p:spPr>
      </p:pic>
      <p:sp>
        <p:nvSpPr>
          <p:cNvPr id="8" name="Marcador de contenido 6">
            <a:extLst>
              <a:ext uri="{FF2B5EF4-FFF2-40B4-BE49-F238E27FC236}">
                <a16:creationId xmlns:a16="http://schemas.microsoft.com/office/drawing/2014/main" id="{78517526-FE4A-4B04-7C3A-E5510CAA54C0}"/>
              </a:ext>
            </a:extLst>
          </p:cNvPr>
          <p:cNvSpPr txBox="1">
            <a:spLocks/>
          </p:cNvSpPr>
          <p:nvPr/>
        </p:nvSpPr>
        <p:spPr>
          <a:xfrm>
            <a:off x="625642" y="1643720"/>
            <a:ext cx="10719828" cy="50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1600" b="1" dirty="0">
                <a:latin typeface="Arial" panose="020B0604020202020204" pitchFamily="34" charset="0"/>
                <a:cs typeface="Arial" panose="020B0604020202020204" pitchFamily="34" charset="0"/>
              </a:rPr>
              <a:t>Abordando la coordinación con diferentes actores, el CONJUVE llevo a cabo el “Festival Extremo: Juventud Presente”. El cual tuvo lugar en la Plaza de la Constitución del Parque Central durante dos fines de semana; contando con la participación de decenas de jóvenes que se hicieron presentes para disfrutar de actividades recreativas, deportivas y lúdicas. El objetivo es propiciar espacios de recreación que prevengan la violencia en jóvenes y potencializar el talento juvenil.</a:t>
            </a:r>
            <a:r>
              <a:rPr kumimoji="0" lang="es-GT"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a:t>
            </a:r>
            <a:endParaRPr kumimoji="0" lang="es-GT"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11" name="Marcador de contenido 6">
            <a:extLst>
              <a:ext uri="{FF2B5EF4-FFF2-40B4-BE49-F238E27FC236}">
                <a16:creationId xmlns:a16="http://schemas.microsoft.com/office/drawing/2014/main" id="{C5D4222E-3D4A-6E27-626A-ECE79F99248F}"/>
              </a:ext>
            </a:extLst>
          </p:cNvPr>
          <p:cNvSpPr txBox="1">
            <a:spLocks/>
          </p:cNvSpPr>
          <p:nvPr/>
        </p:nvSpPr>
        <p:spPr>
          <a:xfrm>
            <a:off x="927576" y="2778090"/>
            <a:ext cx="6146991" cy="274383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endParaRPr kumimoji="0" lang="es-GT"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r>
              <a:rPr kumimoji="0" lang="es-GT" sz="16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sym typeface="Arial"/>
              </a:rPr>
              <a:t>Aspectos de planificación estatal</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Programa: 35 Organización y Formación de la Juventud</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Subproducto 3: Informe de asistencia técnica y seguimiento en materia de juventud en las entidades públicas.</a:t>
            </a:r>
          </a:p>
          <a:p>
            <a:pPr marL="457200" indent="-457200">
              <a:buFont typeface="Arial" panose="020B0604020202020204" pitchFamily="34" charset="0"/>
              <a:buAutoNum type="alphaLcPeriod"/>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Meta: Documento</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Ubicación geográfica: Plaza de la Constitución. Guatemala, Guatemala</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Fecha de ejecución: 1 de mayo del 2022</a:t>
            </a:r>
          </a:p>
        </p:txBody>
      </p:sp>
    </p:spTree>
    <p:extLst>
      <p:ext uri="{BB962C8B-B14F-4D97-AF65-F5344CB8AC3E}">
        <p14:creationId xmlns:p14="http://schemas.microsoft.com/office/powerpoint/2010/main" val="612644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625642" y="726091"/>
            <a:ext cx="10535732"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26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3. Lanzamiento de la Herramienta para la Promoción de los Derechos Humanos de las personas jóvenes</a:t>
            </a:r>
            <a:endParaRPr kumimoji="0" lang="es-GT" sz="26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endParaRPr>
          </a:p>
        </p:txBody>
      </p:sp>
      <p:sp>
        <p:nvSpPr>
          <p:cNvPr id="5" name="Marcador de contenido 6">
            <a:extLst>
              <a:ext uri="{FF2B5EF4-FFF2-40B4-BE49-F238E27FC236}">
                <a16:creationId xmlns:a16="http://schemas.microsoft.com/office/drawing/2014/main" id="{F4B3CC79-A6C1-4C1C-A9BA-019046001DA4}"/>
              </a:ext>
            </a:extLst>
          </p:cNvPr>
          <p:cNvSpPr txBox="1">
            <a:spLocks/>
          </p:cNvSpPr>
          <p:nvPr/>
        </p:nvSpPr>
        <p:spPr>
          <a:xfrm>
            <a:off x="625642" y="1643720"/>
            <a:ext cx="10719828" cy="50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1600" b="1" dirty="0">
                <a:latin typeface="Arial" panose="020B0604020202020204" pitchFamily="34" charset="0"/>
                <a:cs typeface="Arial" panose="020B0604020202020204" pitchFamily="34" charset="0"/>
              </a:rPr>
              <a:t>El CONJUVE, junto con la Oficina del Alto Comisionado para los Derechos Humanos -OACNUD- y el Fondo de Población de las Naciones Unidas -UNFPA Guatemala-, presentaron la “Herramienta para la Promoción de los Derechos Humanos de las Personas Jóvenes”. La cual integra la situación de derechos humanos de la juventud en la actualidad; los marcos legales que constituyen las garantías mínimas a las que se aspira; y, ejemplos reales de acciones que aportan a su cumplimiento desde el Estado. </a:t>
            </a:r>
            <a:endPar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endParaRPr>
          </a:p>
          <a:p>
            <a:pPr marL="228600" marR="0" lvl="0" indent="-2286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endParaRPr kumimoji="0" lang="es-GT"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228600" marR="0" lvl="0" indent="-2286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endParaRPr kumimoji="0" lang="es-GT"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228600" marR="0" lvl="0" indent="-2286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endParaRPr kumimoji="0" lang="es-GT"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228600" marR="0" lvl="0" indent="-2286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endParaRPr kumimoji="0" lang="es-GT"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228600" marR="0" lvl="0" indent="-2286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endParaRPr kumimoji="0" lang="es-GT"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r>
              <a:rPr kumimoji="0" lang="es-GT"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a:t>
            </a:r>
            <a:endParaRPr kumimoji="0" lang="es-GT"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6" name="Marcador de contenido 6">
            <a:extLst>
              <a:ext uri="{FF2B5EF4-FFF2-40B4-BE49-F238E27FC236}">
                <a16:creationId xmlns:a16="http://schemas.microsoft.com/office/drawing/2014/main" id="{FC02DF68-0956-4684-8E2C-15468E9931CD}"/>
              </a:ext>
            </a:extLst>
          </p:cNvPr>
          <p:cNvSpPr txBox="1">
            <a:spLocks/>
          </p:cNvSpPr>
          <p:nvPr/>
        </p:nvSpPr>
        <p:spPr>
          <a:xfrm>
            <a:off x="927577" y="2778090"/>
            <a:ext cx="5928838" cy="274383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endParaRPr kumimoji="0" lang="es-GT"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r>
              <a:rPr kumimoji="0" lang="es-GT" sz="16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sym typeface="Arial"/>
              </a:rPr>
              <a:t>Aspectos de planificación estatal</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Programa: 35 Organización y Formación de la Juventud</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Subproducto 1: Instrumentos generados e implementados para el análisis de datos e información en materia de juventud.</a:t>
            </a:r>
          </a:p>
          <a:p>
            <a:pPr marL="457200" indent="-457200">
              <a:buFont typeface="Arial" panose="020B0604020202020204" pitchFamily="34" charset="0"/>
              <a:buAutoNum type="alphaLcPeriod"/>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Meta: Documento</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Ubicación geográfica: Guatemala, Guatemala</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Fecha de ejecución: 21 de junio del 2022</a:t>
            </a:r>
          </a:p>
        </p:txBody>
      </p:sp>
      <p:sp>
        <p:nvSpPr>
          <p:cNvPr id="10" name="CuadroTexto 9">
            <a:extLst>
              <a:ext uri="{FF2B5EF4-FFF2-40B4-BE49-F238E27FC236}">
                <a16:creationId xmlns:a16="http://schemas.microsoft.com/office/drawing/2014/main" id="{5C72243D-BF7B-40CD-8BCB-56A69439C73D}"/>
              </a:ext>
            </a:extLst>
          </p:cNvPr>
          <p:cNvSpPr txBox="1"/>
          <p:nvPr/>
        </p:nvSpPr>
        <p:spPr>
          <a:xfrm>
            <a:off x="7077303" y="5803165"/>
            <a:ext cx="4187120" cy="323165"/>
          </a:xfrm>
          <a:prstGeom prst="rect">
            <a:avLst/>
          </a:prstGeom>
          <a:noFill/>
        </p:spPr>
        <p:txBody>
          <a:bodyPr wrap="square" rtlCol="0">
            <a:spAutoFit/>
          </a:bodyPr>
          <a:lstStyle/>
          <a:p>
            <a:r>
              <a:rPr lang="es-GT" sz="500" dirty="0"/>
              <a:t>Fuente: https://www.facebook.com/CONJUVEGuate/posts/pfbid02QUkY9utvQZCgbyMVqPZXVm7dKHgY3KmXNEMtV6F4DZt6p3RHeHNXLgQ5fSK3PKq5l</a:t>
            </a:r>
          </a:p>
        </p:txBody>
      </p:sp>
      <p:pic>
        <p:nvPicPr>
          <p:cNvPr id="2050" name="Picture 2">
            <a:extLst>
              <a:ext uri="{FF2B5EF4-FFF2-40B4-BE49-F238E27FC236}">
                <a16:creationId xmlns:a16="http://schemas.microsoft.com/office/drawing/2014/main" id="{ED5756C4-BB3C-0068-89CD-310A547E19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77303" y="3019504"/>
            <a:ext cx="4187120" cy="2792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043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19B097B-D850-E7E6-8545-EA293A93AC48}"/>
              </a:ext>
            </a:extLst>
          </p:cNvPr>
          <p:cNvSpPr txBox="1"/>
          <p:nvPr/>
        </p:nvSpPr>
        <p:spPr>
          <a:xfrm>
            <a:off x="625642" y="726091"/>
            <a:ext cx="10535732"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26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4. Propuestas de reformas legales en beneficio de la juventud: Ley del Organismo Ejecutivo y Código Municipal</a:t>
            </a:r>
            <a:endParaRPr kumimoji="0" lang="es-GT" sz="26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endParaRPr>
          </a:p>
        </p:txBody>
      </p:sp>
      <p:sp>
        <p:nvSpPr>
          <p:cNvPr id="7" name="Marcador de contenido 6">
            <a:extLst>
              <a:ext uri="{FF2B5EF4-FFF2-40B4-BE49-F238E27FC236}">
                <a16:creationId xmlns:a16="http://schemas.microsoft.com/office/drawing/2014/main" id="{1C263CCD-D06F-E301-A117-11E9A88C64F7}"/>
              </a:ext>
            </a:extLst>
          </p:cNvPr>
          <p:cNvSpPr txBox="1">
            <a:spLocks/>
          </p:cNvSpPr>
          <p:nvPr/>
        </p:nvSpPr>
        <p:spPr>
          <a:xfrm>
            <a:off x="625642" y="1643720"/>
            <a:ext cx="10719828" cy="50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1600" b="1" dirty="0">
                <a:latin typeface="Arial" panose="020B0604020202020204" pitchFamily="34" charset="0"/>
                <a:cs typeface="Arial" panose="020B0604020202020204" pitchFamily="34" charset="0"/>
              </a:rPr>
              <a:t>A través de la coordinación entre la Subdirección de Seguimiento a Programas y Política de Juventud y la Unidad de Asesoría Jurídica del CONJUVE, se le da seguimiento a varias propuestas que se trabajan en conjunto con la bancada oficial, en el Congreso de la República. Esto con el fin de plantear modificaciones a la Ley del Organismo Ejecutivo y el Código Municipal, a favor de la juventud. </a:t>
            </a:r>
            <a:r>
              <a:rPr kumimoji="0" lang="es-GT"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a:t>
            </a:r>
            <a:endParaRPr kumimoji="0" lang="es-GT"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9" name="Marcador de contenido 6">
            <a:extLst>
              <a:ext uri="{FF2B5EF4-FFF2-40B4-BE49-F238E27FC236}">
                <a16:creationId xmlns:a16="http://schemas.microsoft.com/office/drawing/2014/main" id="{80702808-9548-BF20-6019-6004B17D8680}"/>
              </a:ext>
            </a:extLst>
          </p:cNvPr>
          <p:cNvSpPr txBox="1">
            <a:spLocks/>
          </p:cNvSpPr>
          <p:nvPr/>
        </p:nvSpPr>
        <p:spPr>
          <a:xfrm>
            <a:off x="927577" y="2778090"/>
            <a:ext cx="5928838" cy="274383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endParaRPr kumimoji="0" lang="es-GT"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r>
              <a:rPr kumimoji="0" lang="es-GT" sz="16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sym typeface="Arial"/>
              </a:rPr>
              <a:t>Aspectos de planificación estatal</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Programa: 35 Organización y Formación de la Juventud</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Subproducto 1: Instrumentos generados e implementados para el análisis de datos e información en materia de juventud.</a:t>
            </a:r>
          </a:p>
          <a:p>
            <a:pPr marL="457200" indent="-457200">
              <a:buFont typeface="Arial" panose="020B0604020202020204" pitchFamily="34" charset="0"/>
              <a:buAutoNum type="alphaLcPeriod"/>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Meta: Documento</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Ubicación geográfica: Guatemala, Guatemala</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Fecha de ejecución: 6, 13 y 20 de mayo de 2022</a:t>
            </a:r>
          </a:p>
        </p:txBody>
      </p:sp>
      <p:sp>
        <p:nvSpPr>
          <p:cNvPr id="13" name="CuadroTexto 12">
            <a:extLst>
              <a:ext uri="{FF2B5EF4-FFF2-40B4-BE49-F238E27FC236}">
                <a16:creationId xmlns:a16="http://schemas.microsoft.com/office/drawing/2014/main" id="{CA4771D9-C0E5-07B3-00A6-3E38A319D3CB}"/>
              </a:ext>
            </a:extLst>
          </p:cNvPr>
          <p:cNvSpPr txBox="1"/>
          <p:nvPr/>
        </p:nvSpPr>
        <p:spPr>
          <a:xfrm>
            <a:off x="7077303" y="5803165"/>
            <a:ext cx="4187120" cy="169277"/>
          </a:xfrm>
          <a:prstGeom prst="rect">
            <a:avLst/>
          </a:prstGeom>
          <a:noFill/>
        </p:spPr>
        <p:txBody>
          <a:bodyPr wrap="square" rtlCol="0">
            <a:spAutoFit/>
          </a:bodyPr>
          <a:lstStyle/>
          <a:p>
            <a:r>
              <a:rPr lang="es-GT" sz="500" dirty="0"/>
              <a:t>Fuente: </a:t>
            </a:r>
            <a:r>
              <a:rPr lang="es-GT" sz="500" dirty="0" err="1"/>
              <a:t>aaaa</a:t>
            </a:r>
            <a:endParaRPr lang="es-GT" sz="500" dirty="0"/>
          </a:p>
        </p:txBody>
      </p:sp>
      <p:pic>
        <p:nvPicPr>
          <p:cNvPr id="15" name="Imagen 14">
            <a:extLst>
              <a:ext uri="{FF2B5EF4-FFF2-40B4-BE49-F238E27FC236}">
                <a16:creationId xmlns:a16="http://schemas.microsoft.com/office/drawing/2014/main" id="{AD418FCA-5EA4-3030-FDA9-6E38927FD4BC}"/>
              </a:ext>
            </a:extLst>
          </p:cNvPr>
          <p:cNvPicPr>
            <a:picLocks noChangeAspect="1"/>
          </p:cNvPicPr>
          <p:nvPr/>
        </p:nvPicPr>
        <p:blipFill rotWithShape="1">
          <a:blip r:embed="rId4"/>
          <a:srcRect l="28421" r="28947"/>
          <a:stretch/>
        </p:blipFill>
        <p:spPr>
          <a:xfrm>
            <a:off x="7077303" y="3000254"/>
            <a:ext cx="2093560" cy="2762336"/>
          </a:xfrm>
          <a:prstGeom prst="rect">
            <a:avLst/>
          </a:prstGeom>
        </p:spPr>
      </p:pic>
      <p:pic>
        <p:nvPicPr>
          <p:cNvPr id="17" name="Imagen 16">
            <a:extLst>
              <a:ext uri="{FF2B5EF4-FFF2-40B4-BE49-F238E27FC236}">
                <a16:creationId xmlns:a16="http://schemas.microsoft.com/office/drawing/2014/main" id="{5496D4E7-D23C-7CBD-655F-401D20ABEF0B}"/>
              </a:ext>
            </a:extLst>
          </p:cNvPr>
          <p:cNvPicPr>
            <a:picLocks noChangeAspect="1"/>
          </p:cNvPicPr>
          <p:nvPr/>
        </p:nvPicPr>
        <p:blipFill rotWithShape="1">
          <a:blip r:embed="rId5"/>
          <a:srcRect l="28421" r="28947"/>
          <a:stretch/>
        </p:blipFill>
        <p:spPr>
          <a:xfrm>
            <a:off x="9170863" y="3000254"/>
            <a:ext cx="2093560" cy="2762335"/>
          </a:xfrm>
          <a:prstGeom prst="rect">
            <a:avLst/>
          </a:prstGeom>
        </p:spPr>
      </p:pic>
    </p:spTree>
    <p:extLst>
      <p:ext uri="{BB962C8B-B14F-4D97-AF65-F5344CB8AC3E}">
        <p14:creationId xmlns:p14="http://schemas.microsoft.com/office/powerpoint/2010/main" val="2212781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D08A249-7ED2-1424-F464-BF399E6D220F}"/>
              </a:ext>
            </a:extLst>
          </p:cNvPr>
          <p:cNvSpPr txBox="1"/>
          <p:nvPr/>
        </p:nvSpPr>
        <p:spPr>
          <a:xfrm>
            <a:off x="625642" y="726091"/>
            <a:ext cx="10535732"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26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5. Elecciones de miembros titulares y suplentes de Juntas Locales de Servicio Cívico 2023-2024</a:t>
            </a:r>
            <a:endParaRPr kumimoji="0" lang="es-GT" sz="26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endParaRPr>
          </a:p>
        </p:txBody>
      </p:sp>
      <p:sp>
        <p:nvSpPr>
          <p:cNvPr id="6" name="Marcador de contenido 6">
            <a:extLst>
              <a:ext uri="{FF2B5EF4-FFF2-40B4-BE49-F238E27FC236}">
                <a16:creationId xmlns:a16="http://schemas.microsoft.com/office/drawing/2014/main" id="{5D10BA75-94D3-A713-3861-F4284065DD60}"/>
              </a:ext>
            </a:extLst>
          </p:cNvPr>
          <p:cNvSpPr txBox="1">
            <a:spLocks/>
          </p:cNvSpPr>
          <p:nvPr/>
        </p:nvSpPr>
        <p:spPr>
          <a:xfrm>
            <a:off x="625642" y="1643720"/>
            <a:ext cx="10719828" cy="50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1600" b="1" dirty="0">
                <a:latin typeface="Arial" panose="020B0604020202020204" pitchFamily="34" charset="0"/>
                <a:cs typeface="Arial" panose="020B0604020202020204" pitchFamily="34" charset="0"/>
              </a:rPr>
              <a:t>De acuerdo al ordenamiento jurídico vigente, por mandato legal el CONJUVE, a través del Departamento de Desarrollo Territorial, realiza cada dos años las elecciones de titulares y suplentes de las Juntas Locales de Servicio Cívico en los diferentes departamentos de Guatemala.</a:t>
            </a:r>
            <a:endPar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endParaRPr>
          </a:p>
          <a:p>
            <a:pPr marL="228600" marR="0" lvl="0" indent="-2286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endParaRPr kumimoji="0" lang="es-GT"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228600" marR="0" lvl="0" indent="-2286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endParaRPr kumimoji="0" lang="es-GT"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228600" marR="0" lvl="0" indent="-2286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endParaRPr kumimoji="0" lang="es-GT"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228600" marR="0" lvl="0" indent="-2286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endParaRPr kumimoji="0" lang="es-GT"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228600" marR="0" lvl="0" indent="-2286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endParaRPr kumimoji="0" lang="es-GT"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r>
              <a:rPr kumimoji="0" lang="es-GT"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a:t>
            </a:r>
            <a:endParaRPr kumimoji="0" lang="es-GT"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10" name="Marcador de contenido 6">
            <a:extLst>
              <a:ext uri="{FF2B5EF4-FFF2-40B4-BE49-F238E27FC236}">
                <a16:creationId xmlns:a16="http://schemas.microsoft.com/office/drawing/2014/main" id="{3755877F-90CC-92C3-051C-D737AB40E7FE}"/>
              </a:ext>
            </a:extLst>
          </p:cNvPr>
          <p:cNvSpPr txBox="1">
            <a:spLocks/>
          </p:cNvSpPr>
          <p:nvPr/>
        </p:nvSpPr>
        <p:spPr>
          <a:xfrm>
            <a:off x="927577" y="2778090"/>
            <a:ext cx="5928838" cy="27438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endParaRPr kumimoji="0" lang="es-GT"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r>
              <a:rPr kumimoji="0" lang="es-GT" sz="16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sym typeface="Arial"/>
              </a:rPr>
              <a:t>Aspectos de planificación estatal</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Programa: 35 Organización y Formación de la Juventud</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Subproducto 2: Informe de avance del fortalecimiento institucional en materia de juventud al gobierno local.</a:t>
            </a:r>
          </a:p>
          <a:p>
            <a:pPr marL="457200" indent="-457200">
              <a:buFont typeface="Arial" panose="020B0604020202020204" pitchFamily="34" charset="0"/>
              <a:buAutoNum type="alphaLcPeriod"/>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Meta: Documento</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Ubicación geográfica: A nivel nacional</a:t>
            </a:r>
          </a:p>
          <a:p>
            <a:pPr marL="457200" marR="0" lvl="0" indent="-4572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AutoNum type="alphaLcPeriod"/>
              <a:tabLst/>
              <a:defRPr/>
            </a:pPr>
            <a:r>
              <a:rPr kumimoji="0" lang="es-G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Fecha de ejecución: junio, julio y agosto del 2022</a:t>
            </a:r>
          </a:p>
        </p:txBody>
      </p:sp>
      <p:sp>
        <p:nvSpPr>
          <p:cNvPr id="12" name="CuadroTexto 11">
            <a:extLst>
              <a:ext uri="{FF2B5EF4-FFF2-40B4-BE49-F238E27FC236}">
                <a16:creationId xmlns:a16="http://schemas.microsoft.com/office/drawing/2014/main" id="{F66FF67B-627D-4C4D-AE1D-4F4B70A36FAF}"/>
              </a:ext>
            </a:extLst>
          </p:cNvPr>
          <p:cNvSpPr txBox="1"/>
          <p:nvPr/>
        </p:nvSpPr>
        <p:spPr>
          <a:xfrm>
            <a:off x="7077303" y="5803165"/>
            <a:ext cx="4187120" cy="323165"/>
          </a:xfrm>
          <a:prstGeom prst="rect">
            <a:avLst/>
          </a:prstGeom>
          <a:noFill/>
        </p:spPr>
        <p:txBody>
          <a:bodyPr wrap="square" rtlCol="0">
            <a:spAutoFit/>
          </a:bodyPr>
          <a:lstStyle/>
          <a:p>
            <a:r>
              <a:rPr lang="es-GT" sz="500" dirty="0"/>
              <a:t>Fuente: https://www.facebook.com/CONJUVEGuate/posts/pfbid02Paf8ZEtRaDoDupuc2STf7mDKApif2TadhKtGUcYCuK8CnpA8XVM2sMSgawEvTkoZl</a:t>
            </a:r>
          </a:p>
        </p:txBody>
      </p:sp>
      <p:pic>
        <p:nvPicPr>
          <p:cNvPr id="16" name="Picture 2">
            <a:extLst>
              <a:ext uri="{FF2B5EF4-FFF2-40B4-BE49-F238E27FC236}">
                <a16:creationId xmlns:a16="http://schemas.microsoft.com/office/drawing/2014/main" id="{2C2C9803-A046-775B-0A2F-0FCA9B7288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1442" y="2678910"/>
            <a:ext cx="2498682" cy="312425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No hay ninguna descripción de la foto disponible.">
            <a:extLst>
              <a:ext uri="{FF2B5EF4-FFF2-40B4-BE49-F238E27FC236}">
                <a16:creationId xmlns:a16="http://schemas.microsoft.com/office/drawing/2014/main" id="{82249FA9-3DE7-0DF4-D99D-BC567F54D0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38079" y="2778090"/>
            <a:ext cx="1172239" cy="146572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No hay ninguna descripción de la foto disponible.">
            <a:extLst>
              <a:ext uri="{FF2B5EF4-FFF2-40B4-BE49-F238E27FC236}">
                <a16:creationId xmlns:a16="http://schemas.microsoft.com/office/drawing/2014/main" id="{28C3ADC8-377C-F166-B755-9F83AB28945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9721171" y="4298271"/>
            <a:ext cx="1183511" cy="1479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9295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6154C09-83FC-01EB-F7E3-848712AE6317}"/>
              </a:ext>
            </a:extLst>
          </p:cNvPr>
          <p:cNvPicPr>
            <a:picLocks noChangeAspect="1"/>
          </p:cNvPicPr>
          <p:nvPr/>
        </p:nvPicPr>
        <p:blipFill>
          <a:blip r:embed="rId4"/>
          <a:stretch>
            <a:fillRect/>
          </a:stretch>
        </p:blipFill>
        <p:spPr>
          <a:xfrm>
            <a:off x="501282" y="2697503"/>
            <a:ext cx="1803636" cy="1803636"/>
          </a:xfrm>
          <a:prstGeom prst="rect">
            <a:avLst/>
          </a:prstGeom>
        </p:spPr>
      </p:pic>
      <p:sp>
        <p:nvSpPr>
          <p:cNvPr id="14" name="CuadroTexto 13">
            <a:extLst>
              <a:ext uri="{FF2B5EF4-FFF2-40B4-BE49-F238E27FC236}">
                <a16:creationId xmlns:a16="http://schemas.microsoft.com/office/drawing/2014/main" id="{57146A67-C081-2534-FEB1-BC7819A31A7A}"/>
              </a:ext>
            </a:extLst>
          </p:cNvPr>
          <p:cNvSpPr txBox="1"/>
          <p:nvPr/>
        </p:nvSpPr>
        <p:spPr>
          <a:xfrm>
            <a:off x="2304918" y="2999156"/>
            <a:ext cx="8859915" cy="1200329"/>
          </a:xfrm>
          <a:prstGeom prst="rect">
            <a:avLst/>
          </a:prstGeom>
          <a:noFill/>
        </p:spPr>
        <p:txBody>
          <a:bodyPr wrap="square" rtlCol="0">
            <a:spAutoFit/>
          </a:body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lang="es-GT" sz="4000" b="1" dirty="0">
                <a:solidFill>
                  <a:prstClr val="white"/>
                </a:solidFill>
                <a:cs typeface="Arial" panose="020B0604020202020204" pitchFamily="34" charset="0"/>
              </a:rPr>
              <a:t>CONSOLIDADO DE LOGROS INSTITUCIONALES</a:t>
            </a:r>
          </a:p>
        </p:txBody>
      </p:sp>
      <p:sp>
        <p:nvSpPr>
          <p:cNvPr id="3" name="CuadroTexto 2">
            <a:extLst>
              <a:ext uri="{FF2B5EF4-FFF2-40B4-BE49-F238E27FC236}">
                <a16:creationId xmlns:a16="http://schemas.microsoft.com/office/drawing/2014/main" id="{00231819-0FD0-B724-E882-F7581BE32522}"/>
              </a:ext>
            </a:extLst>
          </p:cNvPr>
          <p:cNvSpPr txBox="1"/>
          <p:nvPr/>
        </p:nvSpPr>
        <p:spPr>
          <a:xfrm>
            <a:off x="588886" y="3045323"/>
            <a:ext cx="1458097"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GT" sz="6600" b="1" i="0" u="none" strike="noStrike" kern="1200" cap="none" spc="0" normalizeH="0" baseline="0" noProof="0" dirty="0">
                <a:ln>
                  <a:noFill/>
                </a:ln>
                <a:solidFill>
                  <a:srgbClr val="20539D"/>
                </a:solidFill>
                <a:effectLst/>
                <a:uLnTx/>
                <a:uFillTx/>
                <a:latin typeface="Montserrat ExtraBold" pitchFamily="2" charset="77"/>
                <a:ea typeface="+mn-ea"/>
                <a:cs typeface="Arial"/>
                <a:sym typeface="Arial"/>
              </a:rPr>
              <a:t>3</a:t>
            </a:r>
          </a:p>
        </p:txBody>
      </p:sp>
    </p:spTree>
    <p:extLst>
      <p:ext uri="{BB962C8B-B14F-4D97-AF65-F5344CB8AC3E}">
        <p14:creationId xmlns:p14="http://schemas.microsoft.com/office/powerpoint/2010/main" val="2737058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803564" y="661436"/>
            <a:ext cx="9408895" cy="492443"/>
          </a:xfrm>
          <a:prstGeom prst="rect">
            <a:avLst/>
          </a:prstGeom>
          <a:noFill/>
        </p:spPr>
        <p:txBody>
          <a:bodyPr wrap="square" rtlCol="0">
            <a:spAutoFit/>
          </a:bodyPr>
          <a:lstStyle/>
          <a:p>
            <a:r>
              <a:rPr lang="es-MX" sz="2600" b="1" dirty="0">
                <a:latin typeface="Arial" panose="020B0604020202020204" pitchFamily="34" charset="0"/>
                <a:cs typeface="Arial" panose="020B0604020202020204" pitchFamily="34" charset="0"/>
              </a:rPr>
              <a:t>CONSOLIDADO DE LOGROS INSTITUCIONALES</a:t>
            </a:r>
            <a:endParaRPr lang="es-GT" sz="2600" b="1" dirty="0">
              <a:latin typeface="Arial" panose="020B0604020202020204" pitchFamily="34" charset="0"/>
              <a:cs typeface="Arial" panose="020B0604020202020204" pitchFamily="34" charset="0"/>
            </a:endParaRPr>
          </a:p>
        </p:txBody>
      </p:sp>
      <p:graphicFrame>
        <p:nvGraphicFramePr>
          <p:cNvPr id="7" name="Tabla 6">
            <a:extLst>
              <a:ext uri="{FF2B5EF4-FFF2-40B4-BE49-F238E27FC236}">
                <a16:creationId xmlns:a16="http://schemas.microsoft.com/office/drawing/2014/main" id="{FABC418E-4C28-447E-A8CA-D8C4E85D9B2A}"/>
              </a:ext>
            </a:extLst>
          </p:cNvPr>
          <p:cNvGraphicFramePr>
            <a:graphicFrameLocks noGrp="1"/>
          </p:cNvGraphicFramePr>
          <p:nvPr>
            <p:extLst>
              <p:ext uri="{D42A27DB-BD31-4B8C-83A1-F6EECF244321}">
                <p14:modId xmlns:p14="http://schemas.microsoft.com/office/powerpoint/2010/main" val="1692737657"/>
              </p:ext>
            </p:extLst>
          </p:nvPr>
        </p:nvGraphicFramePr>
        <p:xfrm>
          <a:off x="1219017" y="1542289"/>
          <a:ext cx="9717405" cy="3656727"/>
        </p:xfrm>
        <a:graphic>
          <a:graphicData uri="http://schemas.openxmlformats.org/drawingml/2006/table">
            <a:tbl>
              <a:tblPr firstRow="1" bandRow="1">
                <a:tableStyleId>{FABFCF23-3B69-468F-B69F-88F6DE6A72F2}</a:tableStyleId>
              </a:tblPr>
              <a:tblGrid>
                <a:gridCol w="9717405">
                  <a:extLst>
                    <a:ext uri="{9D8B030D-6E8A-4147-A177-3AD203B41FA5}">
                      <a16:colId xmlns:a16="http://schemas.microsoft.com/office/drawing/2014/main" val="3515177168"/>
                    </a:ext>
                  </a:extLst>
                </a:gridCol>
              </a:tblGrid>
              <a:tr h="1013636">
                <a:tc>
                  <a:txBody>
                    <a:bodyPr/>
                    <a:lstStyle/>
                    <a:p>
                      <a:pPr algn="ctr"/>
                      <a:r>
                        <a:rPr lang="es-MX" sz="1700" dirty="0">
                          <a:latin typeface="Arial" panose="020B0604020202020204" pitchFamily="34" charset="0"/>
                          <a:cs typeface="Arial" panose="020B0604020202020204" pitchFamily="34" charset="0"/>
                        </a:rPr>
                        <a:t>Logros institucionales</a:t>
                      </a:r>
                      <a:endParaRPr lang="es-GT" sz="17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004642520"/>
                  </a:ext>
                </a:extLst>
              </a:tr>
              <a:tr h="525515">
                <a:tc>
                  <a:txBody>
                    <a:bodyPr/>
                    <a:lstStyle/>
                    <a:p>
                      <a:pPr algn="l"/>
                      <a:r>
                        <a:rPr lang="es-MX" sz="1500" b="1" kern="1200" dirty="0">
                          <a:solidFill>
                            <a:srgbClr val="0070C0"/>
                          </a:solidFill>
                          <a:latin typeface="Arial" panose="020B0604020202020204" pitchFamily="34" charset="0"/>
                          <a:ea typeface="+mn-ea"/>
                          <a:cs typeface="Arial" panose="020B0604020202020204" pitchFamily="34" charset="0"/>
                        </a:rPr>
                        <a:t>1. </a:t>
                      </a:r>
                      <a:r>
                        <a:rPr lang="es-ES" sz="1500" u="none" dirty="0">
                          <a:latin typeface="Arial" panose="020B0604020202020204" pitchFamily="34" charset="0"/>
                          <a:cs typeface="Arial" panose="020B0604020202020204" pitchFamily="34" charset="0"/>
                        </a:rPr>
                        <a:t>Avances de Política Nacional de la Juventud 2022-2032.</a:t>
                      </a:r>
                      <a:endParaRPr lang="es-GT" sz="1500" u="none"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3283163"/>
                  </a:ext>
                </a:extLst>
              </a:tr>
              <a:tr h="552395">
                <a:tc>
                  <a:txBody>
                    <a:bodyPr/>
                    <a:lstStyle/>
                    <a:p>
                      <a:pPr algn="l"/>
                      <a:r>
                        <a:rPr lang="es-MX" sz="1500" b="1" kern="1200" dirty="0">
                          <a:solidFill>
                            <a:srgbClr val="0070C0"/>
                          </a:solidFill>
                          <a:latin typeface="Arial" panose="020B0604020202020204" pitchFamily="34" charset="0"/>
                          <a:ea typeface="+mn-ea"/>
                          <a:cs typeface="Arial" panose="020B0604020202020204" pitchFamily="34" charset="0"/>
                        </a:rPr>
                        <a:t>2. </a:t>
                      </a:r>
                      <a:r>
                        <a:rPr lang="pt-BR" sz="1500" dirty="0">
                          <a:latin typeface="Arial" panose="020B0604020202020204" pitchFamily="34" charset="0"/>
                          <a:cs typeface="Arial" panose="020B0604020202020204" pitchFamily="34" charset="0"/>
                        </a:rPr>
                        <a:t>Festival </a:t>
                      </a:r>
                      <a:r>
                        <a:rPr lang="pt-BR" sz="1500" u="none" kern="1200" dirty="0">
                          <a:solidFill>
                            <a:schemeClr val="dk1"/>
                          </a:solidFill>
                          <a:latin typeface="Arial" panose="020B0604020202020204" pitchFamily="34" charset="0"/>
                          <a:ea typeface="+mn-ea"/>
                          <a:cs typeface="Arial" panose="020B0604020202020204" pitchFamily="34" charset="0"/>
                        </a:rPr>
                        <a:t>Extremo: Juventud Presente</a:t>
                      </a:r>
                      <a:r>
                        <a:rPr lang="pt-BR" sz="1500" dirty="0">
                          <a:latin typeface="Arial" panose="020B0604020202020204" pitchFamily="34" charset="0"/>
                          <a:cs typeface="Arial" panose="020B0604020202020204" pitchFamily="34" charset="0"/>
                        </a:rPr>
                        <a:t>.</a:t>
                      </a:r>
                      <a:endParaRPr lang="es-GT" sz="15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6912561"/>
                  </a:ext>
                </a:extLst>
              </a:tr>
              <a:tr h="551545">
                <a:tc>
                  <a:txBody>
                    <a:bodyPr/>
                    <a:lstStyle/>
                    <a:p>
                      <a:pPr algn="l"/>
                      <a:r>
                        <a:rPr lang="es-MX" sz="1500" b="1" kern="1200" dirty="0">
                          <a:solidFill>
                            <a:srgbClr val="0070C0"/>
                          </a:solidFill>
                          <a:latin typeface="Arial" panose="020B0604020202020204" pitchFamily="34" charset="0"/>
                          <a:ea typeface="+mn-ea"/>
                          <a:cs typeface="Arial" panose="020B0604020202020204" pitchFamily="34" charset="0"/>
                        </a:rPr>
                        <a:t>3. </a:t>
                      </a:r>
                      <a:r>
                        <a:rPr lang="es-ES" sz="1500" dirty="0">
                          <a:latin typeface="Arial" panose="020B0604020202020204" pitchFamily="34" charset="0"/>
                          <a:cs typeface="Arial" panose="020B0604020202020204" pitchFamily="34" charset="0"/>
                        </a:rPr>
                        <a:t>Lanzamiento de la Herramienta para la Promoción de los Derechos Humanos de las personas jóvenes.</a:t>
                      </a:r>
                      <a:endParaRPr lang="es-GT" sz="15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6203120"/>
                  </a:ext>
                </a:extLst>
              </a:tr>
              <a:tr h="506818">
                <a:tc>
                  <a:txBody>
                    <a:bodyPr/>
                    <a:lstStyle/>
                    <a:p>
                      <a:pPr algn="l"/>
                      <a:r>
                        <a:rPr lang="es-MX" sz="1500" b="1" kern="1200" dirty="0">
                          <a:solidFill>
                            <a:srgbClr val="0070C0"/>
                          </a:solidFill>
                          <a:latin typeface="Arial" panose="020B0604020202020204" pitchFamily="34" charset="0"/>
                          <a:ea typeface="+mn-ea"/>
                          <a:cs typeface="Arial" panose="020B0604020202020204" pitchFamily="34" charset="0"/>
                        </a:rPr>
                        <a:t>4. </a:t>
                      </a:r>
                      <a:r>
                        <a:rPr lang="es-ES" sz="1500" dirty="0">
                          <a:latin typeface="Arial" panose="020B0604020202020204" pitchFamily="34" charset="0"/>
                          <a:cs typeface="Arial" panose="020B0604020202020204" pitchFamily="34" charset="0"/>
                        </a:rPr>
                        <a:t>Propuestas de reformas legales en beneficio de la juventud: Ley del Organismo Ejecutivo y Código Municipal.</a:t>
                      </a:r>
                      <a:endParaRPr lang="es-GT" sz="15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2103032"/>
                  </a:ext>
                </a:extLst>
              </a:tr>
              <a:tr h="5068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500" b="1" kern="1200" dirty="0">
                          <a:solidFill>
                            <a:srgbClr val="0070C0"/>
                          </a:solidFill>
                          <a:latin typeface="Arial" panose="020B0604020202020204" pitchFamily="34" charset="0"/>
                          <a:ea typeface="+mn-ea"/>
                          <a:cs typeface="Arial" panose="020B0604020202020204" pitchFamily="34" charset="0"/>
                        </a:rPr>
                        <a:t>5. </a:t>
                      </a:r>
                      <a:r>
                        <a:rPr lang="es-ES" sz="1500" dirty="0">
                          <a:latin typeface="Arial" panose="020B0604020202020204" pitchFamily="34" charset="0"/>
                          <a:cs typeface="Arial" panose="020B0604020202020204" pitchFamily="34" charset="0"/>
                        </a:rPr>
                        <a:t>Elecciones de miembros titulares y suplentes de Juntas Locales de Servicio Cívico 2023-2024.</a:t>
                      </a:r>
                      <a:endParaRPr lang="es-GT" sz="15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4271455"/>
                  </a:ext>
                </a:extLst>
              </a:tr>
            </a:tbl>
          </a:graphicData>
        </a:graphic>
      </p:graphicFrame>
    </p:spTree>
    <p:extLst>
      <p:ext uri="{BB962C8B-B14F-4D97-AF65-F5344CB8AC3E}">
        <p14:creationId xmlns:p14="http://schemas.microsoft.com/office/powerpoint/2010/main" val="5652549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6154C09-83FC-01EB-F7E3-848712AE6317}"/>
              </a:ext>
            </a:extLst>
          </p:cNvPr>
          <p:cNvPicPr>
            <a:picLocks noChangeAspect="1"/>
          </p:cNvPicPr>
          <p:nvPr/>
        </p:nvPicPr>
        <p:blipFill>
          <a:blip r:embed="rId4"/>
          <a:stretch>
            <a:fillRect/>
          </a:stretch>
        </p:blipFill>
        <p:spPr>
          <a:xfrm>
            <a:off x="501282" y="2697503"/>
            <a:ext cx="1803636" cy="1803636"/>
          </a:xfrm>
          <a:prstGeom prst="rect">
            <a:avLst/>
          </a:prstGeom>
        </p:spPr>
      </p:pic>
      <p:sp>
        <p:nvSpPr>
          <p:cNvPr id="14" name="CuadroTexto 13">
            <a:extLst>
              <a:ext uri="{FF2B5EF4-FFF2-40B4-BE49-F238E27FC236}">
                <a16:creationId xmlns:a16="http://schemas.microsoft.com/office/drawing/2014/main" id="{57146A67-C081-2534-FEB1-BC7819A31A7A}"/>
              </a:ext>
            </a:extLst>
          </p:cNvPr>
          <p:cNvSpPr txBox="1"/>
          <p:nvPr/>
        </p:nvSpPr>
        <p:spPr>
          <a:xfrm>
            <a:off x="2766557" y="3257414"/>
            <a:ext cx="7726850" cy="646331"/>
          </a:xfrm>
          <a:prstGeom prst="rect">
            <a:avLst/>
          </a:prstGeom>
          <a:noFill/>
        </p:spPr>
        <p:txBody>
          <a:bodyPr wrap="square" rtlCol="0">
            <a:spAutoFit/>
          </a:body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lang="es-GT" sz="4000" b="1" dirty="0">
                <a:solidFill>
                  <a:prstClr val="white"/>
                </a:solidFill>
                <a:cs typeface="Arial" panose="020B0604020202020204" pitchFamily="34" charset="0"/>
              </a:rPr>
              <a:t>CONCLUSIONES</a:t>
            </a:r>
          </a:p>
        </p:txBody>
      </p:sp>
      <p:sp>
        <p:nvSpPr>
          <p:cNvPr id="3" name="CuadroTexto 2">
            <a:extLst>
              <a:ext uri="{FF2B5EF4-FFF2-40B4-BE49-F238E27FC236}">
                <a16:creationId xmlns:a16="http://schemas.microsoft.com/office/drawing/2014/main" id="{00231819-0FD0-B724-E882-F7581BE32522}"/>
              </a:ext>
            </a:extLst>
          </p:cNvPr>
          <p:cNvSpPr txBox="1"/>
          <p:nvPr/>
        </p:nvSpPr>
        <p:spPr>
          <a:xfrm>
            <a:off x="588886" y="3045323"/>
            <a:ext cx="1458097"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GT" sz="6600" b="1" kern="1200" dirty="0">
                <a:solidFill>
                  <a:srgbClr val="20539D"/>
                </a:solidFill>
                <a:latin typeface="Montserrat ExtraBold" pitchFamily="2" charset="77"/>
                <a:ea typeface="+mn-ea"/>
              </a:rPr>
              <a:t>4</a:t>
            </a:r>
            <a:endParaRPr kumimoji="0" lang="es-GT" sz="6600" b="1" i="0" u="none" strike="noStrike" kern="1200" cap="none" spc="0" normalizeH="0" baseline="0" noProof="0" dirty="0">
              <a:ln>
                <a:noFill/>
              </a:ln>
              <a:solidFill>
                <a:srgbClr val="20539D"/>
              </a:solidFill>
              <a:effectLst/>
              <a:uLnTx/>
              <a:uFillTx/>
              <a:latin typeface="Montserrat ExtraBold" pitchFamily="2" charset="77"/>
              <a:ea typeface="+mn-ea"/>
              <a:cs typeface="Arial"/>
              <a:sym typeface="Arial"/>
            </a:endParaRPr>
          </a:p>
        </p:txBody>
      </p:sp>
    </p:spTree>
    <p:extLst>
      <p:ext uri="{BB962C8B-B14F-4D97-AF65-F5344CB8AC3E}">
        <p14:creationId xmlns:p14="http://schemas.microsoft.com/office/powerpoint/2010/main" val="170576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2189018" y="661436"/>
            <a:ext cx="8023441" cy="892552"/>
          </a:xfrm>
          <a:prstGeom prst="rect">
            <a:avLst/>
          </a:prstGeom>
          <a:noFill/>
        </p:spPr>
        <p:txBody>
          <a:bodyPr wrap="square" rtlCol="0">
            <a:spAutoFit/>
          </a:bodyPr>
          <a:lstStyle/>
          <a:p>
            <a:r>
              <a:rPr lang="es-GT" sz="2600" b="1" dirty="0">
                <a:solidFill>
                  <a:schemeClr val="accent1"/>
                </a:solidFill>
                <a:latin typeface="Arial" panose="020B0604020202020204" pitchFamily="34" charset="0"/>
                <a:cs typeface="Arial" panose="020B0604020202020204" pitchFamily="34" charset="0"/>
              </a:rPr>
              <a:t>¿QUÉ TENDENCIA MUESTRA EL USO DE LOS</a:t>
            </a:r>
          </a:p>
          <a:p>
            <a:r>
              <a:rPr lang="es-GT" sz="2600" b="1" dirty="0">
                <a:solidFill>
                  <a:schemeClr val="accent1"/>
                </a:solidFill>
                <a:latin typeface="Arial" panose="020B0604020202020204" pitchFamily="34" charset="0"/>
                <a:cs typeface="Arial" panose="020B0604020202020204" pitchFamily="34" charset="0"/>
              </a:rPr>
              <a:t>  RECURSOS PÚBLICOS?</a:t>
            </a:r>
            <a:endParaRPr kumimoji="0" lang="es-GT" sz="26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endParaRPr>
          </a:p>
        </p:txBody>
      </p:sp>
      <p:pic>
        <p:nvPicPr>
          <p:cNvPr id="4" name="Picture 2" descr="7 TENDENCIAS TECNOLÓGICAS PARA EL EL 2021 | MQA">
            <a:extLst>
              <a:ext uri="{FF2B5EF4-FFF2-40B4-BE49-F238E27FC236}">
                <a16:creationId xmlns:a16="http://schemas.microsoft.com/office/drawing/2014/main" id="{917C53C8-656A-4193-A96D-93181679B1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481" y="156140"/>
            <a:ext cx="2044538" cy="1534116"/>
          </a:xfrm>
          <a:prstGeom prst="rect">
            <a:avLst/>
          </a:prstGeom>
          <a:noFill/>
          <a:extLst>
            <a:ext uri="{909E8E84-426E-40DD-AFC4-6F175D3DCCD1}">
              <a14:hiddenFill xmlns:a14="http://schemas.microsoft.com/office/drawing/2010/main">
                <a:solidFill>
                  <a:srgbClr val="FFFFFF"/>
                </a:solidFill>
              </a14:hiddenFill>
            </a:ext>
          </a:extLst>
        </p:spPr>
      </p:pic>
      <p:sp>
        <p:nvSpPr>
          <p:cNvPr id="5" name="Título 1">
            <a:extLst>
              <a:ext uri="{FF2B5EF4-FFF2-40B4-BE49-F238E27FC236}">
                <a16:creationId xmlns:a16="http://schemas.microsoft.com/office/drawing/2014/main" id="{47807CF3-2ECE-41D9-AD9D-BB74C004433D}"/>
              </a:ext>
            </a:extLst>
          </p:cNvPr>
          <p:cNvSpPr txBox="1">
            <a:spLocks/>
          </p:cNvSpPr>
          <p:nvPr/>
        </p:nvSpPr>
        <p:spPr>
          <a:xfrm>
            <a:off x="588881" y="1553988"/>
            <a:ext cx="10830486" cy="5238750"/>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00" b="0" dirty="0">
                <a:solidFill>
                  <a:schemeClr val="tx1"/>
                </a:solidFill>
                <a:latin typeface="Arial" panose="020B0604020202020204" pitchFamily="34" charset="0"/>
                <a:cs typeface="Arial" panose="020B0604020202020204" pitchFamily="34" charset="0"/>
              </a:rPr>
              <a:t>Los datos obtenidos durante el periodo reportado permiten establecer que la ejecución del presupuesto del CONJUVE en atención a las medidas de contención del gasto. Tuvo una  mayor ejecución en los grupos de gasto correspondientes a Servicios Personales, no personales, materiales y suministros.</a:t>
            </a:r>
            <a:endParaRPr lang="es-GT" sz="2000" b="0" dirty="0">
              <a:solidFill>
                <a:schemeClr val="accent1">
                  <a:lumMod val="50000"/>
                </a:schemeClr>
              </a:solidFill>
              <a:latin typeface="Arial" panose="020B0604020202020204" pitchFamily="34" charset="0"/>
              <a:cs typeface="Arial" panose="020B0604020202020204" pitchFamily="34" charset="0"/>
            </a:endParaRPr>
          </a:p>
          <a:p>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6736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482929" y="661436"/>
            <a:ext cx="10062526" cy="461665"/>
          </a:xfrm>
          <a:prstGeom prst="rect">
            <a:avLst/>
          </a:prstGeom>
          <a:noFill/>
        </p:spPr>
        <p:txBody>
          <a:bodyPr wrap="square" rtlCol="0">
            <a:spAutoFit/>
          </a:bodyPr>
          <a:lstStyle/>
          <a:p>
            <a:r>
              <a:rPr lang="es-GT" sz="2400" dirty="0">
                <a:solidFill>
                  <a:schemeClr val="accent1"/>
                </a:solidFill>
                <a:latin typeface="Arial" panose="020B0604020202020204" pitchFamily="34" charset="0"/>
                <a:cs typeface="Arial" panose="020B0604020202020204" pitchFamily="34" charset="0"/>
              </a:rPr>
              <a:t>¿</a:t>
            </a:r>
            <a:r>
              <a:rPr lang="es-GT" sz="2400" b="1" dirty="0">
                <a:solidFill>
                  <a:schemeClr val="accent1"/>
                </a:solidFill>
                <a:latin typeface="Arial" panose="020B0604020202020204" pitchFamily="34" charset="0"/>
                <a:cs typeface="Arial" panose="020B0604020202020204" pitchFamily="34" charset="0"/>
              </a:rPr>
              <a:t>QUÉ RESULTADOS SE OBTUVIERON EN EL MARCO DE LA PGG?</a:t>
            </a:r>
          </a:p>
        </p:txBody>
      </p:sp>
      <p:pic>
        <p:nvPicPr>
          <p:cNvPr id="7" name="Picture 6" descr="Noticias de Canción de Abril - TuneCore">
            <a:extLst>
              <a:ext uri="{FF2B5EF4-FFF2-40B4-BE49-F238E27FC236}">
                <a16:creationId xmlns:a16="http://schemas.microsoft.com/office/drawing/2014/main" id="{2AE6E717-3690-46C5-B7B7-D7B8A68373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02303"/>
            <a:ext cx="1482929" cy="1475868"/>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A5138438-1E98-4170-8679-FC69EB14CABC}"/>
              </a:ext>
            </a:extLst>
          </p:cNvPr>
          <p:cNvSpPr txBox="1">
            <a:spLocks/>
          </p:cNvSpPr>
          <p:nvPr/>
        </p:nvSpPr>
        <p:spPr>
          <a:xfrm>
            <a:off x="538397" y="1617299"/>
            <a:ext cx="7406641" cy="5238750"/>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00" b="0" dirty="0">
                <a:solidFill>
                  <a:srgbClr val="000000"/>
                </a:solidFill>
                <a:latin typeface="Arial" panose="020B0604020202020204" pitchFamily="34" charset="0"/>
                <a:cs typeface="Arial" panose="020B0604020202020204" pitchFamily="34" charset="0"/>
              </a:rPr>
              <a:t>La </a:t>
            </a:r>
            <a:r>
              <a:rPr lang="es-GT" sz="2000" dirty="0">
                <a:solidFill>
                  <a:srgbClr val="0070C0"/>
                </a:solidFill>
                <a:latin typeface="Arial" panose="020B0604020202020204" pitchFamily="34" charset="0"/>
                <a:cs typeface="Arial" panose="020B0604020202020204" pitchFamily="34" charset="0"/>
              </a:rPr>
              <a:t>Política General de Gobierno </a:t>
            </a:r>
            <a:r>
              <a:rPr lang="es-GT" sz="2000" b="0" dirty="0">
                <a:solidFill>
                  <a:srgbClr val="000000"/>
                </a:solidFill>
                <a:latin typeface="Arial" panose="020B0604020202020204" pitchFamily="34" charset="0"/>
                <a:cs typeface="Arial" panose="020B0604020202020204" pitchFamily="34" charset="0"/>
              </a:rPr>
              <a:t>(</a:t>
            </a:r>
            <a:r>
              <a:rPr lang="es-GT" sz="2000" b="0" dirty="0" err="1">
                <a:solidFill>
                  <a:srgbClr val="000000"/>
                </a:solidFill>
                <a:latin typeface="Arial" panose="020B0604020202020204" pitchFamily="34" charset="0"/>
                <a:cs typeface="Arial" panose="020B0604020202020204" pitchFamily="34" charset="0"/>
              </a:rPr>
              <a:t>PGG</a:t>
            </a:r>
            <a:r>
              <a:rPr lang="es-GT" sz="2000" b="0" dirty="0">
                <a:solidFill>
                  <a:srgbClr val="000000"/>
                </a:solidFill>
                <a:latin typeface="Arial" panose="020B0604020202020204" pitchFamily="34" charset="0"/>
                <a:cs typeface="Arial" panose="020B0604020202020204" pitchFamily="34" charset="0"/>
              </a:rPr>
              <a:t>) es el plan de acción del Gobierno de Guatemala, en donde se plasman los objetivos estratégicos y los lineamientos de las políticas públicas.</a:t>
            </a:r>
          </a:p>
          <a:p>
            <a:pPr algn="just">
              <a:lnSpc>
                <a:spcPct val="150000"/>
              </a:lnSpc>
            </a:pPr>
            <a:endParaRPr lang="es-GT" sz="2000" b="0" dirty="0">
              <a:solidFill>
                <a:srgbClr val="000000"/>
              </a:solidFill>
              <a:latin typeface="Arial" panose="020B0604020202020204" pitchFamily="34" charset="0"/>
              <a:cs typeface="Arial" panose="020B0604020202020204" pitchFamily="34" charset="0"/>
            </a:endParaRPr>
          </a:p>
          <a:p>
            <a:pPr algn="just">
              <a:lnSpc>
                <a:spcPct val="150000"/>
              </a:lnSpc>
            </a:pPr>
            <a:r>
              <a:rPr lang="es-GT" sz="2000" b="0" dirty="0">
                <a:solidFill>
                  <a:srgbClr val="000000"/>
                </a:solidFill>
                <a:latin typeface="Arial" panose="020B0604020202020204" pitchFamily="34" charset="0"/>
                <a:cs typeface="Arial" panose="020B0604020202020204" pitchFamily="34" charset="0"/>
              </a:rPr>
              <a:t>CONJUVE, durante el cuatrimestre reportado colaboró con el cumplimiento de la PGG mediante el programa 35: Organización y Formación de la Juventud, dirigida al fortalecimiento institucional y promoción de la Política Nacional de la Juventud.</a:t>
            </a:r>
          </a:p>
          <a:p>
            <a:endParaRPr lang="es-GT" sz="2000" b="0" dirty="0">
              <a:solidFill>
                <a:srgbClr val="4472C4">
                  <a:lumMod val="50000"/>
                </a:srgbClr>
              </a:solidFill>
              <a:latin typeface="Arial" panose="020B0604020202020204" pitchFamily="34" charset="0"/>
              <a:cs typeface="Arial" panose="020B0604020202020204" pitchFamily="34" charset="0"/>
            </a:endParaRPr>
          </a:p>
          <a:p>
            <a:br>
              <a:rPr lang="es-GT" sz="2000" b="0" dirty="0">
                <a:solidFill>
                  <a:srgbClr val="4472C4">
                    <a:lumMod val="50000"/>
                  </a:srgbClr>
                </a:solidFill>
                <a:latin typeface="Arial" panose="020B0604020202020204" pitchFamily="34" charset="0"/>
                <a:cs typeface="Arial" panose="020B0604020202020204" pitchFamily="34" charset="0"/>
              </a:rPr>
            </a:br>
            <a:endParaRPr lang="es-GT" sz="2000" b="0" dirty="0">
              <a:solidFill>
                <a:srgbClr val="4472C4">
                  <a:lumMod val="50000"/>
                </a:srgbClr>
              </a:solidFill>
              <a:latin typeface="Arial" panose="020B0604020202020204" pitchFamily="34" charset="0"/>
              <a:cs typeface="Arial" panose="020B0604020202020204" pitchFamily="34" charset="0"/>
            </a:endParaRPr>
          </a:p>
        </p:txBody>
      </p:sp>
      <p:sp>
        <p:nvSpPr>
          <p:cNvPr id="9" name="Título 1">
            <a:extLst>
              <a:ext uri="{FF2B5EF4-FFF2-40B4-BE49-F238E27FC236}">
                <a16:creationId xmlns:a16="http://schemas.microsoft.com/office/drawing/2014/main" id="{5E8B0F1A-A722-4908-B2B0-28943B911639}"/>
              </a:ext>
            </a:extLst>
          </p:cNvPr>
          <p:cNvSpPr txBox="1">
            <a:spLocks/>
          </p:cNvSpPr>
          <p:nvPr/>
        </p:nvSpPr>
        <p:spPr>
          <a:xfrm>
            <a:off x="8483435" y="2042976"/>
            <a:ext cx="3327219" cy="2772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l">
              <a:lnSpc>
                <a:spcPct val="150000"/>
              </a:lnSpc>
            </a:pPr>
            <a:r>
              <a:rPr lang="es-GT" sz="1600" b="0" dirty="0">
                <a:solidFill>
                  <a:schemeClr val="tx1"/>
                </a:solidFill>
                <a:latin typeface="Arial" panose="020B0604020202020204" pitchFamily="34" charset="0"/>
                <a:cs typeface="Arial" panose="020B0604020202020204" pitchFamily="34" charset="0"/>
              </a:rPr>
              <a:t>Se contribuyó con los pilares de:</a:t>
            </a:r>
          </a:p>
          <a:p>
            <a:pPr marL="285750" indent="-285750" algn="l">
              <a:lnSpc>
                <a:spcPct val="150000"/>
              </a:lnSpc>
              <a:buFont typeface="Arial" panose="020B0604020202020204" pitchFamily="34" charset="0"/>
              <a:buChar char="•"/>
            </a:pPr>
            <a:r>
              <a:rPr lang="es-GT" sz="1600" b="0" dirty="0">
                <a:solidFill>
                  <a:schemeClr val="tx1"/>
                </a:solidFill>
                <a:latin typeface="Arial" panose="020B0604020202020204" pitchFamily="34" charset="0"/>
                <a:cs typeface="Arial" panose="020B0604020202020204" pitchFamily="34" charset="0"/>
              </a:rPr>
              <a:t>1: Economía, Competitividad y Prosperidad.</a:t>
            </a:r>
          </a:p>
          <a:p>
            <a:pPr marL="285750" indent="-285750" algn="l">
              <a:lnSpc>
                <a:spcPct val="150000"/>
              </a:lnSpc>
              <a:buFont typeface="Arial" panose="020B0604020202020204" pitchFamily="34" charset="0"/>
              <a:buChar char="•"/>
            </a:pPr>
            <a:r>
              <a:rPr lang="es-GT" sz="1600" b="0" dirty="0">
                <a:solidFill>
                  <a:schemeClr val="tx1"/>
                </a:solidFill>
                <a:latin typeface="Arial" panose="020B0604020202020204" pitchFamily="34" charset="0"/>
                <a:cs typeface="Arial" panose="020B0604020202020204" pitchFamily="34" charset="0"/>
              </a:rPr>
              <a:t>2: Desarrollo Social.</a:t>
            </a:r>
          </a:p>
        </p:txBody>
      </p:sp>
    </p:spTree>
    <p:extLst>
      <p:ext uri="{BB962C8B-B14F-4D97-AF65-F5344CB8AC3E}">
        <p14:creationId xmlns:p14="http://schemas.microsoft.com/office/powerpoint/2010/main" val="9266618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780859" y="661436"/>
            <a:ext cx="97645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400" b="0"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a:t>
            </a:r>
            <a:r>
              <a:rPr kumimoji="0" lang="es-GT" sz="24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QUÉ MEDIDAS DE TRANSPARENCIA SE HAN APLICADO?</a:t>
            </a:r>
          </a:p>
        </p:txBody>
      </p:sp>
      <p:sp>
        <p:nvSpPr>
          <p:cNvPr id="6" name="Título 1">
            <a:extLst>
              <a:ext uri="{FF2B5EF4-FFF2-40B4-BE49-F238E27FC236}">
                <a16:creationId xmlns:a16="http://schemas.microsoft.com/office/drawing/2014/main" id="{6DA48D81-4A41-492E-A495-DEF83AC3DEFC}"/>
              </a:ext>
            </a:extLst>
          </p:cNvPr>
          <p:cNvSpPr txBox="1">
            <a:spLocks/>
          </p:cNvSpPr>
          <p:nvPr/>
        </p:nvSpPr>
        <p:spPr>
          <a:xfrm>
            <a:off x="608222" y="2141520"/>
            <a:ext cx="10726085" cy="3942481"/>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800" b="0" dirty="0">
                <a:solidFill>
                  <a:schemeClr val="tx1"/>
                </a:solidFill>
                <a:latin typeface="Arial" panose="020B0604020202020204" pitchFamily="34" charset="0"/>
                <a:cs typeface="Arial" panose="020B0604020202020204" pitchFamily="34" charset="0"/>
              </a:rPr>
              <a:t>Para garantizar el </a:t>
            </a:r>
            <a:r>
              <a:rPr lang="es-GT" sz="1800" dirty="0">
                <a:solidFill>
                  <a:srgbClr val="0070C0"/>
                </a:solidFill>
                <a:latin typeface="Arial" panose="020B0604020202020204" pitchFamily="34" charset="0"/>
                <a:cs typeface="Arial" panose="020B0604020202020204" pitchFamily="34" charset="0"/>
              </a:rPr>
              <a:t>uso adecuado del dinero público </a:t>
            </a:r>
            <a:r>
              <a:rPr lang="es-GT" sz="1800" b="0" dirty="0">
                <a:solidFill>
                  <a:schemeClr val="tx1"/>
                </a:solidFill>
                <a:latin typeface="Arial" panose="020B0604020202020204" pitchFamily="34" charset="0"/>
                <a:cs typeface="Arial" panose="020B0604020202020204" pitchFamily="34" charset="0"/>
              </a:rPr>
              <a:t>y el avance en el cumplimiento de los objetivos de Estado, CONJUVE ha adoptado como medidas de transparencia:</a:t>
            </a:r>
          </a:p>
          <a:p>
            <a:pPr marL="285750" indent="-285750" algn="just">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Normas Generales de Control Interno Gubernamental de la Contraloría General de Cuentas;</a:t>
            </a:r>
          </a:p>
          <a:p>
            <a:pPr marL="342900" indent="-342900" algn="just">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Sistema Nacional de Control Interno Gubernamental -SINACIG-;</a:t>
            </a:r>
          </a:p>
          <a:p>
            <a:pPr marL="342900" indent="-342900" algn="just">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Disposiciones Presidenciales para le Eficiencia, Control y Priorización del Gasto Público para el Ejercicio Fiscal 2022;</a:t>
            </a:r>
          </a:p>
          <a:p>
            <a:pPr marL="342900" indent="-342900" algn="just">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Estrategia de trabajo para el Ejercicio Fiscal 2022, M</a:t>
            </a:r>
            <a:r>
              <a:rPr lang="es-ES" sz="1800" b="0" dirty="0" err="1">
                <a:solidFill>
                  <a:schemeClr val="tx1"/>
                </a:solidFill>
                <a:latin typeface="Arial" panose="020B0604020202020204" pitchFamily="34" charset="0"/>
                <a:cs typeface="Arial" panose="020B0604020202020204" pitchFamily="34" charset="0"/>
              </a:rPr>
              <a:t>edidas</a:t>
            </a:r>
            <a:r>
              <a:rPr lang="es-ES" sz="1800" b="0" dirty="0">
                <a:solidFill>
                  <a:schemeClr val="tx1"/>
                </a:solidFill>
                <a:latin typeface="Arial" panose="020B0604020202020204" pitchFamily="34" charset="0"/>
                <a:cs typeface="Arial" panose="020B0604020202020204" pitchFamily="34" charset="0"/>
              </a:rPr>
              <a:t> de trasparencia y eliminación del gasto superfluo.</a:t>
            </a:r>
            <a:endParaRPr lang="es-GT" sz="1800" b="0" dirty="0">
              <a:solidFill>
                <a:schemeClr val="tx1"/>
              </a:solidFill>
              <a:latin typeface="Arial" panose="020B0604020202020204" pitchFamily="34" charset="0"/>
              <a:cs typeface="Arial" panose="020B0604020202020204" pitchFamily="34" charset="0"/>
            </a:endParaRPr>
          </a:p>
          <a:p>
            <a:endParaRPr lang="es-GT" sz="1800" b="0" dirty="0">
              <a:solidFill>
                <a:schemeClr val="accent1">
                  <a:lumMod val="50000"/>
                </a:schemeClr>
              </a:solidFill>
              <a:latin typeface="Arial" panose="020B0604020202020204" pitchFamily="34" charset="0"/>
              <a:cs typeface="Arial" panose="020B0604020202020204" pitchFamily="34" charset="0"/>
            </a:endParaRPr>
          </a:p>
          <a:p>
            <a:br>
              <a:rPr lang="es-GT" sz="1800" b="0" dirty="0">
                <a:solidFill>
                  <a:schemeClr val="accent1">
                    <a:lumMod val="50000"/>
                  </a:schemeClr>
                </a:solidFill>
                <a:latin typeface="Arial" panose="020B0604020202020204" pitchFamily="34" charset="0"/>
                <a:cs typeface="Arial" panose="020B0604020202020204" pitchFamily="34" charset="0"/>
              </a:rPr>
            </a:br>
            <a:endParaRPr lang="es-GT" sz="1800" b="0" dirty="0">
              <a:solidFill>
                <a:schemeClr val="accent1">
                  <a:lumMod val="50000"/>
                </a:schemeClr>
              </a:solidFill>
              <a:latin typeface="Arial" panose="020B0604020202020204" pitchFamily="34" charset="0"/>
              <a:cs typeface="Arial" panose="020B0604020202020204" pitchFamily="34" charset="0"/>
            </a:endParaRPr>
          </a:p>
        </p:txBody>
      </p:sp>
      <p:pic>
        <p:nvPicPr>
          <p:cNvPr id="10" name="Picture 10" descr="Iconos de Transparencia - 450 iconos vectoriales gratis">
            <a:extLst>
              <a:ext uri="{FF2B5EF4-FFF2-40B4-BE49-F238E27FC236}">
                <a16:creationId xmlns:a16="http://schemas.microsoft.com/office/drawing/2014/main" id="{0EC9FEFC-AF84-476E-99DE-70CA9EAB0C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654" y="165777"/>
            <a:ext cx="1471205" cy="1471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7204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2124363" y="661436"/>
            <a:ext cx="942109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200" b="0"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a:t>
            </a:r>
            <a:r>
              <a:rPr kumimoji="0" lang="es-GT" sz="22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QUÉ </a:t>
            </a:r>
            <a:r>
              <a:rPr lang="es-GT" sz="2200" b="1" dirty="0">
                <a:solidFill>
                  <a:schemeClr val="accent1"/>
                </a:solidFill>
                <a:latin typeface="Arial" panose="020B0604020202020204" pitchFamily="34" charset="0"/>
                <a:cs typeface="Arial" panose="020B0604020202020204" pitchFamily="34" charset="0"/>
              </a:rPr>
              <a:t>DESAFÍOS INSTITUCIONALES SE ESPERAN DURANTE 2022</a:t>
            </a:r>
            <a:r>
              <a:rPr kumimoji="0" lang="es-GT" sz="22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a:t>
            </a:r>
          </a:p>
        </p:txBody>
      </p:sp>
      <p:pic>
        <p:nvPicPr>
          <p:cNvPr id="7" name="Picture 2" descr="Icono-Comprensión-Desafio Neurolectura | Desafío Neurolectura">
            <a:extLst>
              <a:ext uri="{FF2B5EF4-FFF2-40B4-BE49-F238E27FC236}">
                <a16:creationId xmlns:a16="http://schemas.microsoft.com/office/drawing/2014/main" id="{7E54CCD3-45BB-424D-B5B5-A885179A9D35}"/>
              </a:ext>
            </a:extLst>
          </p:cNvPr>
          <p:cNvPicPr>
            <a:picLocks noChangeAspect="1" noChangeArrowheads="1"/>
          </p:cNvPicPr>
          <p:nvPr/>
        </p:nvPicPr>
        <p:blipFill>
          <a:blip r:embed="rId4">
            <a:biLevel thresh="75000"/>
            <a:extLst>
              <a:ext uri="{28A0092B-C50C-407E-A947-70E740481C1C}">
                <a14:useLocalDpi xmlns:a14="http://schemas.microsoft.com/office/drawing/2010/main" val="0"/>
              </a:ext>
            </a:extLst>
          </a:blip>
          <a:srcRect/>
          <a:stretch>
            <a:fillRect/>
          </a:stretch>
        </p:blipFill>
        <p:spPr bwMode="auto">
          <a:xfrm>
            <a:off x="154406" y="133797"/>
            <a:ext cx="1796960" cy="1814841"/>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F14E5606-4B09-41E7-9BE7-3BE152322E62}"/>
              </a:ext>
            </a:extLst>
          </p:cNvPr>
          <p:cNvSpPr txBox="1">
            <a:spLocks/>
          </p:cNvSpPr>
          <p:nvPr/>
        </p:nvSpPr>
        <p:spPr>
          <a:xfrm>
            <a:off x="743904" y="1485453"/>
            <a:ext cx="7829670" cy="5238750"/>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800" b="0" dirty="0">
                <a:solidFill>
                  <a:schemeClr val="tx1"/>
                </a:solidFill>
                <a:latin typeface="Arial" panose="020B0604020202020204" pitchFamily="34" charset="0"/>
                <a:cs typeface="Arial" panose="020B0604020202020204" pitchFamily="34" charset="0"/>
              </a:rPr>
              <a:t>Los </a:t>
            </a:r>
            <a:r>
              <a:rPr lang="es-GT" sz="1800" dirty="0">
                <a:solidFill>
                  <a:srgbClr val="0070C0"/>
                </a:solidFill>
                <a:latin typeface="Arial" panose="020B0604020202020204" pitchFamily="34" charset="0"/>
                <a:cs typeface="Arial" panose="020B0604020202020204" pitchFamily="34" charset="0"/>
              </a:rPr>
              <a:t>principales desafíos </a:t>
            </a:r>
            <a:r>
              <a:rPr lang="es-GT" sz="1800" b="0" dirty="0">
                <a:solidFill>
                  <a:schemeClr val="tx1"/>
                </a:solidFill>
                <a:latin typeface="Arial" panose="020B0604020202020204" pitchFamily="34" charset="0"/>
                <a:cs typeface="Arial" panose="020B0604020202020204" pitchFamily="34" charset="0"/>
              </a:rPr>
              <a:t>de CONJUVE en cuanto al uso de los recursos públicos y el cumplimiento de los planes nacionales son:</a:t>
            </a:r>
          </a:p>
          <a:p>
            <a:pPr marL="285750" indent="-285750" algn="just">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Promover la aprobación de la Política Nacional de Juventud para un nuevo periodo de vigencia.</a:t>
            </a:r>
          </a:p>
          <a:p>
            <a:pPr marL="342900" indent="-342900" algn="just">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Automatización de procesos internos para la gestión documental.</a:t>
            </a:r>
          </a:p>
          <a:p>
            <a:pPr marL="342900" indent="-342900" algn="just">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Recopilación de información, documentos, archivos y registro institucionales correspondientes a periodos fiscales anteriores.</a:t>
            </a:r>
          </a:p>
          <a:p>
            <a:pPr marL="342900" indent="-342900" algn="just">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Asignación presupuestarios para el cumplimiento del pago de sentencias judiciales.</a:t>
            </a:r>
          </a:p>
          <a:p>
            <a:br>
              <a:rPr lang="es-GT" sz="1800" b="0" dirty="0">
                <a:solidFill>
                  <a:schemeClr val="accent1">
                    <a:lumMod val="50000"/>
                  </a:schemeClr>
                </a:solidFill>
                <a:latin typeface="Arial" panose="020B0604020202020204" pitchFamily="34" charset="0"/>
                <a:cs typeface="Arial" panose="020B0604020202020204" pitchFamily="34" charset="0"/>
              </a:rPr>
            </a:br>
            <a:endParaRPr lang="es-GT" sz="1800" b="0" dirty="0">
              <a:solidFill>
                <a:schemeClr val="accent1">
                  <a:lumMod val="50000"/>
                </a:schemeClr>
              </a:solidFill>
              <a:latin typeface="Arial" panose="020B0604020202020204" pitchFamily="34" charset="0"/>
              <a:cs typeface="Arial" panose="020B0604020202020204" pitchFamily="34" charset="0"/>
            </a:endParaRPr>
          </a:p>
        </p:txBody>
      </p:sp>
      <p:sp>
        <p:nvSpPr>
          <p:cNvPr id="9" name="Título 1">
            <a:extLst>
              <a:ext uri="{FF2B5EF4-FFF2-40B4-BE49-F238E27FC236}">
                <a16:creationId xmlns:a16="http://schemas.microsoft.com/office/drawing/2014/main" id="{1198B853-CC04-437D-8CE1-6C7971382562}"/>
              </a:ext>
            </a:extLst>
          </p:cNvPr>
          <p:cNvSpPr txBox="1">
            <a:spLocks/>
          </p:cNvSpPr>
          <p:nvPr/>
        </p:nvSpPr>
        <p:spPr>
          <a:xfrm>
            <a:off x="8573574" y="1825812"/>
            <a:ext cx="3327219" cy="3206375"/>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750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l">
              <a:lnSpc>
                <a:spcPct val="150000"/>
              </a:lnSpc>
            </a:pPr>
            <a:br>
              <a:rPr lang="es-GT" sz="1800" b="0" dirty="0">
                <a:solidFill>
                  <a:schemeClr val="tx1"/>
                </a:solidFill>
                <a:latin typeface="Arial" panose="020B0604020202020204" pitchFamily="34" charset="0"/>
                <a:cs typeface="Arial" panose="020B0604020202020204" pitchFamily="34" charset="0"/>
              </a:rPr>
            </a:br>
            <a:r>
              <a:rPr lang="es-GT" sz="1800" b="0" dirty="0">
                <a:solidFill>
                  <a:schemeClr val="tx1"/>
                </a:solidFill>
                <a:latin typeface="Arial" panose="020B0604020202020204" pitchFamily="34" charset="0"/>
                <a:cs typeface="Arial" panose="020B0604020202020204" pitchFamily="34" charset="0"/>
              </a:rPr>
              <a:t>Las acciones inmediatas a seguir son: </a:t>
            </a:r>
          </a:p>
          <a:p>
            <a:pPr marL="285750" indent="-285750" algn="l">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Implementación del Plan Institucional de Simplificación de Trámites y Procedimientos Administrativos;</a:t>
            </a:r>
          </a:p>
          <a:p>
            <a:pPr marL="285750" indent="-285750" algn="l">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Solicitud de ampliación presupuestaria para el cumplimiento de obligaciones judiciales.</a:t>
            </a:r>
          </a:p>
        </p:txBody>
      </p:sp>
    </p:spTree>
    <p:extLst>
      <p:ext uri="{BB962C8B-B14F-4D97-AF65-F5344CB8AC3E}">
        <p14:creationId xmlns:p14="http://schemas.microsoft.com/office/powerpoint/2010/main" val="18892813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D262234-FCDC-5A90-A9F9-57310FE6B821}"/>
              </a:ext>
            </a:extLst>
          </p:cNvPr>
          <p:cNvPicPr>
            <a:picLocks noChangeAspect="1"/>
          </p:cNvPicPr>
          <p:nvPr/>
        </p:nvPicPr>
        <p:blipFill>
          <a:blip r:embed="rId3"/>
          <a:stretch>
            <a:fillRect/>
          </a:stretch>
        </p:blipFill>
        <p:spPr>
          <a:xfrm>
            <a:off x="4951538" y="3886015"/>
            <a:ext cx="1206240" cy="479279"/>
          </a:xfrm>
          <a:prstGeom prst="rect">
            <a:avLst/>
          </a:prstGeom>
        </p:spPr>
      </p:pic>
      <p:sp>
        <p:nvSpPr>
          <p:cNvPr id="5" name="CuadroTexto 4">
            <a:extLst>
              <a:ext uri="{FF2B5EF4-FFF2-40B4-BE49-F238E27FC236}">
                <a16:creationId xmlns:a16="http://schemas.microsoft.com/office/drawing/2014/main" id="{77437D56-EFF2-582F-E431-E465CCE4D442}"/>
              </a:ext>
            </a:extLst>
          </p:cNvPr>
          <p:cNvSpPr txBox="1"/>
          <p:nvPr/>
        </p:nvSpPr>
        <p:spPr>
          <a:xfrm>
            <a:off x="6190829" y="3936678"/>
            <a:ext cx="165168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GT" sz="600" b="1" i="0" u="none" strike="noStrike" kern="1200" cap="none" spc="0" normalizeH="0" baseline="0" noProof="0" dirty="0">
                <a:ln>
                  <a:noFill/>
                </a:ln>
                <a:solidFill>
                  <a:srgbClr val="10304B"/>
                </a:solidFill>
                <a:effectLst/>
                <a:uLnTx/>
                <a:uFillTx/>
                <a:latin typeface="Montserrat SemiBold" pitchFamily="2" charset="77"/>
                <a:ea typeface="+mn-ea"/>
                <a:cs typeface="+mn-cs"/>
              </a:rPr>
              <a:t>NOMBRE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GT" sz="600" b="1" i="0" u="none" strike="noStrike" kern="1200" cap="none" spc="0" normalizeH="0" baseline="0" noProof="0" dirty="0">
                <a:ln>
                  <a:noFill/>
                </a:ln>
                <a:solidFill>
                  <a:srgbClr val="10304B"/>
                </a:solidFill>
                <a:effectLst/>
                <a:uLnTx/>
                <a:uFillTx/>
                <a:latin typeface="Montserrat SemiBold" pitchFamily="2" charset="77"/>
                <a:ea typeface="+mn-ea"/>
                <a:cs typeface="+mn-cs"/>
              </a:rPr>
              <a:t>DE LA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GT" sz="600" b="1" i="0" u="none" strike="noStrike" kern="1200" cap="none" spc="0" normalizeH="0" baseline="0" noProof="0" dirty="0">
                <a:ln>
                  <a:noFill/>
                </a:ln>
                <a:solidFill>
                  <a:srgbClr val="10304B"/>
                </a:solidFill>
                <a:effectLst/>
                <a:uLnTx/>
                <a:uFillTx/>
                <a:latin typeface="Montserrat SemiBold" pitchFamily="2" charset="77"/>
                <a:ea typeface="+mn-ea"/>
                <a:cs typeface="+mn-cs"/>
              </a:rPr>
              <a:t>INSTITUCIÓN</a:t>
            </a:r>
          </a:p>
        </p:txBody>
      </p:sp>
    </p:spTree>
    <p:extLst>
      <p:ext uri="{BB962C8B-B14F-4D97-AF65-F5344CB8AC3E}">
        <p14:creationId xmlns:p14="http://schemas.microsoft.com/office/powerpoint/2010/main" val="1464421438"/>
      </p:ext>
    </p:extLst>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A39D96561CF3FA49BA629FB29367CEAB" ma:contentTypeVersion="12" ma:contentTypeDescription="Crear nuevo documento." ma:contentTypeScope="" ma:versionID="82063a6b178adbe3c79d37e693bc162e">
  <xsd:schema xmlns:xsd="http://www.w3.org/2001/XMLSchema" xmlns:xs="http://www.w3.org/2001/XMLSchema" xmlns:p="http://schemas.microsoft.com/office/2006/metadata/properties" xmlns:ns3="efcf9931-6988-4c26-989d-90fd7d9d6177" xmlns:ns4="2de3127d-b50e-4c29-b846-9213acea4d89" targetNamespace="http://schemas.microsoft.com/office/2006/metadata/properties" ma:root="true" ma:fieldsID="3d9afdd1b157cbc26b4623f5f3ce62be" ns3:_="" ns4:_="">
    <xsd:import namespace="efcf9931-6988-4c26-989d-90fd7d9d6177"/>
    <xsd:import namespace="2de3127d-b50e-4c29-b846-9213acea4d8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cf9931-6988-4c26-989d-90fd7d9d6177"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e3127d-b50e-4c29-b846-9213acea4d8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C3D4D16-9A4B-4A91-8FEC-4CED5EC077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cf9931-6988-4c26-989d-90fd7d9d6177"/>
    <ds:schemaRef ds:uri="2de3127d-b50e-4c29-b846-9213acea4d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872046-F841-44BF-84FF-8B93AAFD88DD}">
  <ds:schemaRefs>
    <ds:schemaRef ds:uri="http://schemas.microsoft.com/sharepoint/v3/contenttype/forms"/>
  </ds:schemaRefs>
</ds:datastoreItem>
</file>

<file path=customXml/itemProps3.xml><?xml version="1.0" encoding="utf-8"?>
<ds:datastoreItem xmlns:ds="http://schemas.openxmlformats.org/officeDocument/2006/customXml" ds:itemID="{6E7D98F7-3014-4AFF-9B64-6BD6D97EE58B}">
  <ds:schemaRefs>
    <ds:schemaRef ds:uri="http://purl.org/dc/dcmitype/"/>
    <ds:schemaRef ds:uri="2de3127d-b50e-4c29-b846-9213acea4d89"/>
    <ds:schemaRef ds:uri="http://schemas.microsoft.com/office/2006/documentManagement/types"/>
    <ds:schemaRef ds:uri="http://schemas.microsoft.com/office/infopath/2007/PartnerControls"/>
    <ds:schemaRef ds:uri="efcf9931-6988-4c26-989d-90fd7d9d6177"/>
    <ds:schemaRef ds:uri="http://schemas.openxmlformats.org/package/2006/metadata/core-properties"/>
    <ds:schemaRef ds:uri="http://purl.org/dc/elements/1.1/"/>
    <ds:schemaRef ds:uri="http://purl.org/dc/term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2412</TotalTime>
  <Words>2115</Words>
  <Application>Microsoft Office PowerPoint</Application>
  <PresentationFormat>Panorámica</PresentationFormat>
  <Paragraphs>225</Paragraphs>
  <Slides>28</Slides>
  <Notes>26</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28</vt:i4>
      </vt:variant>
    </vt:vector>
  </HeadingPairs>
  <TitlesOfParts>
    <vt:vector size="34" baseType="lpstr">
      <vt:lpstr>Arial</vt:lpstr>
      <vt:lpstr>Montserrat ExtraBold</vt:lpstr>
      <vt:lpstr>Calibri Light</vt:lpstr>
      <vt:lpstr>Montserrat SemiBold</vt:lpstr>
      <vt:lpstr>Calibri</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Luigi Renato Debroy</cp:lastModifiedBy>
  <cp:revision>50</cp:revision>
  <cp:lastPrinted>2022-09-09T01:20:15Z</cp:lastPrinted>
  <dcterms:created xsi:type="dcterms:W3CDTF">2021-05-04T19:30:50Z</dcterms:created>
  <dcterms:modified xsi:type="dcterms:W3CDTF">2022-09-09T19:02:33Z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0x010100A39D96561CF3FA49BA629FB29367CEAB</vt:lpwstr>
  </property>
</Properties>
</file>