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5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7259" y="342905"/>
            <a:ext cx="17350739" cy="99440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16825" y="1250135"/>
            <a:ext cx="11454348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2930228"/>
            <a:ext cx="16256000" cy="650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414" y="174043"/>
              <a:ext cx="4648199" cy="10858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259" y="342900"/>
            <a:ext cx="17350739" cy="99440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7718" y="1250138"/>
            <a:ext cx="11612880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FUNCIONES</a:t>
            </a:r>
            <a:r>
              <a:rPr dirty="0" spc="-30"/>
              <a:t> </a:t>
            </a:r>
            <a:r>
              <a:rPr dirty="0" spc="-5"/>
              <a:t>DEL</a:t>
            </a:r>
            <a:r>
              <a:rPr dirty="0" spc="-30"/>
              <a:t> </a:t>
            </a:r>
            <a:r>
              <a:rPr dirty="0" spc="-5"/>
              <a:t>CONJUVE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81124" y="4390662"/>
            <a:ext cx="114300" cy="2781300"/>
            <a:chOff x="1381124" y="4390662"/>
            <a:chExt cx="114300" cy="27813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124" y="4390662"/>
              <a:ext cx="114300" cy="1142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124" y="4924062"/>
              <a:ext cx="114300" cy="1142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124" y="5990862"/>
              <a:ext cx="114300" cy="1142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124" y="7057662"/>
              <a:ext cx="114300" cy="11429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16000" y="2492012"/>
            <a:ext cx="16196310" cy="5892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44145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conformidad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normas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que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regulan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su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funcionamiento,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b="1">
                <a:solidFill>
                  <a:srgbClr val="004AAC"/>
                </a:solidFill>
                <a:latin typeface="Arial"/>
                <a:cs typeface="Arial"/>
              </a:rPr>
              <a:t>principales</a:t>
            </a:r>
            <a:r>
              <a:rPr dirty="0" sz="3000" spc="-1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04AAC"/>
                </a:solidFill>
                <a:latin typeface="Arial"/>
                <a:cs typeface="Arial"/>
              </a:rPr>
              <a:t>funciones</a:t>
            </a:r>
            <a:r>
              <a:rPr dirty="0" sz="3000" spc="-1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000">
                <a:latin typeface="Arial MT"/>
                <a:cs typeface="Arial MT"/>
              </a:rPr>
              <a:t>del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CONJUVE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son:</a:t>
            </a:r>
            <a:endParaRPr sz="3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50">
              <a:latin typeface="Arial MT"/>
              <a:cs typeface="Arial MT"/>
            </a:endParaRPr>
          </a:p>
          <a:p>
            <a:pPr marL="659765" marR="2164080">
              <a:lnSpc>
                <a:spcPct val="116700"/>
              </a:lnSpc>
            </a:pPr>
            <a:r>
              <a:rPr dirty="0" sz="3000">
                <a:latin typeface="Arial MT"/>
                <a:cs typeface="Arial MT"/>
              </a:rPr>
              <a:t>Estudiar, planificar y canalizar la política del Estado en relación a la juventud. 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Ser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el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órgano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rector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promoción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programas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y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acciones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que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viabilicen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participación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 la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juventud en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el desarrollo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 Guatemala.</a:t>
            </a:r>
            <a:endParaRPr sz="3000">
              <a:latin typeface="Arial MT"/>
              <a:cs typeface="Arial MT"/>
            </a:endParaRPr>
          </a:p>
          <a:p>
            <a:pPr marL="659765" marR="5080">
              <a:lnSpc>
                <a:spcPts val="4200"/>
              </a:lnSpc>
              <a:spcBef>
                <a:spcPts val="240"/>
              </a:spcBef>
            </a:pPr>
            <a:r>
              <a:rPr dirty="0" sz="3000">
                <a:latin typeface="Arial MT"/>
                <a:cs typeface="Arial MT"/>
              </a:rPr>
              <a:t>Organizar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y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administrar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los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programas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relacionados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juventud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y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actuar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como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instancia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asesoría y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Consejo de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 Presidencia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 la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República en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esta materia.</a:t>
            </a:r>
            <a:endParaRPr sz="3000">
              <a:latin typeface="Arial MT"/>
              <a:cs typeface="Arial MT"/>
            </a:endParaRPr>
          </a:p>
          <a:p>
            <a:pPr marL="659765" marR="744220">
              <a:lnSpc>
                <a:spcPts val="4200"/>
              </a:lnSpc>
            </a:pPr>
            <a:r>
              <a:rPr dirty="0" sz="3000">
                <a:latin typeface="Arial MT"/>
                <a:cs typeface="Arial MT"/>
              </a:rPr>
              <a:t>Actuar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como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mecanismo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permanente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coordinación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para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adopción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posiciones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y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estrategias del Estado en torno a los temas de la juventud, tanto en el ámbito nacional 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como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 organismos y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foros internacionales.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259" y="342901"/>
            <a:ext cx="17350739" cy="99440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5046" y="1250140"/>
            <a:ext cx="11518265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OBJETIVOS</a:t>
            </a:r>
            <a:r>
              <a:rPr dirty="0" spc="-30"/>
              <a:t> </a:t>
            </a:r>
            <a:r>
              <a:rPr dirty="0" spc="-5"/>
              <a:t>DEL</a:t>
            </a:r>
            <a:r>
              <a:rPr dirty="0" spc="-30"/>
              <a:t> </a:t>
            </a:r>
            <a:r>
              <a:rPr dirty="0" spc="-5"/>
              <a:t>CONJUVE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81124" y="4390663"/>
            <a:ext cx="114300" cy="3314700"/>
            <a:chOff x="1381124" y="4390663"/>
            <a:chExt cx="114300" cy="33147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124" y="4390663"/>
              <a:ext cx="114300" cy="1142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124" y="5990862"/>
              <a:ext cx="114300" cy="1142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124" y="7591062"/>
              <a:ext cx="114300" cy="11429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16000" y="2492013"/>
            <a:ext cx="15878810" cy="5892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87145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latin typeface="Arial MT"/>
                <a:cs typeface="Arial MT"/>
              </a:rPr>
              <a:t>Para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el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cumplimiento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sus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funciones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y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satisfacer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necesidades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población,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el </a:t>
            </a:r>
            <a:r>
              <a:rPr dirty="0" sz="3000" spc="-82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CONJUVE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debe cumplir con los siguientes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 b="1">
                <a:solidFill>
                  <a:srgbClr val="004AAC"/>
                </a:solidFill>
                <a:latin typeface="Arial"/>
                <a:cs typeface="Arial"/>
              </a:rPr>
              <a:t>objetivos</a:t>
            </a:r>
            <a:r>
              <a:rPr dirty="0" sz="3000" spc="-5">
                <a:latin typeface="Arial MT"/>
                <a:cs typeface="Arial MT"/>
              </a:rPr>
              <a:t>:</a:t>
            </a:r>
            <a:endParaRPr sz="3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50">
              <a:latin typeface="Arial MT"/>
              <a:cs typeface="Arial MT"/>
            </a:endParaRPr>
          </a:p>
          <a:p>
            <a:pPr marL="659765" marR="5080">
              <a:lnSpc>
                <a:spcPct val="116700"/>
              </a:lnSpc>
            </a:pPr>
            <a:r>
              <a:rPr dirty="0" sz="3000">
                <a:latin typeface="Arial MT"/>
                <a:cs typeface="Arial MT"/>
              </a:rPr>
              <a:t>Promover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coordinación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interinstitucional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para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aumentar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oferta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programática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dirigida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 juventud y que la Política Nacional de la Juventud sea tomada como referencia para la 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formulación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 la planificación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institucional.</a:t>
            </a:r>
            <a:endParaRPr sz="3000">
              <a:latin typeface="Arial MT"/>
              <a:cs typeface="Arial MT"/>
            </a:endParaRPr>
          </a:p>
          <a:p>
            <a:pPr marL="659765" marR="1274445">
              <a:lnSpc>
                <a:spcPts val="4200"/>
              </a:lnSpc>
              <a:spcBef>
                <a:spcPts val="240"/>
              </a:spcBef>
            </a:pPr>
            <a:r>
              <a:rPr dirty="0" sz="3000">
                <a:latin typeface="Arial MT"/>
                <a:cs typeface="Arial MT"/>
              </a:rPr>
              <a:t>Contribuir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el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fortalecimiento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institucional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entidades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públicas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que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destinan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recursos, bienes y servicios en beneficio de la juventud guatemalteca, a través de 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instrumentos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 análisis de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datos estadísticos.</a:t>
            </a:r>
            <a:endParaRPr sz="3000">
              <a:latin typeface="Arial MT"/>
              <a:cs typeface="Arial MT"/>
            </a:endParaRPr>
          </a:p>
          <a:p>
            <a:pPr marL="659765" marR="935355">
              <a:lnSpc>
                <a:spcPts val="4200"/>
              </a:lnSpc>
            </a:pPr>
            <a:r>
              <a:rPr dirty="0" sz="3000">
                <a:latin typeface="Arial MT"/>
                <a:cs typeface="Arial MT"/>
              </a:rPr>
              <a:t>Proporcionar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asistencia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técnica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entidades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del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Estado,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gestión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políticas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públicas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vinculadas con la</a:t>
            </a:r>
            <a:r>
              <a:rPr dirty="0" sz="3000" spc="-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temática de juventud.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259" y="342902"/>
            <a:ext cx="17350739" cy="99440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1290" y="1145249"/>
            <a:ext cx="14945994" cy="16065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488180" marR="5080" indent="-4476115">
              <a:lnSpc>
                <a:spcPct val="115300"/>
              </a:lnSpc>
              <a:spcBef>
                <a:spcPts val="95"/>
              </a:spcBef>
            </a:pPr>
            <a:r>
              <a:rPr dirty="0" spc="-5"/>
              <a:t>CIFRAS GENERALES DEL PRESUPUESTO AL PRIMER </a:t>
            </a:r>
            <a:r>
              <a:rPr dirty="0" spc="-1240"/>
              <a:t> </a:t>
            </a:r>
            <a:r>
              <a:rPr dirty="0" spc="-5"/>
              <a:t>CUATRIMESTRE</a:t>
            </a:r>
            <a:r>
              <a:rPr dirty="0" spc="-10"/>
              <a:t> </a:t>
            </a:r>
            <a:r>
              <a:rPr dirty="0" spc="-5"/>
              <a:t>2022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70628" y="3869692"/>
            <a:ext cx="6501130" cy="4014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>
                <a:latin typeface="Arial MT"/>
                <a:cs typeface="Arial MT"/>
              </a:rPr>
              <a:t>Presupuesto</a:t>
            </a:r>
            <a:r>
              <a:rPr dirty="0" sz="3300" spc="-25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vigente</a:t>
            </a:r>
            <a:r>
              <a:rPr dirty="0" sz="3300" spc="-30">
                <a:latin typeface="Arial MT"/>
                <a:cs typeface="Arial MT"/>
              </a:rPr>
              <a:t> </a:t>
            </a:r>
            <a:r>
              <a:rPr dirty="0" sz="3300" spc="-5" b="1">
                <a:latin typeface="Arial"/>
                <a:cs typeface="Arial"/>
              </a:rPr>
              <a:t>total</a:t>
            </a:r>
            <a:r>
              <a:rPr dirty="0" sz="3300" spc="-5">
                <a:latin typeface="Arial MT"/>
                <a:cs typeface="Arial MT"/>
              </a:rPr>
              <a:t>: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3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3300">
                <a:latin typeface="Arial MT"/>
                <a:cs typeface="Arial MT"/>
              </a:rPr>
              <a:t>Presupuesto</a:t>
            </a:r>
            <a:r>
              <a:rPr dirty="0" sz="3300" spc="-55">
                <a:latin typeface="Arial MT"/>
                <a:cs typeface="Arial MT"/>
              </a:rPr>
              <a:t> </a:t>
            </a:r>
            <a:r>
              <a:rPr dirty="0" sz="3300" b="1">
                <a:latin typeface="Arial"/>
                <a:cs typeface="Arial"/>
              </a:rPr>
              <a:t>ejecutado</a:t>
            </a:r>
            <a:r>
              <a:rPr dirty="0" sz="3300" spc="-50" b="1">
                <a:latin typeface="Arial"/>
                <a:cs typeface="Arial"/>
              </a:rPr>
              <a:t> </a:t>
            </a:r>
            <a:r>
              <a:rPr dirty="0" sz="3300">
                <a:latin typeface="Arial MT"/>
                <a:cs typeface="Arial MT"/>
              </a:rPr>
              <a:t>(utilizado):</a:t>
            </a:r>
            <a:endParaRPr sz="33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3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3300" b="1">
                <a:latin typeface="Arial"/>
                <a:cs typeface="Arial"/>
              </a:rPr>
              <a:t>Saldo</a:t>
            </a:r>
            <a:r>
              <a:rPr dirty="0" sz="3300">
                <a:latin typeface="Arial MT"/>
                <a:cs typeface="Arial MT"/>
              </a:rPr>
              <a:t>: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42366" y="3854548"/>
            <a:ext cx="4441190" cy="401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4500" spc="-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4500" spc="-9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4500" spc="-5" b="1">
                <a:solidFill>
                  <a:srgbClr val="004AAC"/>
                </a:solidFill>
                <a:latin typeface="Arial"/>
                <a:cs typeface="Arial"/>
              </a:rPr>
              <a:t>13,000,000.00</a:t>
            </a:r>
            <a:endParaRPr sz="4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6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4500" spc="-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4500" spc="-9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4500" spc="-5" b="1">
                <a:solidFill>
                  <a:srgbClr val="004AAC"/>
                </a:solidFill>
                <a:latin typeface="Arial"/>
                <a:cs typeface="Arial"/>
              </a:rPr>
              <a:t>3,919,813.43</a:t>
            </a:r>
            <a:endParaRPr sz="4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66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4500" spc="-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4500" spc="-9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4500" spc="-5" b="1">
                <a:solidFill>
                  <a:srgbClr val="004AAC"/>
                </a:solidFill>
                <a:latin typeface="Arial"/>
                <a:cs typeface="Arial"/>
              </a:rPr>
              <a:t>9,080,186.57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1290" y="1145246"/>
            <a:ext cx="14945994" cy="16065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488180" marR="5080" indent="-4476115">
              <a:lnSpc>
                <a:spcPct val="115300"/>
              </a:lnSpc>
              <a:spcBef>
                <a:spcPts val="95"/>
              </a:spcBef>
            </a:pPr>
            <a:r>
              <a:rPr dirty="0" spc="-5"/>
              <a:t>CIFRAS GENERALES DEL PRESUPUESTO AL PRIMER </a:t>
            </a:r>
            <a:r>
              <a:rPr dirty="0" spc="-1240"/>
              <a:t> </a:t>
            </a:r>
            <a:r>
              <a:rPr dirty="0" spc="-5"/>
              <a:t>CUATRIMESTRE</a:t>
            </a:r>
            <a:r>
              <a:rPr dirty="0" spc="-10"/>
              <a:t> </a:t>
            </a:r>
            <a:r>
              <a:rPr dirty="0" spc="-5"/>
              <a:t>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02634" y="3911581"/>
            <a:ext cx="6282690" cy="1892300"/>
          </a:xfrm>
          <a:prstGeom prst="rect">
            <a:avLst/>
          </a:prstGeom>
        </p:spPr>
        <p:txBody>
          <a:bodyPr wrap="square" lIns="0" tIns="2603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050"/>
              </a:spcBef>
            </a:pPr>
            <a:r>
              <a:rPr dirty="0" sz="4500" spc="-5">
                <a:latin typeface="Arial MT"/>
                <a:cs typeface="Arial MT"/>
              </a:rPr>
              <a:t>Porcentaje</a:t>
            </a:r>
            <a:r>
              <a:rPr dirty="0" sz="4500" spc="-45">
                <a:latin typeface="Arial MT"/>
                <a:cs typeface="Arial MT"/>
              </a:rPr>
              <a:t> </a:t>
            </a:r>
            <a:r>
              <a:rPr dirty="0" sz="4500" spc="-5">
                <a:latin typeface="Arial MT"/>
                <a:cs typeface="Arial MT"/>
              </a:rPr>
              <a:t>de</a:t>
            </a:r>
            <a:r>
              <a:rPr dirty="0" sz="4500" spc="-45">
                <a:latin typeface="Arial MT"/>
                <a:cs typeface="Arial MT"/>
              </a:rPr>
              <a:t> </a:t>
            </a:r>
            <a:r>
              <a:rPr dirty="0" sz="4500" spc="-5">
                <a:latin typeface="Arial MT"/>
                <a:cs typeface="Arial MT"/>
              </a:rPr>
              <a:t>ejecución:</a:t>
            </a:r>
            <a:endParaRPr sz="45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50"/>
              </a:spcBef>
            </a:pPr>
            <a:r>
              <a:rPr dirty="0" sz="4500" spc="-5" b="1">
                <a:solidFill>
                  <a:srgbClr val="FF1616"/>
                </a:solidFill>
                <a:latin typeface="Arial"/>
                <a:cs typeface="Arial"/>
              </a:rPr>
              <a:t>30.15%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7490" y="1250135"/>
            <a:ext cx="11453495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¿EN</a:t>
            </a:r>
            <a:r>
              <a:rPr dirty="0" spc="-20"/>
              <a:t> </a:t>
            </a:r>
            <a:r>
              <a:rPr dirty="0" spc="-5"/>
              <a:t>QUÉ</a:t>
            </a:r>
            <a:r>
              <a:rPr dirty="0" spc="-20"/>
              <a:t> </a:t>
            </a:r>
            <a:r>
              <a:rPr dirty="0" spc="-5"/>
              <a:t>UTILIZA</a:t>
            </a:r>
            <a:r>
              <a:rPr dirty="0" spc="-20"/>
              <a:t> </a:t>
            </a:r>
            <a:r>
              <a:rPr dirty="0" spc="-5"/>
              <a:t>EL</a:t>
            </a:r>
            <a:r>
              <a:rPr dirty="0" spc="-15"/>
              <a:t> </a:t>
            </a:r>
            <a:r>
              <a:rPr dirty="0" spc="-5"/>
              <a:t>DINERO</a:t>
            </a:r>
            <a:r>
              <a:rPr dirty="0" spc="-20"/>
              <a:t> </a:t>
            </a:r>
            <a:r>
              <a:rPr dirty="0" spc="-5"/>
              <a:t>CONJUVE?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06499" y="3028631"/>
            <a:ext cx="7289165" cy="1187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5"/>
              </a:spcBef>
            </a:pPr>
            <a:r>
              <a:rPr dirty="0" sz="3300" spc="5">
                <a:latin typeface="Arial MT"/>
                <a:cs typeface="Arial MT"/>
              </a:rPr>
              <a:t>El</a:t>
            </a:r>
            <a:r>
              <a:rPr dirty="0" sz="330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dinero se utiliza </a:t>
            </a:r>
            <a:r>
              <a:rPr dirty="0" sz="3300" spc="10">
                <a:latin typeface="Arial MT"/>
                <a:cs typeface="Arial MT"/>
              </a:rPr>
              <a:t>en</a:t>
            </a:r>
            <a:r>
              <a:rPr dirty="0" sz="3300" spc="5">
                <a:latin typeface="Arial MT"/>
                <a:cs typeface="Arial MT"/>
              </a:rPr>
              <a:t> la adquisición </a:t>
            </a:r>
            <a:r>
              <a:rPr dirty="0" sz="3300" spc="10">
                <a:latin typeface="Arial MT"/>
                <a:cs typeface="Arial MT"/>
              </a:rPr>
              <a:t>de </a:t>
            </a:r>
            <a:r>
              <a:rPr dirty="0" sz="3300" spc="-91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diferentes</a:t>
            </a:r>
            <a:r>
              <a:rPr dirty="0" sz="330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bienes </a:t>
            </a:r>
            <a:r>
              <a:rPr dirty="0" sz="3300" spc="10">
                <a:latin typeface="Arial MT"/>
                <a:cs typeface="Arial MT"/>
              </a:rPr>
              <a:t>o</a:t>
            </a:r>
            <a:r>
              <a:rPr dirty="0" sz="3300" spc="5">
                <a:latin typeface="Arial MT"/>
                <a:cs typeface="Arial MT"/>
              </a:rPr>
              <a:t> servicios y </a:t>
            </a:r>
            <a:r>
              <a:rPr dirty="0" sz="3300" spc="10">
                <a:latin typeface="Arial MT"/>
                <a:cs typeface="Arial MT"/>
              </a:rPr>
              <a:t>en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6499" y="4190682"/>
            <a:ext cx="8881110" cy="1187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5"/>
              </a:spcBef>
            </a:pPr>
            <a:r>
              <a:rPr dirty="0" sz="3300" spc="5">
                <a:latin typeface="Arial MT"/>
                <a:cs typeface="Arial MT"/>
              </a:rPr>
              <a:t>transferencias</a:t>
            </a:r>
            <a:r>
              <a:rPr dirty="0" sz="3300" spc="10">
                <a:latin typeface="Arial MT"/>
                <a:cs typeface="Arial MT"/>
              </a:rPr>
              <a:t> que son </a:t>
            </a:r>
            <a:r>
              <a:rPr dirty="0" sz="3300" spc="5">
                <a:latin typeface="Arial MT"/>
                <a:cs typeface="Arial MT"/>
              </a:rPr>
              <a:t>necesarias</a:t>
            </a:r>
            <a:r>
              <a:rPr dirty="0" sz="3300" spc="15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para</a:t>
            </a:r>
            <a:r>
              <a:rPr dirty="0" sz="3300" spc="1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cumplir </a:t>
            </a:r>
            <a:r>
              <a:rPr dirty="0" sz="3300" spc="-905">
                <a:latin typeface="Arial MT"/>
                <a:cs typeface="Arial MT"/>
              </a:rPr>
              <a:t> </a:t>
            </a:r>
            <a:r>
              <a:rPr dirty="0" sz="3300" spc="10">
                <a:latin typeface="Arial MT"/>
                <a:cs typeface="Arial MT"/>
              </a:rPr>
              <a:t>con</a:t>
            </a:r>
            <a:r>
              <a:rPr dirty="0" sz="330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las finalidades </a:t>
            </a:r>
            <a:r>
              <a:rPr dirty="0" sz="3300" spc="10">
                <a:latin typeface="Arial MT"/>
                <a:cs typeface="Arial MT"/>
              </a:rPr>
              <a:t>de</a:t>
            </a:r>
            <a:r>
              <a:rPr dirty="0" sz="3300" spc="5">
                <a:latin typeface="Arial MT"/>
                <a:cs typeface="Arial MT"/>
              </a:rPr>
              <a:t> la institución.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6499" y="5933757"/>
            <a:ext cx="8858250" cy="17684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5"/>
              </a:spcBef>
            </a:pPr>
            <a:r>
              <a:rPr dirty="0" sz="3300" spc="5">
                <a:latin typeface="Arial MT"/>
                <a:cs typeface="Arial MT"/>
              </a:rPr>
              <a:t>Para</a:t>
            </a:r>
            <a:r>
              <a:rPr dirty="0" sz="3300" spc="1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mostrar</a:t>
            </a:r>
            <a:r>
              <a:rPr dirty="0" sz="3300" spc="10">
                <a:latin typeface="Arial MT"/>
                <a:cs typeface="Arial MT"/>
              </a:rPr>
              <a:t> de</a:t>
            </a:r>
            <a:r>
              <a:rPr dirty="0" sz="3300" spc="15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forma</a:t>
            </a:r>
            <a:r>
              <a:rPr dirty="0" sz="3300" spc="1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ordenada</a:t>
            </a:r>
            <a:r>
              <a:rPr dirty="0" sz="3300" spc="15">
                <a:latin typeface="Arial MT"/>
                <a:cs typeface="Arial MT"/>
              </a:rPr>
              <a:t> </a:t>
            </a:r>
            <a:r>
              <a:rPr dirty="0" sz="3300" spc="10">
                <a:latin typeface="Arial MT"/>
                <a:cs typeface="Arial MT"/>
              </a:rPr>
              <a:t>a </a:t>
            </a:r>
            <a:r>
              <a:rPr dirty="0" sz="3300" spc="5">
                <a:latin typeface="Arial MT"/>
                <a:cs typeface="Arial MT"/>
              </a:rPr>
              <a:t>la</a:t>
            </a:r>
            <a:r>
              <a:rPr dirty="0" sz="3300" spc="15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población </a:t>
            </a:r>
            <a:r>
              <a:rPr dirty="0" sz="3300" spc="-910">
                <a:latin typeface="Arial MT"/>
                <a:cs typeface="Arial MT"/>
              </a:rPr>
              <a:t> </a:t>
            </a:r>
            <a:r>
              <a:rPr dirty="0" sz="3300" spc="10">
                <a:latin typeface="Arial MT"/>
                <a:cs typeface="Arial MT"/>
              </a:rPr>
              <a:t>en qué </a:t>
            </a:r>
            <a:r>
              <a:rPr dirty="0" sz="3300" spc="5">
                <a:latin typeface="Arial MT"/>
                <a:cs typeface="Arial MT"/>
              </a:rPr>
              <a:t>se utiliza el dinero, el gasto del sector </a:t>
            </a:r>
            <a:r>
              <a:rPr dirty="0" sz="3300" spc="1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público se muestra por </a:t>
            </a:r>
            <a:r>
              <a:rPr dirty="0" sz="3300" spc="10" b="1">
                <a:latin typeface="Arial"/>
                <a:cs typeface="Arial"/>
              </a:rPr>
              <a:t>grupos</a:t>
            </a:r>
            <a:r>
              <a:rPr dirty="0" sz="3300" spc="5" b="1">
                <a:latin typeface="Arial"/>
                <a:cs typeface="Arial"/>
              </a:rPr>
              <a:t> </a:t>
            </a:r>
            <a:r>
              <a:rPr dirty="0" sz="3300" spc="10" b="1">
                <a:latin typeface="Arial"/>
                <a:cs typeface="Arial"/>
              </a:rPr>
              <a:t>de</a:t>
            </a:r>
            <a:r>
              <a:rPr dirty="0" sz="3300" spc="5" b="1">
                <a:latin typeface="Arial"/>
                <a:cs typeface="Arial"/>
              </a:rPr>
              <a:t> gasto</a:t>
            </a:r>
            <a:r>
              <a:rPr dirty="0" sz="3300" spc="5">
                <a:latin typeface="Arial MT"/>
                <a:cs typeface="Arial MT"/>
              </a:rPr>
              <a:t>.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12124" y="4501393"/>
            <a:ext cx="3329304" cy="120142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30"/>
              </a:spcBef>
            </a:pPr>
            <a:r>
              <a:rPr dirty="0" sz="3300" spc="5">
                <a:latin typeface="Arial MT"/>
                <a:cs typeface="Arial MT"/>
              </a:rPr>
              <a:t>El</a:t>
            </a:r>
            <a:r>
              <a:rPr dirty="0" sz="3300" spc="-1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gasto</a:t>
            </a:r>
            <a:r>
              <a:rPr dirty="0" sz="3300" spc="-1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se</a:t>
            </a:r>
            <a:r>
              <a:rPr dirty="0" sz="3300" spc="-10">
                <a:latin typeface="Arial MT"/>
                <a:cs typeface="Arial MT"/>
              </a:rPr>
              <a:t> </a:t>
            </a:r>
            <a:r>
              <a:rPr dirty="0" sz="3300" spc="5">
                <a:latin typeface="Arial MT"/>
                <a:cs typeface="Arial MT"/>
              </a:rPr>
              <a:t>divide</a:t>
            </a:r>
            <a:endParaRPr sz="3300">
              <a:latin typeface="Arial MT"/>
              <a:cs typeface="Arial MT"/>
            </a:endParaRPr>
          </a:p>
          <a:p>
            <a:pPr algn="ctr" marL="116205">
              <a:lnSpc>
                <a:spcPct val="100000"/>
              </a:lnSpc>
              <a:spcBef>
                <a:spcPts val="565"/>
              </a:spcBef>
            </a:pPr>
            <a:r>
              <a:rPr dirty="0" sz="3500" spc="5">
                <a:latin typeface="Arial MT"/>
                <a:cs typeface="Arial MT"/>
              </a:rPr>
              <a:t>en</a:t>
            </a:r>
            <a:r>
              <a:rPr dirty="0" sz="3500" spc="-30">
                <a:latin typeface="Arial MT"/>
                <a:cs typeface="Arial MT"/>
              </a:rPr>
              <a:t> </a:t>
            </a:r>
            <a:r>
              <a:rPr dirty="0" sz="3500" spc="10" b="1">
                <a:solidFill>
                  <a:srgbClr val="004AAC"/>
                </a:solidFill>
                <a:latin typeface="Arial"/>
                <a:cs typeface="Arial"/>
              </a:rPr>
              <a:t>6</a:t>
            </a:r>
            <a:r>
              <a:rPr dirty="0" sz="3500" spc="-3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500" spc="5">
                <a:latin typeface="Arial MT"/>
                <a:cs typeface="Arial MT"/>
              </a:rPr>
              <a:t>grupos</a:t>
            </a:r>
            <a:endParaRPr sz="3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350" y="3345942"/>
            <a:ext cx="17259299" cy="59150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3542" y="1145246"/>
            <a:ext cx="15581630" cy="16065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155315" marR="5080" indent="-3143250">
              <a:lnSpc>
                <a:spcPct val="115300"/>
              </a:lnSpc>
              <a:spcBef>
                <a:spcPts val="95"/>
              </a:spcBef>
            </a:pPr>
            <a:r>
              <a:rPr dirty="0" spc="-5"/>
              <a:t>EJECUCIÓN PRESUPUESTARIA POR GRUPO DE GASTO </a:t>
            </a:r>
            <a:r>
              <a:rPr dirty="0" spc="-1240"/>
              <a:t> </a:t>
            </a:r>
            <a:r>
              <a:rPr dirty="0" spc="-5"/>
              <a:t>AL</a:t>
            </a:r>
            <a:r>
              <a:rPr dirty="0" spc="-10"/>
              <a:t> </a:t>
            </a:r>
            <a:r>
              <a:rPr dirty="0" spc="-5"/>
              <a:t>PRIMER</a:t>
            </a:r>
            <a:r>
              <a:rPr dirty="0" spc="-10"/>
              <a:t> </a:t>
            </a:r>
            <a:r>
              <a:rPr dirty="0" spc="-5"/>
              <a:t>CUATRIMESTRE</a:t>
            </a:r>
            <a:r>
              <a:rPr dirty="0" spc="-10"/>
              <a:t> </a:t>
            </a:r>
            <a:r>
              <a:rPr dirty="0" spc="-5"/>
              <a:t>2022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7712" y="1145252"/>
            <a:ext cx="15993110" cy="16065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345555" marR="5080" indent="-6333490">
              <a:lnSpc>
                <a:spcPct val="115300"/>
              </a:lnSpc>
              <a:spcBef>
                <a:spcPts val="95"/>
              </a:spcBef>
            </a:pPr>
            <a:r>
              <a:rPr dirty="0" spc="-5"/>
              <a:t>¿CUÁL ES LA IMPORTANCIA DEL PAGO DE SERVIDORES </a:t>
            </a:r>
            <a:r>
              <a:rPr dirty="0" spc="-1240"/>
              <a:t> </a:t>
            </a:r>
            <a:r>
              <a:rPr dirty="0" spc="-5"/>
              <a:t>PÚBLICOS?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06499" y="3502714"/>
            <a:ext cx="16064865" cy="38119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599"/>
              </a:lnSpc>
              <a:spcBef>
                <a:spcPts val="95"/>
              </a:spcBef>
            </a:pPr>
            <a:r>
              <a:rPr dirty="0" sz="3550">
                <a:latin typeface="Arial MT"/>
                <a:cs typeface="Arial MT"/>
              </a:rPr>
              <a:t>El dinero utilizado en el pago de servidores públicos (grupo 0), aunque se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clasifica</a:t>
            </a:r>
            <a:r>
              <a:rPr dirty="0" sz="3550" spc="70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como</a:t>
            </a:r>
            <a:r>
              <a:rPr dirty="0" sz="3550" spc="71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un</a:t>
            </a:r>
            <a:r>
              <a:rPr dirty="0" sz="3550" spc="70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gasto</a:t>
            </a:r>
            <a:r>
              <a:rPr dirty="0" sz="3550" spc="71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de</a:t>
            </a:r>
            <a:r>
              <a:rPr dirty="0" sz="3550" spc="71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funcionamiento,</a:t>
            </a:r>
            <a:r>
              <a:rPr dirty="0" sz="3550" spc="70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en</a:t>
            </a:r>
            <a:r>
              <a:rPr dirty="0" sz="3550" spc="71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realidad,</a:t>
            </a:r>
            <a:r>
              <a:rPr dirty="0" sz="3550" spc="71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constituye</a:t>
            </a:r>
            <a:r>
              <a:rPr dirty="0" sz="3550" spc="70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el</a:t>
            </a:r>
            <a:r>
              <a:rPr dirty="0" sz="3550" spc="71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medio </a:t>
            </a:r>
            <a:r>
              <a:rPr dirty="0" sz="3550" spc="-97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para fortalecimiento institucional en materia de juventud, </a:t>
            </a:r>
            <a:r>
              <a:rPr dirty="0" sz="3550" spc="5">
                <a:latin typeface="Arial MT"/>
                <a:cs typeface="Arial MT"/>
              </a:rPr>
              <a:t>y </a:t>
            </a:r>
            <a:r>
              <a:rPr dirty="0" sz="3550">
                <a:latin typeface="Arial MT"/>
                <a:cs typeface="Arial MT"/>
              </a:rPr>
              <a:t>con ello, satisfacer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las necesidades sociales de la población joven (13 </a:t>
            </a:r>
            <a:r>
              <a:rPr dirty="0" sz="3550" spc="5">
                <a:latin typeface="Arial MT"/>
                <a:cs typeface="Arial MT"/>
              </a:rPr>
              <a:t>a </a:t>
            </a:r>
            <a:r>
              <a:rPr dirty="0" sz="3550">
                <a:latin typeface="Arial MT"/>
                <a:cs typeface="Arial MT"/>
              </a:rPr>
              <a:t>30 años); </a:t>
            </a:r>
            <a:r>
              <a:rPr dirty="0" sz="3550" spc="5">
                <a:latin typeface="Arial MT"/>
                <a:cs typeface="Arial MT"/>
              </a:rPr>
              <a:t>a </a:t>
            </a:r>
            <a:r>
              <a:rPr dirty="0" sz="3550">
                <a:latin typeface="Arial MT"/>
                <a:cs typeface="Arial MT"/>
              </a:rPr>
              <a:t>través de la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contratación de delegado territoriales, delegados de prioridades de juventud </a:t>
            </a:r>
            <a:r>
              <a:rPr dirty="0" sz="3550" spc="5">
                <a:latin typeface="Arial MT"/>
                <a:cs typeface="Arial MT"/>
              </a:rPr>
              <a:t>y </a:t>
            </a:r>
            <a:r>
              <a:rPr dirty="0" sz="3550" spc="1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personal administrativo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que brinda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los servicios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de dirección</a:t>
            </a:r>
            <a:r>
              <a:rPr dirty="0" sz="3550" spc="5">
                <a:latin typeface="Arial MT"/>
                <a:cs typeface="Arial MT"/>
              </a:rPr>
              <a:t> y</a:t>
            </a:r>
            <a:r>
              <a:rPr dirty="0" sz="3550">
                <a:latin typeface="Arial MT"/>
                <a:cs typeface="Arial MT"/>
              </a:rPr>
              <a:t> coordinación.</a:t>
            </a:r>
            <a:endParaRPr sz="3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8766" y="1145252"/>
            <a:ext cx="14850744" cy="16065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440805" marR="5080" indent="-6428740">
              <a:lnSpc>
                <a:spcPct val="115300"/>
              </a:lnSpc>
              <a:spcBef>
                <a:spcPts val="95"/>
              </a:spcBef>
            </a:pPr>
            <a:r>
              <a:rPr dirty="0" spc="-5"/>
              <a:t>PAGO DE SALARIOS </a:t>
            </a:r>
            <a:r>
              <a:rPr dirty="0"/>
              <a:t>A </a:t>
            </a:r>
            <a:r>
              <a:rPr dirty="0" spc="-5"/>
              <a:t>SERVIDORES PÚBLICOS </a:t>
            </a:r>
            <a:r>
              <a:rPr dirty="0"/>
              <a:t>A </a:t>
            </a:r>
            <a:r>
              <a:rPr dirty="0" spc="-5"/>
              <a:t>LA </a:t>
            </a:r>
            <a:r>
              <a:rPr dirty="0" spc="-1240"/>
              <a:t> </a:t>
            </a:r>
            <a:r>
              <a:rPr dirty="0" spc="-5"/>
              <a:t>FECHA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5265615"/>
            <a:ext cx="9030970" cy="1739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95"/>
              </a:spcBef>
            </a:pPr>
            <a:r>
              <a:rPr dirty="0" sz="3200" spc="5">
                <a:latin typeface="Arial MT"/>
                <a:cs typeface="Arial MT"/>
              </a:rPr>
              <a:t>Presupuesto </a:t>
            </a:r>
            <a:r>
              <a:rPr dirty="0" sz="3200">
                <a:latin typeface="Arial MT"/>
                <a:cs typeface="Arial MT"/>
              </a:rPr>
              <a:t>utilizado </a:t>
            </a:r>
            <a:r>
              <a:rPr dirty="0" sz="3200" spc="5">
                <a:latin typeface="Arial MT"/>
                <a:cs typeface="Arial MT"/>
              </a:rPr>
              <a:t>al primer cuatrimestre 2022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para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el pago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de servidores públicos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3200" spc="-3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2,714,894.90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000" y="7551615"/>
            <a:ext cx="7644765" cy="1168400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3200" spc="5">
                <a:latin typeface="Arial MT"/>
                <a:cs typeface="Arial MT"/>
              </a:rPr>
              <a:t>Saldo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para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el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pago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de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servidores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públicos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3200" spc="-3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5,365,435.10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2979615"/>
            <a:ext cx="15985490" cy="2139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389370">
              <a:lnSpc>
                <a:spcPct val="117200"/>
              </a:lnSpc>
              <a:spcBef>
                <a:spcPts val="95"/>
              </a:spcBef>
            </a:pPr>
            <a:r>
              <a:rPr dirty="0" sz="3200" spc="5">
                <a:latin typeface="Arial MT"/>
                <a:cs typeface="Arial MT"/>
              </a:rPr>
              <a:t>Presupuesto vigente </a:t>
            </a:r>
            <a:r>
              <a:rPr dirty="0" sz="3200">
                <a:latin typeface="Arial MT"/>
                <a:cs typeface="Arial MT"/>
              </a:rPr>
              <a:t>total </a:t>
            </a:r>
            <a:r>
              <a:rPr dirty="0" sz="3200" spc="5">
                <a:latin typeface="Arial MT"/>
                <a:cs typeface="Arial MT"/>
              </a:rPr>
              <a:t>para el pago de servidores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públicos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ts val="3315"/>
              </a:lnSpc>
              <a:spcBef>
                <a:spcPts val="660"/>
              </a:spcBef>
            </a:pP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3200" spc="-3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8,080,330.00</a:t>
            </a:r>
            <a:endParaRPr sz="3200">
              <a:latin typeface="Arial"/>
              <a:cs typeface="Arial"/>
            </a:endParaRPr>
          </a:p>
          <a:p>
            <a:pPr algn="r" marR="5080">
              <a:lnSpc>
                <a:spcPts val="3675"/>
              </a:lnSpc>
            </a:pPr>
            <a:r>
              <a:rPr dirty="0" sz="3500" spc="5">
                <a:latin typeface="Arial MT"/>
                <a:cs typeface="Arial MT"/>
              </a:rPr>
              <a:t>Este</a:t>
            </a:r>
            <a:r>
              <a:rPr dirty="0" sz="3500" spc="-10">
                <a:latin typeface="Arial MT"/>
                <a:cs typeface="Arial MT"/>
              </a:rPr>
              <a:t> </a:t>
            </a:r>
            <a:r>
              <a:rPr dirty="0" sz="3500">
                <a:latin typeface="Arial MT"/>
                <a:cs typeface="Arial MT"/>
              </a:rPr>
              <a:t>rubro</a:t>
            </a:r>
            <a:r>
              <a:rPr dirty="0" sz="3500" spc="-5">
                <a:latin typeface="Arial MT"/>
                <a:cs typeface="Arial MT"/>
              </a:rPr>
              <a:t> </a:t>
            </a:r>
            <a:r>
              <a:rPr dirty="0" sz="3500">
                <a:latin typeface="Arial MT"/>
                <a:cs typeface="Arial MT"/>
              </a:rPr>
              <a:t>constituye</a:t>
            </a:r>
            <a:r>
              <a:rPr dirty="0" sz="3500" spc="-10">
                <a:latin typeface="Arial MT"/>
                <a:cs typeface="Arial MT"/>
              </a:rPr>
              <a:t> </a:t>
            </a:r>
            <a:r>
              <a:rPr dirty="0" sz="3500">
                <a:latin typeface="Arial MT"/>
                <a:cs typeface="Arial MT"/>
              </a:rPr>
              <a:t>el</a:t>
            </a:r>
            <a:endParaRPr sz="35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79107" y="5093802"/>
            <a:ext cx="3950335" cy="18827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16100"/>
              </a:lnSpc>
              <a:spcBef>
                <a:spcPts val="95"/>
              </a:spcBef>
            </a:pPr>
            <a:r>
              <a:rPr dirty="0" sz="3500" spc="5" b="1">
                <a:solidFill>
                  <a:srgbClr val="004AAC"/>
                </a:solidFill>
                <a:latin typeface="Arial"/>
                <a:cs typeface="Arial"/>
              </a:rPr>
              <a:t>62.16% </a:t>
            </a:r>
            <a:r>
              <a:rPr dirty="0" sz="3500">
                <a:latin typeface="Arial MT"/>
                <a:cs typeface="Arial MT"/>
              </a:rPr>
              <a:t>del total del </a:t>
            </a:r>
            <a:r>
              <a:rPr dirty="0" sz="3500" spc="-960">
                <a:latin typeface="Arial MT"/>
                <a:cs typeface="Arial MT"/>
              </a:rPr>
              <a:t> </a:t>
            </a:r>
            <a:r>
              <a:rPr dirty="0" sz="3500">
                <a:latin typeface="Arial MT"/>
                <a:cs typeface="Arial MT"/>
              </a:rPr>
              <a:t>presupuesto del </a:t>
            </a:r>
            <a:r>
              <a:rPr dirty="0" sz="3500" spc="5">
                <a:latin typeface="Arial MT"/>
                <a:cs typeface="Arial MT"/>
              </a:rPr>
              <a:t> CONJUVE</a:t>
            </a:r>
            <a:endParaRPr sz="3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9720" y="1250135"/>
            <a:ext cx="8629015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¿EN</a:t>
            </a:r>
            <a:r>
              <a:rPr dirty="0" spc="-35"/>
              <a:t> </a:t>
            </a:r>
            <a:r>
              <a:rPr dirty="0" spc="-5"/>
              <a:t>QUÉ</a:t>
            </a:r>
            <a:r>
              <a:rPr dirty="0" spc="-30"/>
              <a:t> </a:t>
            </a:r>
            <a:r>
              <a:rPr dirty="0" spc="-5"/>
              <a:t>INVIERTE</a:t>
            </a:r>
            <a:r>
              <a:rPr dirty="0" spc="-30"/>
              <a:t> </a:t>
            </a:r>
            <a:r>
              <a:rPr dirty="0" spc="-5"/>
              <a:t>CONJUVE?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2979610"/>
            <a:ext cx="9304655" cy="402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95"/>
              </a:spcBef>
            </a:pPr>
            <a:r>
              <a:rPr dirty="0" sz="3200" spc="5">
                <a:latin typeface="Arial MT"/>
                <a:cs typeface="Arial MT"/>
              </a:rPr>
              <a:t>El </a:t>
            </a:r>
            <a:r>
              <a:rPr dirty="0" sz="3200" spc="10">
                <a:latin typeface="Arial MT"/>
                <a:cs typeface="Arial MT"/>
              </a:rPr>
              <a:t>CONJUVE </a:t>
            </a:r>
            <a:r>
              <a:rPr dirty="0" sz="3200">
                <a:latin typeface="Arial MT"/>
                <a:cs typeface="Arial MT"/>
              </a:rPr>
              <a:t>invierte </a:t>
            </a:r>
            <a:r>
              <a:rPr dirty="0" sz="3200" spc="5">
                <a:latin typeface="Arial MT"/>
                <a:cs typeface="Arial MT"/>
              </a:rPr>
              <a:t>en la adquisición de equipo </a:t>
            </a:r>
            <a:r>
              <a:rPr dirty="0" sz="3200" spc="10">
                <a:latin typeface="Arial MT"/>
                <a:cs typeface="Arial MT"/>
              </a:rPr>
              <a:t>e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intangibles (computadoras, </a:t>
            </a:r>
            <a:r>
              <a:rPr dirty="0" sz="3200">
                <a:latin typeface="Arial MT"/>
                <a:cs typeface="Arial MT"/>
              </a:rPr>
              <a:t>escritorios, </a:t>
            </a:r>
            <a:r>
              <a:rPr dirty="0" sz="3200" spc="5">
                <a:latin typeface="Arial MT"/>
                <a:cs typeface="Arial MT"/>
              </a:rPr>
              <a:t>software </a:t>
            </a:r>
            <a:r>
              <a:rPr dirty="0" sz="3200" spc="10">
                <a:latin typeface="Arial MT"/>
                <a:cs typeface="Arial MT"/>
              </a:rPr>
              <a:t>e </a:t>
            </a:r>
            <a:r>
              <a:rPr dirty="0" sz="3200" spc="1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impresoras).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900">
              <a:latin typeface="Arial MT"/>
              <a:cs typeface="Arial MT"/>
            </a:endParaRPr>
          </a:p>
          <a:p>
            <a:pPr marL="12700" marR="276860">
              <a:lnSpc>
                <a:spcPct val="117200"/>
              </a:lnSpc>
            </a:pPr>
            <a:r>
              <a:rPr dirty="0" sz="3200" spc="5">
                <a:latin typeface="Arial MT"/>
                <a:cs typeface="Arial MT"/>
              </a:rPr>
              <a:t>El presupuesto está constituido en un 1.38% en 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inversión,</a:t>
            </a:r>
            <a:r>
              <a:rPr dirty="0" sz="3200" spc="5">
                <a:latin typeface="Arial MT"/>
                <a:cs typeface="Arial MT"/>
              </a:rPr>
              <a:t> de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lo cual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se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ha ejecutado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un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monto de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Q.17,902.00,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equivalente </a:t>
            </a:r>
            <a:r>
              <a:rPr dirty="0" sz="3200" spc="10">
                <a:latin typeface="Arial MT"/>
                <a:cs typeface="Arial MT"/>
              </a:rPr>
              <a:t>a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6%.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83943" y="4474677"/>
            <a:ext cx="5140960" cy="18827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-635">
              <a:lnSpc>
                <a:spcPct val="116100"/>
              </a:lnSpc>
              <a:spcBef>
                <a:spcPts val="95"/>
              </a:spcBef>
            </a:pPr>
            <a:r>
              <a:rPr dirty="0" sz="3500" spc="5">
                <a:latin typeface="Arial MT"/>
                <a:cs typeface="Arial MT"/>
              </a:rPr>
              <a:t>La </a:t>
            </a:r>
            <a:r>
              <a:rPr dirty="0" sz="3500">
                <a:latin typeface="Arial MT"/>
                <a:cs typeface="Arial MT"/>
              </a:rPr>
              <a:t>inversión </a:t>
            </a:r>
            <a:r>
              <a:rPr dirty="0" sz="3500" spc="5">
                <a:latin typeface="Arial MT"/>
                <a:cs typeface="Arial MT"/>
              </a:rPr>
              <a:t>se </a:t>
            </a:r>
            <a:r>
              <a:rPr dirty="0" sz="3500">
                <a:latin typeface="Arial MT"/>
                <a:cs typeface="Arial MT"/>
              </a:rPr>
              <a:t>divide </a:t>
            </a:r>
            <a:r>
              <a:rPr dirty="0" sz="3500" spc="5">
                <a:latin typeface="Arial MT"/>
                <a:cs typeface="Arial MT"/>
              </a:rPr>
              <a:t> </a:t>
            </a:r>
            <a:r>
              <a:rPr dirty="0" sz="3500">
                <a:latin typeface="Arial MT"/>
                <a:cs typeface="Arial MT"/>
              </a:rPr>
              <a:t>principalmente </a:t>
            </a:r>
            <a:r>
              <a:rPr dirty="0" sz="3500" spc="5">
                <a:latin typeface="Arial MT"/>
                <a:cs typeface="Arial MT"/>
              </a:rPr>
              <a:t>en </a:t>
            </a:r>
            <a:r>
              <a:rPr dirty="0" sz="3500" spc="5" b="1">
                <a:solidFill>
                  <a:srgbClr val="004AAC"/>
                </a:solidFill>
                <a:latin typeface="Arial"/>
                <a:cs typeface="Arial"/>
              </a:rPr>
              <a:t>equipo </a:t>
            </a:r>
            <a:r>
              <a:rPr dirty="0" sz="3500" spc="-96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500" spc="10" b="1">
                <a:solidFill>
                  <a:srgbClr val="004AAC"/>
                </a:solidFill>
                <a:latin typeface="Arial"/>
                <a:cs typeface="Arial"/>
              </a:rPr>
              <a:t>e</a:t>
            </a:r>
            <a:r>
              <a:rPr dirty="0" sz="3500" spc="-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500" b="1">
                <a:solidFill>
                  <a:srgbClr val="004AAC"/>
                </a:solidFill>
                <a:latin typeface="Arial"/>
                <a:cs typeface="Arial"/>
              </a:rPr>
              <a:t>intangibles</a:t>
            </a:r>
            <a:r>
              <a:rPr dirty="0" sz="3500">
                <a:latin typeface="Arial MT"/>
                <a:cs typeface="Arial MT"/>
              </a:rPr>
              <a:t>.</a:t>
            </a:r>
            <a:endParaRPr sz="3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9720" y="1250135"/>
            <a:ext cx="8629015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¿EN</a:t>
            </a:r>
            <a:r>
              <a:rPr dirty="0" spc="-35"/>
              <a:t> </a:t>
            </a:r>
            <a:r>
              <a:rPr dirty="0" spc="-5"/>
              <a:t>QUÉ</a:t>
            </a:r>
            <a:r>
              <a:rPr dirty="0" spc="-30"/>
              <a:t> </a:t>
            </a:r>
            <a:r>
              <a:rPr dirty="0" spc="-5"/>
              <a:t>INVIERTE</a:t>
            </a:r>
            <a:r>
              <a:rPr dirty="0" spc="-30"/>
              <a:t> </a:t>
            </a:r>
            <a:r>
              <a:rPr dirty="0" spc="-5"/>
              <a:t>CONJUVE?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2979610"/>
            <a:ext cx="9350375" cy="5168900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3200" spc="5">
                <a:latin typeface="Arial MT"/>
                <a:cs typeface="Arial MT"/>
              </a:rPr>
              <a:t>Presupuesto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vigente</a:t>
            </a:r>
            <a:r>
              <a:rPr dirty="0" sz="3200">
                <a:latin typeface="Arial MT"/>
                <a:cs typeface="Arial MT"/>
              </a:rPr>
              <a:t> total </a:t>
            </a:r>
            <a:r>
              <a:rPr dirty="0" sz="3200" spc="5">
                <a:latin typeface="Arial MT"/>
                <a:cs typeface="Arial MT"/>
              </a:rPr>
              <a:t>para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la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inversión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3200" spc="-3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298,366.67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200" spc="5">
                <a:latin typeface="Arial MT"/>
                <a:cs typeface="Arial MT"/>
              </a:rPr>
              <a:t>Presupuesto </a:t>
            </a:r>
            <a:r>
              <a:rPr dirty="0" sz="3200">
                <a:latin typeface="Arial MT"/>
                <a:cs typeface="Arial MT"/>
              </a:rPr>
              <a:t>utilizado</a:t>
            </a:r>
            <a:r>
              <a:rPr dirty="0" sz="3200" spc="5">
                <a:latin typeface="Arial MT"/>
                <a:cs typeface="Arial MT"/>
              </a:rPr>
              <a:t> al </a:t>
            </a: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primer cuatrimestre</a:t>
            </a:r>
            <a:r>
              <a:rPr dirty="0" sz="3200" spc="1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2022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3200" spc="5">
                <a:latin typeface="Arial MT"/>
                <a:cs typeface="Arial MT"/>
              </a:rPr>
              <a:t>para</a:t>
            </a:r>
            <a:r>
              <a:rPr dirty="0" sz="3200" spc="-2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la</a:t>
            </a:r>
            <a:r>
              <a:rPr dirty="0" sz="3200" spc="-2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inversión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3200" spc="-35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17,902.00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200" spc="5">
                <a:latin typeface="Arial MT"/>
                <a:cs typeface="Arial MT"/>
              </a:rPr>
              <a:t>Saldo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para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la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inversión</a:t>
            </a:r>
            <a:endParaRPr sz="3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Q.</a:t>
            </a:r>
            <a:r>
              <a:rPr dirty="0" sz="3200" spc="-30" b="1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dirty="0" sz="3200" spc="5" b="1">
                <a:solidFill>
                  <a:srgbClr val="004AAC"/>
                </a:solidFill>
                <a:latin typeface="Arial"/>
                <a:cs typeface="Arial"/>
              </a:rPr>
              <a:t>280,464.67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07037" y="4474677"/>
            <a:ext cx="4694555" cy="2501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16100"/>
              </a:lnSpc>
              <a:spcBef>
                <a:spcPts val="95"/>
              </a:spcBef>
            </a:pPr>
            <a:r>
              <a:rPr dirty="0" sz="3500" spc="5">
                <a:latin typeface="Arial MT"/>
                <a:cs typeface="Arial MT"/>
              </a:rPr>
              <a:t>Este </a:t>
            </a:r>
            <a:r>
              <a:rPr dirty="0" sz="3500">
                <a:latin typeface="Arial MT"/>
                <a:cs typeface="Arial MT"/>
              </a:rPr>
              <a:t>rubro constituye el </a:t>
            </a:r>
            <a:r>
              <a:rPr dirty="0" sz="3500" spc="-960">
                <a:latin typeface="Arial MT"/>
                <a:cs typeface="Arial MT"/>
              </a:rPr>
              <a:t> </a:t>
            </a:r>
            <a:r>
              <a:rPr dirty="0" sz="3500" spc="5" b="1">
                <a:solidFill>
                  <a:srgbClr val="004AAC"/>
                </a:solidFill>
                <a:latin typeface="Arial"/>
                <a:cs typeface="Arial"/>
              </a:rPr>
              <a:t>1.38% </a:t>
            </a:r>
            <a:r>
              <a:rPr dirty="0" sz="3500">
                <a:latin typeface="Arial MT"/>
                <a:cs typeface="Arial MT"/>
              </a:rPr>
              <a:t>del total del </a:t>
            </a:r>
            <a:r>
              <a:rPr dirty="0" sz="3500" spc="5">
                <a:latin typeface="Arial MT"/>
                <a:cs typeface="Arial MT"/>
              </a:rPr>
              <a:t> </a:t>
            </a:r>
            <a:r>
              <a:rPr dirty="0" sz="3500">
                <a:latin typeface="Arial MT"/>
                <a:cs typeface="Arial MT"/>
              </a:rPr>
              <a:t>presupuesto del </a:t>
            </a:r>
            <a:r>
              <a:rPr dirty="0" sz="3500" spc="5">
                <a:latin typeface="Arial MT"/>
                <a:cs typeface="Arial MT"/>
              </a:rPr>
              <a:t> CONJUVE</a:t>
            </a:r>
            <a:endParaRPr sz="3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9865" y="1250135"/>
            <a:ext cx="11548745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¿QUÉ</a:t>
            </a:r>
            <a:r>
              <a:rPr dirty="0" spc="-35"/>
              <a:t> </a:t>
            </a:r>
            <a:r>
              <a:rPr dirty="0" spc="-5"/>
              <a:t>FINALIDADES</a:t>
            </a:r>
            <a:r>
              <a:rPr dirty="0" spc="-30"/>
              <a:t> </a:t>
            </a:r>
            <a:r>
              <a:rPr dirty="0" spc="-5"/>
              <a:t>ATIENDE</a:t>
            </a:r>
            <a:r>
              <a:rPr dirty="0" spc="-30"/>
              <a:t> </a:t>
            </a:r>
            <a:r>
              <a:rPr dirty="0" spc="-5"/>
              <a:t>CONJUVE?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2979610"/>
            <a:ext cx="9922510" cy="4597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7200"/>
              </a:lnSpc>
              <a:spcBef>
                <a:spcPts val="95"/>
              </a:spcBef>
            </a:pPr>
            <a:r>
              <a:rPr dirty="0" sz="3200" spc="5">
                <a:latin typeface="Arial MT"/>
                <a:cs typeface="Arial MT"/>
              </a:rPr>
              <a:t>Los recursos públicos se </a:t>
            </a:r>
            <a:r>
              <a:rPr dirty="0" sz="3200">
                <a:latin typeface="Arial MT"/>
                <a:cs typeface="Arial MT"/>
              </a:rPr>
              <a:t>utilizan </a:t>
            </a:r>
            <a:r>
              <a:rPr dirty="0" sz="3200" spc="5">
                <a:latin typeface="Arial MT"/>
                <a:cs typeface="Arial MT"/>
              </a:rPr>
              <a:t>con fines específicos 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para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el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cumplimiento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de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los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objetivos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sociales</a:t>
            </a:r>
            <a:r>
              <a:rPr dirty="0" sz="3200" spc="10">
                <a:latin typeface="Arial MT"/>
                <a:cs typeface="Arial MT"/>
              </a:rPr>
              <a:t> y </a:t>
            </a:r>
            <a:r>
              <a:rPr dirty="0" sz="3200" spc="1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económicos del Estado que impactan directamente en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la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población.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900">
              <a:latin typeface="Arial MT"/>
              <a:cs typeface="Arial MT"/>
            </a:endParaRPr>
          </a:p>
          <a:p>
            <a:pPr algn="just" marL="12700" marR="5715">
              <a:lnSpc>
                <a:spcPct val="117200"/>
              </a:lnSpc>
            </a:pPr>
            <a:r>
              <a:rPr dirty="0" sz="3200" spc="5">
                <a:latin typeface="Arial MT"/>
                <a:cs typeface="Arial MT"/>
              </a:rPr>
              <a:t>El </a:t>
            </a:r>
            <a:r>
              <a:rPr dirty="0" sz="3200" spc="10">
                <a:latin typeface="Arial MT"/>
                <a:cs typeface="Arial MT"/>
              </a:rPr>
              <a:t>CONJUVE </a:t>
            </a:r>
            <a:r>
              <a:rPr dirty="0" sz="3200" spc="5">
                <a:latin typeface="Arial MT"/>
                <a:cs typeface="Arial MT"/>
              </a:rPr>
              <a:t>destina para el presente </a:t>
            </a:r>
            <a:r>
              <a:rPr dirty="0" sz="3200">
                <a:latin typeface="Arial MT"/>
                <a:cs typeface="Arial MT"/>
              </a:rPr>
              <a:t>servicio fiscal </a:t>
            </a:r>
            <a:r>
              <a:rPr dirty="0" sz="3200" spc="10">
                <a:latin typeface="Arial MT"/>
                <a:cs typeface="Arial MT"/>
              </a:rPr>
              <a:t>a </a:t>
            </a:r>
            <a:r>
              <a:rPr dirty="0" sz="3200" spc="-875">
                <a:latin typeface="Arial MT"/>
                <a:cs typeface="Arial MT"/>
              </a:rPr>
              <a:t> </a:t>
            </a:r>
            <a:r>
              <a:rPr dirty="0" sz="3200" spc="5">
                <a:latin typeface="Arial MT"/>
                <a:cs typeface="Arial MT"/>
              </a:rPr>
              <a:t>“Servicio de Publicación General” </a:t>
            </a:r>
            <a:r>
              <a:rPr dirty="0" sz="3200" spc="10">
                <a:latin typeface="Arial MT"/>
                <a:cs typeface="Arial MT"/>
              </a:rPr>
              <a:t>y </a:t>
            </a:r>
            <a:r>
              <a:rPr dirty="0" sz="3200" spc="5">
                <a:latin typeface="Arial MT"/>
                <a:cs typeface="Arial MT"/>
              </a:rPr>
              <a:t>para “Protección 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Social”.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70995" y="3396709"/>
            <a:ext cx="5166360" cy="3740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123825">
              <a:lnSpc>
                <a:spcPct val="116100"/>
              </a:lnSpc>
              <a:spcBef>
                <a:spcPts val="95"/>
              </a:spcBef>
            </a:pPr>
            <a:r>
              <a:rPr dirty="0" sz="3500" spc="5">
                <a:latin typeface="Arial MT"/>
                <a:cs typeface="Arial MT"/>
              </a:rPr>
              <a:t>La </a:t>
            </a:r>
            <a:r>
              <a:rPr dirty="0" sz="3500">
                <a:latin typeface="Arial MT"/>
                <a:cs typeface="Arial MT"/>
              </a:rPr>
              <a:t>principal finalidad </a:t>
            </a:r>
            <a:r>
              <a:rPr dirty="0" sz="3500" spc="5">
                <a:latin typeface="Arial MT"/>
                <a:cs typeface="Arial MT"/>
              </a:rPr>
              <a:t>que </a:t>
            </a:r>
            <a:r>
              <a:rPr dirty="0" sz="3500" spc="-960">
                <a:latin typeface="Arial MT"/>
                <a:cs typeface="Arial MT"/>
              </a:rPr>
              <a:t> </a:t>
            </a:r>
            <a:r>
              <a:rPr dirty="0" sz="3500" spc="5">
                <a:latin typeface="Arial MT"/>
                <a:cs typeface="Arial MT"/>
              </a:rPr>
              <a:t>se </a:t>
            </a:r>
            <a:r>
              <a:rPr dirty="0" sz="3500">
                <a:latin typeface="Arial MT"/>
                <a:cs typeface="Arial MT"/>
              </a:rPr>
              <a:t>atiende </a:t>
            </a:r>
            <a:r>
              <a:rPr dirty="0" sz="3500" spc="5">
                <a:latin typeface="Arial MT"/>
                <a:cs typeface="Arial MT"/>
              </a:rPr>
              <a:t>es </a:t>
            </a:r>
            <a:r>
              <a:rPr dirty="0" sz="3500">
                <a:latin typeface="Arial MT"/>
                <a:cs typeface="Arial MT"/>
              </a:rPr>
              <a:t>“Servicio </a:t>
            </a:r>
            <a:r>
              <a:rPr dirty="0" sz="3500" spc="5">
                <a:latin typeface="Arial MT"/>
                <a:cs typeface="Arial MT"/>
              </a:rPr>
              <a:t>de </a:t>
            </a:r>
            <a:r>
              <a:rPr dirty="0" sz="3500" spc="-960">
                <a:latin typeface="Arial MT"/>
                <a:cs typeface="Arial MT"/>
              </a:rPr>
              <a:t> </a:t>
            </a:r>
            <a:r>
              <a:rPr dirty="0" sz="3500">
                <a:latin typeface="Arial MT"/>
                <a:cs typeface="Arial MT"/>
              </a:rPr>
              <a:t>Publicación General” </a:t>
            </a:r>
            <a:r>
              <a:rPr dirty="0" sz="3500" spc="5">
                <a:latin typeface="Arial MT"/>
                <a:cs typeface="Arial MT"/>
              </a:rPr>
              <a:t>con </a:t>
            </a:r>
            <a:r>
              <a:rPr dirty="0" sz="3500" spc="10">
                <a:latin typeface="Arial MT"/>
                <a:cs typeface="Arial MT"/>
              </a:rPr>
              <a:t> </a:t>
            </a:r>
            <a:r>
              <a:rPr dirty="0" sz="3500" spc="5">
                <a:latin typeface="Arial MT"/>
                <a:cs typeface="Arial MT"/>
              </a:rPr>
              <a:t>un </a:t>
            </a:r>
            <a:r>
              <a:rPr dirty="0" sz="3500" spc="5" b="1">
                <a:solidFill>
                  <a:srgbClr val="004AAC"/>
                </a:solidFill>
                <a:latin typeface="Arial"/>
                <a:cs typeface="Arial"/>
              </a:rPr>
              <a:t>29.58% </a:t>
            </a:r>
            <a:r>
              <a:rPr dirty="0" sz="3500">
                <a:latin typeface="Arial MT"/>
                <a:cs typeface="Arial MT"/>
              </a:rPr>
              <a:t>del </a:t>
            </a:r>
            <a:r>
              <a:rPr dirty="0" sz="3500" spc="5">
                <a:latin typeface="Arial MT"/>
                <a:cs typeface="Arial MT"/>
              </a:rPr>
              <a:t> </a:t>
            </a:r>
            <a:r>
              <a:rPr dirty="0" sz="3500">
                <a:latin typeface="Arial MT"/>
                <a:cs typeface="Arial MT"/>
              </a:rPr>
              <a:t>presupuesto total del </a:t>
            </a:r>
            <a:r>
              <a:rPr dirty="0" sz="3500" spc="5">
                <a:latin typeface="Arial MT"/>
                <a:cs typeface="Arial MT"/>
              </a:rPr>
              <a:t> CONJUVE.</a:t>
            </a:r>
            <a:endParaRPr sz="3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699" y="2767691"/>
            <a:ext cx="16230599" cy="67246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2964" y="1145246"/>
            <a:ext cx="14342744" cy="16065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995930" marR="5080" indent="-2983865">
              <a:lnSpc>
                <a:spcPct val="115300"/>
              </a:lnSpc>
              <a:spcBef>
                <a:spcPts val="95"/>
              </a:spcBef>
            </a:pPr>
            <a:r>
              <a:rPr dirty="0" spc="-5"/>
              <a:t>EJECUCIÓN PRESUPUESTARIA POR FINALIDAD AL </a:t>
            </a:r>
            <a:r>
              <a:rPr dirty="0" spc="-1240"/>
              <a:t> </a:t>
            </a:r>
            <a:r>
              <a:rPr dirty="0" spc="-5"/>
              <a:t>PRIMER</a:t>
            </a:r>
            <a:r>
              <a:rPr dirty="0" spc="-10"/>
              <a:t> </a:t>
            </a:r>
            <a:r>
              <a:rPr dirty="0" spc="-5"/>
              <a:t>CUATRIMESTRE</a:t>
            </a:r>
            <a:r>
              <a:rPr dirty="0" spc="-10"/>
              <a:t> </a:t>
            </a:r>
            <a:r>
              <a:rPr dirty="0" spc="-5"/>
              <a:t>2022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3913754"/>
            <a:ext cx="4025265" cy="770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850" spc="10">
                <a:latin typeface="Arial MT"/>
                <a:cs typeface="Arial MT"/>
              </a:rPr>
              <a:t>Skateboarding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000" y="2924527"/>
            <a:ext cx="11917680" cy="175895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  <a:tabLst>
                <a:tab pos="1368425" algn="l"/>
                <a:tab pos="3241040" algn="l"/>
                <a:tab pos="4183379" algn="l"/>
                <a:tab pos="6125210" algn="l"/>
                <a:tab pos="7205345" algn="l"/>
                <a:tab pos="9629140" algn="l"/>
              </a:tabLst>
            </a:pPr>
            <a:r>
              <a:rPr dirty="0" sz="4850" spc="15">
                <a:latin typeface="Arial MT"/>
                <a:cs typeface="Arial MT"/>
              </a:rPr>
              <a:t>Se	</a:t>
            </a:r>
            <a:r>
              <a:rPr dirty="0" sz="4850" spc="10">
                <a:latin typeface="Arial MT"/>
                <a:cs typeface="Arial MT"/>
              </a:rPr>
              <a:t>llevó	</a:t>
            </a:r>
            <a:r>
              <a:rPr dirty="0" sz="4850" spc="15">
                <a:latin typeface="Arial MT"/>
                <a:cs typeface="Arial MT"/>
              </a:rPr>
              <a:t>a	</a:t>
            </a:r>
            <a:r>
              <a:rPr dirty="0" sz="4850" spc="10">
                <a:latin typeface="Arial MT"/>
                <a:cs typeface="Arial MT"/>
              </a:rPr>
              <a:t>cabo	el	Primer	Ranking</a:t>
            </a:r>
            <a:endParaRPr sz="4850">
              <a:latin typeface="Arial MT"/>
              <a:cs typeface="Arial MT"/>
            </a:endParaRPr>
          </a:p>
          <a:p>
            <a:pPr marL="4463415">
              <a:lnSpc>
                <a:spcPct val="100000"/>
              </a:lnSpc>
              <a:spcBef>
                <a:spcPts val="1005"/>
              </a:spcBef>
              <a:tabLst>
                <a:tab pos="5605145" algn="l"/>
                <a:tab pos="6849745" algn="l"/>
                <a:tab pos="10886440" algn="l"/>
              </a:tabLst>
            </a:pPr>
            <a:r>
              <a:rPr dirty="0" sz="4850" spc="15">
                <a:latin typeface="Arial MT"/>
                <a:cs typeface="Arial MT"/>
              </a:rPr>
              <a:t>en	</a:t>
            </a:r>
            <a:r>
              <a:rPr dirty="0" sz="4850" spc="10">
                <a:latin typeface="Arial MT"/>
                <a:cs typeface="Arial MT"/>
              </a:rPr>
              <a:t>las	instalaciones	del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69625" y="2924527"/>
            <a:ext cx="4097020" cy="1758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335280">
              <a:lnSpc>
                <a:spcPct val="117300"/>
              </a:lnSpc>
              <a:spcBef>
                <a:spcPts val="90"/>
              </a:spcBef>
              <a:tabLst>
                <a:tab pos="3256279" algn="l"/>
                <a:tab pos="3393440" algn="l"/>
              </a:tabLst>
            </a:pPr>
            <a:r>
              <a:rPr dirty="0" sz="4850" spc="10">
                <a:latin typeface="Arial MT"/>
                <a:cs typeface="Arial MT"/>
              </a:rPr>
              <a:t>Regiona</a:t>
            </a:r>
            <a:r>
              <a:rPr dirty="0" sz="4850" spc="5">
                <a:latin typeface="Arial MT"/>
                <a:cs typeface="Arial MT"/>
              </a:rPr>
              <a:t>l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0">
                <a:latin typeface="Arial MT"/>
                <a:cs typeface="Arial MT"/>
              </a:rPr>
              <a:t>d</a:t>
            </a:r>
            <a:r>
              <a:rPr dirty="0" sz="4850" spc="10">
                <a:latin typeface="Arial MT"/>
                <a:cs typeface="Arial MT"/>
              </a:rPr>
              <a:t>e  </a:t>
            </a:r>
            <a:r>
              <a:rPr dirty="0" sz="4850" spc="10">
                <a:latin typeface="Arial MT"/>
                <a:cs typeface="Arial MT"/>
              </a:rPr>
              <a:t>Skatepar</a:t>
            </a:r>
            <a:r>
              <a:rPr dirty="0" sz="4850" spc="15">
                <a:latin typeface="Arial MT"/>
                <a:cs typeface="Arial MT"/>
              </a:rPr>
              <a:t>k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de</a:t>
            </a:r>
            <a:r>
              <a:rPr dirty="0" sz="4850" spc="5">
                <a:latin typeface="Arial MT"/>
                <a:cs typeface="Arial MT"/>
              </a:rPr>
              <a:t>l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6000" y="4658076"/>
            <a:ext cx="16252190" cy="43592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17300"/>
              </a:lnSpc>
              <a:spcBef>
                <a:spcPts val="90"/>
              </a:spcBef>
            </a:pPr>
            <a:r>
              <a:rPr dirty="0" sz="4850" spc="10">
                <a:latin typeface="Arial MT"/>
                <a:cs typeface="Arial MT"/>
              </a:rPr>
              <a:t>municipio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10">
                <a:latin typeface="Arial MT"/>
                <a:cs typeface="Arial MT"/>
              </a:rPr>
              <a:t>Ayutla del departamento </a:t>
            </a:r>
            <a:r>
              <a:rPr dirty="0" sz="4850" spc="15">
                <a:latin typeface="Arial MT"/>
                <a:cs typeface="Arial MT"/>
              </a:rPr>
              <a:t>de San </a:t>
            </a:r>
            <a:r>
              <a:rPr dirty="0" sz="4850" spc="10">
                <a:latin typeface="Arial MT"/>
                <a:cs typeface="Arial MT"/>
              </a:rPr>
              <a:t>Marcos, con 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el apoyo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10">
                <a:latin typeface="Arial MT"/>
                <a:cs typeface="Arial MT"/>
              </a:rPr>
              <a:t>la municipalidad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10">
                <a:latin typeface="Arial MT"/>
                <a:cs typeface="Arial MT"/>
              </a:rPr>
              <a:t>Ayutla </a:t>
            </a:r>
            <a:r>
              <a:rPr dirty="0" sz="4850" spc="15">
                <a:latin typeface="Arial MT"/>
                <a:cs typeface="Arial MT"/>
              </a:rPr>
              <a:t>y </a:t>
            </a:r>
            <a:r>
              <a:rPr dirty="0" sz="4850" spc="10">
                <a:latin typeface="Arial MT"/>
                <a:cs typeface="Arial MT"/>
              </a:rPr>
              <a:t>la federación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5">
                <a:latin typeface="Arial MT"/>
                <a:cs typeface="Arial MT"/>
              </a:rPr>
              <a:t>patinaje,</a:t>
            </a:r>
            <a:r>
              <a:rPr dirty="0" sz="4850" spc="6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esto</a:t>
            </a:r>
            <a:r>
              <a:rPr dirty="0" sz="4850" spc="6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para</a:t>
            </a:r>
            <a:r>
              <a:rPr dirty="0" sz="4850" spc="6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promover</a:t>
            </a:r>
            <a:r>
              <a:rPr dirty="0" sz="4850" spc="610">
                <a:latin typeface="Arial MT"/>
                <a:cs typeface="Arial MT"/>
              </a:rPr>
              <a:t> </a:t>
            </a:r>
            <a:r>
              <a:rPr dirty="0" sz="4850" spc="5">
                <a:latin typeface="Arial MT"/>
                <a:cs typeface="Arial MT"/>
              </a:rPr>
              <a:t>estilos</a:t>
            </a:r>
            <a:r>
              <a:rPr dirty="0" sz="4850" spc="61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 spc="6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vida</a:t>
            </a:r>
            <a:r>
              <a:rPr dirty="0" sz="4850" spc="6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saludables</a:t>
            </a:r>
            <a:r>
              <a:rPr dirty="0" sz="4850" spc="61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y </a:t>
            </a:r>
            <a:r>
              <a:rPr dirty="0" sz="4850" spc="-133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prevención</a:t>
            </a:r>
            <a:r>
              <a:rPr dirty="0" sz="4850" spc="15">
                <a:latin typeface="Arial MT"/>
                <a:cs typeface="Arial MT"/>
              </a:rPr>
              <a:t> de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violencia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5">
                <a:latin typeface="Arial MT"/>
                <a:cs typeface="Arial MT"/>
              </a:rPr>
              <a:t>juvenil,</a:t>
            </a:r>
            <a:r>
              <a:rPr dirty="0" sz="4850" spc="1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se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logró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 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participación</a:t>
            </a:r>
            <a:r>
              <a:rPr dirty="0" sz="485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60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jóvenes.</a:t>
            </a:r>
            <a:endParaRPr sz="48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3046991"/>
            <a:ext cx="16252190" cy="770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850" spc="15">
                <a:latin typeface="Arial MT"/>
                <a:cs typeface="Arial MT"/>
              </a:rPr>
              <a:t>Se</a:t>
            </a:r>
            <a:r>
              <a:rPr dirty="0" sz="4850" spc="2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realizó</a:t>
            </a:r>
            <a:r>
              <a:rPr dirty="0" sz="4850" spc="2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el</a:t>
            </a:r>
            <a:r>
              <a:rPr dirty="0" sz="4850" spc="2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seminario</a:t>
            </a:r>
            <a:r>
              <a:rPr dirty="0" sz="4850" spc="2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Teórico</a:t>
            </a:r>
            <a:r>
              <a:rPr dirty="0" sz="4850" spc="21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y</a:t>
            </a:r>
            <a:r>
              <a:rPr dirty="0" sz="4850" spc="2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Práctico</a:t>
            </a:r>
            <a:r>
              <a:rPr dirty="0" sz="4850" spc="2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con</a:t>
            </a:r>
            <a:r>
              <a:rPr dirty="0" sz="4850" spc="2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apoyo</a:t>
            </a:r>
            <a:r>
              <a:rPr dirty="0" sz="4850" spc="21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 spc="2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000" y="3791313"/>
            <a:ext cx="3025140" cy="1758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0"/>
              </a:spcBef>
            </a:pPr>
            <a:r>
              <a:rPr dirty="0" sz="4850" spc="10">
                <a:latin typeface="Arial MT"/>
                <a:cs typeface="Arial MT"/>
              </a:rPr>
              <a:t>Asociació</a:t>
            </a:r>
            <a:r>
              <a:rPr dirty="0" sz="4850" spc="10">
                <a:latin typeface="Arial MT"/>
                <a:cs typeface="Arial MT"/>
              </a:rPr>
              <a:t>n  </a:t>
            </a:r>
            <a:r>
              <a:rPr dirty="0" sz="4850" spc="10">
                <a:latin typeface="Arial MT"/>
                <a:cs typeface="Arial MT"/>
              </a:rPr>
              <a:t>desarrollo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51263" y="3791313"/>
            <a:ext cx="2576830" cy="1758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09855">
              <a:lnSpc>
                <a:spcPct val="117300"/>
              </a:lnSpc>
              <a:spcBef>
                <a:spcPts val="90"/>
              </a:spcBef>
            </a:pPr>
            <a:r>
              <a:rPr dirty="0" sz="4850" spc="10">
                <a:latin typeface="Arial MT"/>
                <a:cs typeface="Arial MT"/>
              </a:rPr>
              <a:t>Nacional </a:t>
            </a:r>
            <a:r>
              <a:rPr dirty="0" sz="4850" spc="-133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deportiv</a:t>
            </a:r>
            <a:r>
              <a:rPr dirty="0" sz="4850" spc="15">
                <a:latin typeface="Arial MT"/>
                <a:cs typeface="Arial MT"/>
              </a:rPr>
              <a:t>o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20519" y="3791313"/>
            <a:ext cx="9942830" cy="17589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06375" marR="5080" indent="-194310">
              <a:lnSpc>
                <a:spcPct val="117300"/>
              </a:lnSpc>
              <a:spcBef>
                <a:spcPts val="90"/>
              </a:spcBef>
              <a:tabLst>
                <a:tab pos="1148080" algn="l"/>
                <a:tab pos="1645920" algn="l"/>
                <a:tab pos="2973705" algn="l"/>
                <a:tab pos="4660900" algn="l"/>
                <a:tab pos="4705985" algn="l"/>
                <a:tab pos="6003290" algn="l"/>
                <a:tab pos="6794500" algn="l"/>
                <a:tab pos="7662545" algn="l"/>
                <a:tab pos="8964295" algn="l"/>
                <a:tab pos="9446895" algn="l"/>
              </a:tabLst>
            </a:pPr>
            <a:r>
              <a:rPr dirty="0" sz="4850" spc="10">
                <a:latin typeface="Arial MT"/>
                <a:cs typeface="Arial MT"/>
              </a:rPr>
              <a:t>d</a:t>
            </a:r>
            <a:r>
              <a:rPr dirty="0" sz="4850" spc="15">
                <a:latin typeface="Arial MT"/>
                <a:cs typeface="Arial MT"/>
              </a:rPr>
              <a:t>e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5">
                <a:latin typeface="Arial MT"/>
                <a:cs typeface="Arial MT"/>
              </a:rPr>
              <a:t>Bail</a:t>
            </a:r>
            <a:r>
              <a:rPr dirty="0" sz="4850" spc="15">
                <a:latin typeface="Arial MT"/>
                <a:cs typeface="Arial MT"/>
              </a:rPr>
              <a:t>e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par</a:t>
            </a:r>
            <a:r>
              <a:rPr dirty="0" sz="4850" spc="15">
                <a:latin typeface="Arial MT"/>
                <a:cs typeface="Arial MT"/>
              </a:rPr>
              <a:t>a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da</a:t>
            </a:r>
            <a:r>
              <a:rPr dirty="0" sz="4850" spc="10">
                <a:latin typeface="Arial MT"/>
                <a:cs typeface="Arial MT"/>
              </a:rPr>
              <a:t>r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5">
                <a:latin typeface="Arial MT"/>
                <a:cs typeface="Arial MT"/>
              </a:rPr>
              <a:t>a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conoce</a:t>
            </a:r>
            <a:r>
              <a:rPr dirty="0" sz="4850" spc="10">
                <a:latin typeface="Arial MT"/>
                <a:cs typeface="Arial MT"/>
              </a:rPr>
              <a:t>r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e</a:t>
            </a:r>
            <a:r>
              <a:rPr dirty="0" sz="4850" spc="5">
                <a:latin typeface="Arial MT"/>
                <a:cs typeface="Arial MT"/>
              </a:rPr>
              <a:t>l  </a:t>
            </a:r>
            <a:r>
              <a:rPr dirty="0" sz="4850" spc="10">
                <a:latin typeface="Arial MT"/>
                <a:cs typeface="Arial MT"/>
              </a:rPr>
              <a:t>de</a:t>
            </a:r>
            <a:r>
              <a:rPr dirty="0" sz="4850" spc="5">
                <a:latin typeface="Arial MT"/>
                <a:cs typeface="Arial MT"/>
              </a:rPr>
              <a:t>l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0">
                <a:latin typeface="Arial MT"/>
                <a:cs typeface="Arial MT"/>
              </a:rPr>
              <a:t>Breakin</a:t>
            </a:r>
            <a:r>
              <a:rPr dirty="0" sz="4850" spc="15">
                <a:latin typeface="Arial MT"/>
                <a:cs typeface="Arial MT"/>
              </a:rPr>
              <a:t>g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0">
                <a:latin typeface="Arial MT"/>
                <a:cs typeface="Arial MT"/>
              </a:rPr>
              <a:t>basado</a:t>
            </a:r>
            <a:r>
              <a:rPr dirty="0" sz="4850" spc="15">
                <a:latin typeface="Arial MT"/>
                <a:cs typeface="Arial MT"/>
              </a:rPr>
              <a:t>s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e</a:t>
            </a:r>
            <a:r>
              <a:rPr dirty="0" sz="4850" spc="15">
                <a:latin typeface="Arial MT"/>
                <a:cs typeface="Arial MT"/>
              </a:rPr>
              <a:t>n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su</a:t>
            </a:r>
            <a:r>
              <a:rPr dirty="0" sz="4850" spc="15">
                <a:latin typeface="Arial MT"/>
                <a:cs typeface="Arial MT"/>
              </a:rPr>
              <a:t>s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6000" y="5524863"/>
            <a:ext cx="16252825" cy="26257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17300"/>
              </a:lnSpc>
              <a:spcBef>
                <a:spcPts val="90"/>
              </a:spcBef>
            </a:pPr>
            <a:r>
              <a:rPr dirty="0" sz="4850" spc="10">
                <a:latin typeface="Arial MT"/>
                <a:cs typeface="Arial MT"/>
              </a:rPr>
              <a:t>fundamentos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5">
                <a:latin typeface="Arial MT"/>
                <a:cs typeface="Arial MT"/>
              </a:rPr>
              <a:t>teóricos,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bases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y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estructura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deportiva,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así </a:t>
            </a:r>
            <a:r>
              <a:rPr dirty="0" sz="4850" spc="-133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como </a:t>
            </a:r>
            <a:r>
              <a:rPr dirty="0" sz="4850" spc="10">
                <a:latin typeface="Arial MT"/>
                <a:cs typeface="Arial MT"/>
              </a:rPr>
              <a:t>prácticas educativas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5">
                <a:latin typeface="Arial MT"/>
                <a:cs typeface="Arial MT"/>
              </a:rPr>
              <a:t>éxito, </a:t>
            </a:r>
            <a:r>
              <a:rPr dirty="0" sz="4850" spc="10">
                <a:latin typeface="Arial MT"/>
                <a:cs typeface="Arial MT"/>
              </a:rPr>
              <a:t>normas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10">
                <a:latin typeface="Arial MT"/>
                <a:cs typeface="Arial MT"/>
              </a:rPr>
              <a:t>calidad </a:t>
            </a:r>
            <a:r>
              <a:rPr dirty="0" sz="4850" spc="15">
                <a:latin typeface="Arial MT"/>
                <a:cs typeface="Arial MT"/>
              </a:rPr>
              <a:t>y 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gestión</a:t>
            </a:r>
            <a:r>
              <a:rPr dirty="0" sz="485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estratégica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vanguardia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internacional</a:t>
            </a:r>
            <a:endParaRPr sz="48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9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95"/>
              </a:spcBef>
            </a:pPr>
            <a:r>
              <a:rPr dirty="0" sz="4850" spc="15"/>
              <a:t>Se</a:t>
            </a:r>
            <a:r>
              <a:rPr dirty="0" sz="4850" spc="25"/>
              <a:t> </a:t>
            </a:r>
            <a:r>
              <a:rPr dirty="0" sz="4850" spc="10"/>
              <a:t>brindó</a:t>
            </a:r>
            <a:r>
              <a:rPr dirty="0" sz="4850" spc="30"/>
              <a:t> </a:t>
            </a:r>
            <a:r>
              <a:rPr dirty="0" sz="4850" spc="10"/>
              <a:t>apoyó</a:t>
            </a:r>
            <a:r>
              <a:rPr dirty="0" sz="4850" spc="25"/>
              <a:t> </a:t>
            </a:r>
            <a:r>
              <a:rPr dirty="0" sz="4850" spc="10"/>
              <a:t>al</a:t>
            </a:r>
            <a:r>
              <a:rPr dirty="0" sz="4850" spc="30"/>
              <a:t> </a:t>
            </a:r>
            <a:r>
              <a:rPr dirty="0" sz="4850" spc="10"/>
              <a:t>Ministerio</a:t>
            </a:r>
            <a:r>
              <a:rPr dirty="0" sz="4850" spc="25"/>
              <a:t> </a:t>
            </a:r>
            <a:r>
              <a:rPr dirty="0" sz="4850" spc="15"/>
              <a:t>de</a:t>
            </a:r>
            <a:r>
              <a:rPr dirty="0" sz="4850" spc="30"/>
              <a:t> </a:t>
            </a:r>
            <a:r>
              <a:rPr dirty="0" sz="4850" spc="10"/>
              <a:t>Trabajo</a:t>
            </a:r>
            <a:r>
              <a:rPr dirty="0" sz="4850" spc="25"/>
              <a:t> </a:t>
            </a:r>
            <a:r>
              <a:rPr dirty="0" sz="4850" spc="15"/>
              <a:t>y</a:t>
            </a:r>
            <a:r>
              <a:rPr dirty="0" sz="4850" spc="30"/>
              <a:t> </a:t>
            </a:r>
            <a:r>
              <a:rPr dirty="0" sz="4850" spc="10"/>
              <a:t>Previsión</a:t>
            </a:r>
            <a:r>
              <a:rPr dirty="0" sz="4850" spc="25"/>
              <a:t> </a:t>
            </a:r>
            <a:r>
              <a:rPr dirty="0" sz="4850" spc="10"/>
              <a:t>Social</a:t>
            </a:r>
            <a:endParaRPr sz="4850"/>
          </a:p>
          <a:p>
            <a:pPr algn="just" marL="12700" marR="6350">
              <a:lnSpc>
                <a:spcPts val="6820"/>
              </a:lnSpc>
              <a:spcBef>
                <a:spcPts val="200"/>
              </a:spcBef>
            </a:pPr>
            <a:r>
              <a:rPr dirty="0" sz="4850" spc="15"/>
              <a:t>-MINTRAB- en </a:t>
            </a:r>
            <a:r>
              <a:rPr dirty="0" sz="4850" spc="10"/>
              <a:t>la </a:t>
            </a:r>
            <a:r>
              <a:rPr dirty="0" sz="4850" spc="5"/>
              <a:t>feria </a:t>
            </a:r>
            <a:r>
              <a:rPr dirty="0" sz="4850" spc="15"/>
              <a:t>de </a:t>
            </a:r>
            <a:r>
              <a:rPr dirty="0" sz="4850" spc="10"/>
              <a:t>empleo llevada </a:t>
            </a:r>
            <a:r>
              <a:rPr dirty="0" sz="4850" spc="15"/>
              <a:t>a </a:t>
            </a:r>
            <a:r>
              <a:rPr dirty="0" sz="4850" spc="10"/>
              <a:t>cabo </a:t>
            </a:r>
            <a:r>
              <a:rPr dirty="0" sz="4850" spc="15"/>
              <a:t>en </a:t>
            </a:r>
            <a:r>
              <a:rPr dirty="0" sz="4850" spc="10"/>
              <a:t>el </a:t>
            </a:r>
            <a:r>
              <a:rPr dirty="0" sz="4850" spc="15"/>
              <a:t> </a:t>
            </a:r>
            <a:r>
              <a:rPr dirty="0" sz="4850" spc="10"/>
              <a:t>municipio</a:t>
            </a:r>
            <a:r>
              <a:rPr dirty="0" sz="4850" spc="15"/>
              <a:t> de</a:t>
            </a:r>
            <a:r>
              <a:rPr dirty="0" sz="4850" spc="20"/>
              <a:t> </a:t>
            </a:r>
            <a:r>
              <a:rPr dirty="0" sz="4850" spc="10"/>
              <a:t>Huehuetenango</a:t>
            </a:r>
            <a:r>
              <a:rPr dirty="0" sz="4850" spc="15"/>
              <a:t> </a:t>
            </a:r>
            <a:r>
              <a:rPr dirty="0" sz="4850" spc="10"/>
              <a:t>del</a:t>
            </a:r>
            <a:r>
              <a:rPr dirty="0" sz="4850" spc="15"/>
              <a:t> </a:t>
            </a:r>
            <a:r>
              <a:rPr dirty="0" sz="4850" spc="10"/>
              <a:t>departamento</a:t>
            </a:r>
            <a:r>
              <a:rPr dirty="0" sz="4850" spc="15"/>
              <a:t> de </a:t>
            </a:r>
            <a:r>
              <a:rPr dirty="0" sz="4850" spc="20"/>
              <a:t> </a:t>
            </a:r>
            <a:r>
              <a:rPr dirty="0" sz="4850" spc="10"/>
              <a:t>Huehuetenango, esta permitió </a:t>
            </a:r>
            <a:r>
              <a:rPr dirty="0" sz="4850" spc="15"/>
              <a:t>que </a:t>
            </a:r>
            <a:r>
              <a:rPr dirty="0" sz="4850" spc="10"/>
              <a:t>los jóvenes aplicarán </a:t>
            </a:r>
            <a:r>
              <a:rPr dirty="0" sz="4850" spc="15"/>
              <a:t>a </a:t>
            </a:r>
            <a:r>
              <a:rPr dirty="0" sz="4850" spc="20"/>
              <a:t> </a:t>
            </a:r>
            <a:r>
              <a:rPr dirty="0" sz="4850" spc="10"/>
              <a:t>oportunidades</a:t>
            </a:r>
            <a:r>
              <a:rPr dirty="0" sz="4850" spc="15"/>
              <a:t> de</a:t>
            </a:r>
            <a:r>
              <a:rPr dirty="0" sz="4850" spc="20"/>
              <a:t> </a:t>
            </a:r>
            <a:r>
              <a:rPr dirty="0" sz="4850" spc="10"/>
              <a:t>empleo</a:t>
            </a:r>
            <a:r>
              <a:rPr dirty="0" sz="4850" spc="15"/>
              <a:t> en</a:t>
            </a:r>
            <a:r>
              <a:rPr dirty="0" sz="4850" spc="20"/>
              <a:t> </a:t>
            </a:r>
            <a:r>
              <a:rPr dirty="0" sz="4850" spc="10"/>
              <a:t>empresas</a:t>
            </a:r>
            <a:r>
              <a:rPr dirty="0" sz="4850" spc="15"/>
              <a:t> </a:t>
            </a:r>
            <a:r>
              <a:rPr dirty="0" sz="4850" spc="10"/>
              <a:t>privadas  </a:t>
            </a:r>
            <a:r>
              <a:rPr dirty="0" sz="4850" spc="15"/>
              <a:t>que </a:t>
            </a:r>
            <a:r>
              <a:rPr dirty="0" sz="4850" spc="20"/>
              <a:t> </a:t>
            </a:r>
            <a:r>
              <a:rPr dirty="0" sz="4850" spc="10"/>
              <a:t>tienen presencia </a:t>
            </a:r>
            <a:r>
              <a:rPr dirty="0" sz="4850" spc="15"/>
              <a:t>en </a:t>
            </a:r>
            <a:r>
              <a:rPr dirty="0" sz="4850" spc="10"/>
              <a:t>el lugar, </a:t>
            </a:r>
            <a:r>
              <a:rPr dirty="0" sz="4850" spc="15"/>
              <a:t>se </a:t>
            </a:r>
            <a:r>
              <a:rPr dirty="0" sz="4850" spc="10"/>
              <a:t>logró la participación </a:t>
            </a:r>
            <a:r>
              <a:rPr dirty="0" sz="4850" spc="15"/>
              <a:t>de </a:t>
            </a:r>
            <a:r>
              <a:rPr dirty="0" sz="4850" spc="20"/>
              <a:t> </a:t>
            </a:r>
            <a:r>
              <a:rPr dirty="0" sz="4850" spc="10"/>
              <a:t>gran</a:t>
            </a:r>
            <a:r>
              <a:rPr dirty="0" sz="4850"/>
              <a:t> </a:t>
            </a:r>
            <a:r>
              <a:rPr dirty="0" sz="4850" spc="10"/>
              <a:t>cantidad</a:t>
            </a:r>
            <a:r>
              <a:rPr dirty="0" sz="4850" spc="5"/>
              <a:t> </a:t>
            </a:r>
            <a:r>
              <a:rPr dirty="0" sz="4850" spc="15"/>
              <a:t>de</a:t>
            </a:r>
            <a:r>
              <a:rPr dirty="0" sz="4850" spc="5"/>
              <a:t> </a:t>
            </a:r>
            <a:r>
              <a:rPr dirty="0" sz="4850" spc="10"/>
              <a:t>la</a:t>
            </a:r>
            <a:r>
              <a:rPr dirty="0" sz="4850" spc="5"/>
              <a:t> </a:t>
            </a:r>
            <a:r>
              <a:rPr dirty="0" sz="4850" spc="10"/>
              <a:t>población</a:t>
            </a:r>
            <a:r>
              <a:rPr dirty="0" sz="4850"/>
              <a:t> </a:t>
            </a:r>
            <a:r>
              <a:rPr dirty="0" sz="4850" spc="10"/>
              <a:t>joven.</a:t>
            </a:r>
            <a:endParaRPr sz="485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3913766"/>
            <a:ext cx="7668259" cy="770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312285" algn="l"/>
              </a:tabLst>
            </a:pPr>
            <a:r>
              <a:rPr dirty="0" sz="4850" spc="10">
                <a:latin typeface="Arial MT"/>
                <a:cs typeface="Arial MT"/>
              </a:rPr>
              <a:t>Alfabetización	</a:t>
            </a:r>
            <a:r>
              <a:rPr dirty="0" sz="4850" spc="15">
                <a:latin typeface="Arial MT"/>
                <a:cs typeface="Arial MT"/>
              </a:rPr>
              <a:t>-CONALFA-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000" y="2924538"/>
            <a:ext cx="16253460" cy="175895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95"/>
              </a:spcBef>
              <a:tabLst>
                <a:tab pos="1256665" algn="l"/>
                <a:tab pos="3651250" algn="l"/>
                <a:tab pos="4839970" algn="l"/>
                <a:tab pos="7682865" algn="l"/>
                <a:tab pos="9181465" algn="l"/>
                <a:tab pos="10162540" algn="l"/>
                <a:tab pos="12625705" algn="l"/>
                <a:tab pos="15537180" algn="l"/>
              </a:tabLst>
            </a:pPr>
            <a:r>
              <a:rPr dirty="0" sz="4850" spc="15">
                <a:latin typeface="Arial MT"/>
                <a:cs typeface="Arial MT"/>
              </a:rPr>
              <a:t>S</a:t>
            </a:r>
            <a:r>
              <a:rPr dirty="0" sz="4850" spc="15">
                <a:latin typeface="Arial MT"/>
                <a:cs typeface="Arial MT"/>
              </a:rPr>
              <a:t>e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5">
                <a:latin typeface="Arial MT"/>
                <a:cs typeface="Arial MT"/>
              </a:rPr>
              <a:t>trabaj</a:t>
            </a:r>
            <a:r>
              <a:rPr dirty="0" sz="4850" spc="15">
                <a:latin typeface="Arial MT"/>
                <a:cs typeface="Arial MT"/>
              </a:rPr>
              <a:t>ó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e</a:t>
            </a:r>
            <a:r>
              <a:rPr dirty="0" sz="4850" spc="15">
                <a:latin typeface="Arial MT"/>
                <a:cs typeface="Arial MT"/>
              </a:rPr>
              <a:t>n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conjunt</a:t>
            </a:r>
            <a:r>
              <a:rPr dirty="0" sz="4850" spc="15">
                <a:latin typeface="Arial MT"/>
                <a:cs typeface="Arial MT"/>
              </a:rPr>
              <a:t>o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co</a:t>
            </a:r>
            <a:r>
              <a:rPr dirty="0" sz="4850" spc="15">
                <a:latin typeface="Arial MT"/>
                <a:cs typeface="Arial MT"/>
              </a:rPr>
              <a:t>n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e</a:t>
            </a:r>
            <a:r>
              <a:rPr dirty="0" sz="4850" spc="5">
                <a:latin typeface="Arial MT"/>
                <a:cs typeface="Arial MT"/>
              </a:rPr>
              <a:t>l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Comit</a:t>
            </a:r>
            <a:r>
              <a:rPr dirty="0" sz="4850" spc="15">
                <a:latin typeface="Arial MT"/>
                <a:cs typeface="Arial MT"/>
              </a:rPr>
              <a:t>é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Naciona</a:t>
            </a:r>
            <a:r>
              <a:rPr dirty="0" sz="4850" spc="5">
                <a:latin typeface="Arial MT"/>
                <a:cs typeface="Arial MT"/>
              </a:rPr>
              <a:t>l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d</a:t>
            </a:r>
            <a:r>
              <a:rPr dirty="0" sz="4850" spc="15">
                <a:latin typeface="Arial MT"/>
                <a:cs typeface="Arial MT"/>
              </a:rPr>
              <a:t>e</a:t>
            </a:r>
            <a:endParaRPr sz="4850">
              <a:latin typeface="Arial MT"/>
              <a:cs typeface="Arial MT"/>
            </a:endParaRPr>
          </a:p>
          <a:p>
            <a:pPr algn="r" marR="8255">
              <a:lnSpc>
                <a:spcPct val="100000"/>
              </a:lnSpc>
              <a:spcBef>
                <a:spcPts val="1005"/>
              </a:spcBef>
              <a:tabLst>
                <a:tab pos="921385" algn="l"/>
                <a:tab pos="4669790" algn="l"/>
                <a:tab pos="5418455" algn="l"/>
              </a:tabLst>
            </a:pPr>
            <a:r>
              <a:rPr dirty="0" sz="4850" spc="10">
                <a:latin typeface="Arial MT"/>
                <a:cs typeface="Arial MT"/>
              </a:rPr>
              <a:t>el	cronograma	</a:t>
            </a:r>
            <a:r>
              <a:rPr dirty="0" sz="4850" spc="15">
                <a:latin typeface="Arial MT"/>
                <a:cs typeface="Arial MT"/>
              </a:rPr>
              <a:t>y	</a:t>
            </a:r>
            <a:r>
              <a:rPr dirty="0" sz="4850" spc="10">
                <a:latin typeface="Arial MT"/>
                <a:cs typeface="Arial MT"/>
              </a:rPr>
              <a:t>estrategia</a:t>
            </a:r>
            <a:endParaRPr sz="48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4658088"/>
            <a:ext cx="16252825" cy="34925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17300"/>
              </a:lnSpc>
              <a:spcBef>
                <a:spcPts val="90"/>
              </a:spcBef>
            </a:pPr>
            <a:r>
              <a:rPr dirty="0" sz="4850" spc="10">
                <a:latin typeface="Arial MT"/>
                <a:cs typeface="Arial MT"/>
              </a:rPr>
              <a:t>para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</a:t>
            </a:r>
            <a:r>
              <a:rPr dirty="0" sz="4850" spc="13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promoción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 spc="13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</a:t>
            </a:r>
            <a:r>
              <a:rPr dirty="0" sz="4850" spc="13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alfabetización</a:t>
            </a:r>
            <a:r>
              <a:rPr dirty="0" sz="4850" spc="131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a</a:t>
            </a:r>
            <a:r>
              <a:rPr dirty="0" sz="4850" spc="13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nivel</a:t>
            </a:r>
            <a:r>
              <a:rPr dirty="0" sz="4850" spc="13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nacional </a:t>
            </a:r>
            <a:r>
              <a:rPr dirty="0" sz="4850" spc="-133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para </a:t>
            </a:r>
            <a:r>
              <a:rPr dirty="0" sz="4850" spc="5">
                <a:latin typeface="Arial MT"/>
                <a:cs typeface="Arial MT"/>
              </a:rPr>
              <a:t>invitar </a:t>
            </a:r>
            <a:r>
              <a:rPr dirty="0" sz="4850" spc="15">
                <a:latin typeface="Arial MT"/>
                <a:cs typeface="Arial MT"/>
              </a:rPr>
              <a:t>a </a:t>
            </a:r>
            <a:r>
              <a:rPr dirty="0" sz="4850" spc="10">
                <a:latin typeface="Arial MT"/>
                <a:cs typeface="Arial MT"/>
              </a:rPr>
              <a:t>la juventud </a:t>
            </a:r>
            <a:r>
              <a:rPr dirty="0" sz="4850" spc="15">
                <a:latin typeface="Arial MT"/>
                <a:cs typeface="Arial MT"/>
              </a:rPr>
              <a:t>a </a:t>
            </a:r>
            <a:r>
              <a:rPr dirty="0" sz="4850" spc="5">
                <a:latin typeface="Arial MT"/>
                <a:cs typeface="Arial MT"/>
              </a:rPr>
              <a:t>participar </a:t>
            </a:r>
            <a:r>
              <a:rPr dirty="0" sz="4850" spc="15">
                <a:latin typeface="Arial MT"/>
                <a:cs typeface="Arial MT"/>
              </a:rPr>
              <a:t>en </a:t>
            </a:r>
            <a:r>
              <a:rPr dirty="0" sz="4850" spc="10">
                <a:latin typeface="Arial MT"/>
                <a:cs typeface="Arial MT"/>
              </a:rPr>
              <a:t>los procesos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alfabetización</a:t>
            </a:r>
            <a:r>
              <a:rPr dirty="0" sz="4850" spc="15">
                <a:latin typeface="Arial MT"/>
                <a:cs typeface="Arial MT"/>
              </a:rPr>
              <a:t> como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5">
                <a:latin typeface="Arial MT"/>
                <a:cs typeface="Arial MT"/>
              </a:rPr>
              <a:t>alfabetizador.</a:t>
            </a:r>
            <a:r>
              <a:rPr dirty="0" sz="4850" spc="10">
                <a:latin typeface="Arial MT"/>
                <a:cs typeface="Arial MT"/>
              </a:rPr>
              <a:t> Esto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con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el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5">
                <a:latin typeface="Arial MT"/>
                <a:cs typeface="Arial MT"/>
              </a:rPr>
              <a:t>fin 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apoyar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a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los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jóvenes </a:t>
            </a:r>
            <a:r>
              <a:rPr dirty="0" sz="4850" spc="15">
                <a:latin typeface="Arial MT"/>
                <a:cs typeface="Arial MT"/>
              </a:rPr>
              <a:t>que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no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sepan leer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y</a:t>
            </a:r>
            <a:r>
              <a:rPr dirty="0" sz="4850" spc="5">
                <a:latin typeface="Arial MT"/>
                <a:cs typeface="Arial MT"/>
              </a:rPr>
              <a:t> escribir </a:t>
            </a:r>
            <a:r>
              <a:rPr dirty="0" sz="4850" spc="10">
                <a:latin typeface="Arial MT"/>
                <a:cs typeface="Arial MT"/>
              </a:rPr>
              <a:t>del país.</a:t>
            </a:r>
            <a:endParaRPr sz="48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2924527"/>
            <a:ext cx="16255365" cy="60928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L="12700" marR="5080">
              <a:lnSpc>
                <a:spcPct val="117300"/>
              </a:lnSpc>
              <a:spcBef>
                <a:spcPts val="90"/>
              </a:spcBef>
              <a:tabLst>
                <a:tab pos="1034415" algn="l"/>
                <a:tab pos="2987040" algn="l"/>
                <a:tab pos="3041015" algn="l"/>
                <a:tab pos="3230880" algn="l"/>
                <a:tab pos="3781425" algn="l"/>
                <a:tab pos="3940175" algn="l"/>
                <a:tab pos="4036060" algn="l"/>
                <a:tab pos="4402455" algn="l"/>
                <a:tab pos="4446905" algn="l"/>
                <a:tab pos="4686300" algn="l"/>
                <a:tab pos="5134610" algn="l"/>
                <a:tab pos="6423660" algn="l"/>
                <a:tab pos="7155815" algn="l"/>
                <a:tab pos="8025765" algn="l"/>
                <a:tab pos="8108950" algn="l"/>
                <a:tab pos="8399145" algn="l"/>
                <a:tab pos="8434705" algn="l"/>
                <a:tab pos="9099550" algn="l"/>
                <a:tab pos="10262235" algn="l"/>
                <a:tab pos="11067415" algn="l"/>
                <a:tab pos="11095355" algn="l"/>
                <a:tab pos="11144250" algn="l"/>
                <a:tab pos="11668760" algn="l"/>
                <a:tab pos="11809095" algn="l"/>
                <a:tab pos="12189460" algn="l"/>
                <a:tab pos="12597130" algn="l"/>
                <a:tab pos="13027660" algn="l"/>
                <a:tab pos="14375765" algn="l"/>
                <a:tab pos="15551785" algn="l"/>
                <a:tab pos="15728950" algn="l"/>
                <a:tab pos="15754350" algn="l"/>
              </a:tabLst>
            </a:pPr>
            <a:r>
              <a:rPr dirty="0" sz="4850" spc="15">
                <a:latin typeface="Arial MT"/>
                <a:cs typeface="Arial MT"/>
              </a:rPr>
              <a:t>S</a:t>
            </a:r>
            <a:r>
              <a:rPr dirty="0" sz="4850" spc="15">
                <a:latin typeface="Arial MT"/>
                <a:cs typeface="Arial MT"/>
              </a:rPr>
              <a:t>e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apoy</a:t>
            </a:r>
            <a:r>
              <a:rPr dirty="0" sz="4850" spc="15">
                <a:latin typeface="Arial MT"/>
                <a:cs typeface="Arial MT"/>
              </a:rPr>
              <a:t>ó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e</a:t>
            </a:r>
            <a:r>
              <a:rPr dirty="0" sz="4850" spc="15">
                <a:latin typeface="Arial MT"/>
                <a:cs typeface="Arial MT"/>
              </a:rPr>
              <a:t>n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0">
                <a:latin typeface="Arial MT"/>
                <a:cs typeface="Arial MT"/>
              </a:rPr>
              <a:t>e</a:t>
            </a:r>
            <a:r>
              <a:rPr dirty="0" sz="4850" spc="5">
                <a:latin typeface="Arial MT"/>
                <a:cs typeface="Arial MT"/>
              </a:rPr>
              <a:t>l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0">
                <a:latin typeface="Arial MT"/>
                <a:cs typeface="Arial MT"/>
              </a:rPr>
              <a:t>proces</a:t>
            </a:r>
            <a:r>
              <a:rPr dirty="0" sz="4850" spc="15">
                <a:latin typeface="Arial MT"/>
                <a:cs typeface="Arial MT"/>
              </a:rPr>
              <a:t>o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d</a:t>
            </a:r>
            <a:r>
              <a:rPr dirty="0" sz="4850" spc="15">
                <a:latin typeface="Arial MT"/>
                <a:cs typeface="Arial MT"/>
              </a:rPr>
              <a:t>e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0">
                <a:latin typeface="Arial MT"/>
                <a:cs typeface="Arial MT"/>
              </a:rPr>
              <a:t>formació</a:t>
            </a:r>
            <a:r>
              <a:rPr dirty="0" sz="4850" spc="15">
                <a:latin typeface="Arial MT"/>
                <a:cs typeface="Arial MT"/>
              </a:rPr>
              <a:t>n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5">
                <a:latin typeface="Arial MT"/>
                <a:cs typeface="Arial MT"/>
              </a:rPr>
              <a:t>y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capacitación</a:t>
            </a:r>
            <a:r>
              <a:rPr dirty="0" sz="4850" spc="5">
                <a:latin typeface="Arial MT"/>
                <a:cs typeface="Arial MT"/>
              </a:rPr>
              <a:t>,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d</a:t>
            </a:r>
            <a:r>
              <a:rPr dirty="0" sz="4850" spc="10">
                <a:latin typeface="Arial MT"/>
                <a:cs typeface="Arial MT"/>
              </a:rPr>
              <a:t>e  </a:t>
            </a:r>
            <a:r>
              <a:rPr dirty="0" sz="4850" spc="10">
                <a:latin typeface="Arial MT"/>
                <a:cs typeface="Arial MT"/>
              </a:rPr>
              <a:t>servidores</a:t>
            </a:r>
            <a:r>
              <a:rPr dirty="0" sz="4850" spc="14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públicos</a:t>
            </a:r>
            <a:r>
              <a:rPr dirty="0" sz="4850" spc="14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 spc="14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los</a:t>
            </a:r>
            <a:r>
              <a:rPr dirty="0" sz="4850" spc="14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departamentos</a:t>
            </a:r>
            <a:r>
              <a:rPr dirty="0" sz="4850" spc="14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 spc="14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Alta</a:t>
            </a:r>
            <a:r>
              <a:rPr dirty="0" sz="4850" spc="14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verapaz, </a:t>
            </a:r>
            <a:r>
              <a:rPr dirty="0" sz="4850" spc="-133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Totonicapá</a:t>
            </a:r>
            <a:r>
              <a:rPr dirty="0" sz="4850" spc="15">
                <a:latin typeface="Arial MT"/>
                <a:cs typeface="Arial MT"/>
              </a:rPr>
              <a:t>n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5">
                <a:latin typeface="Arial MT"/>
                <a:cs typeface="Arial MT"/>
              </a:rPr>
              <a:t>y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0">
                <a:latin typeface="Arial MT"/>
                <a:cs typeface="Arial MT"/>
              </a:rPr>
              <a:t>Sant</a:t>
            </a:r>
            <a:r>
              <a:rPr dirty="0" sz="4850" spc="15">
                <a:latin typeface="Arial MT"/>
                <a:cs typeface="Arial MT"/>
              </a:rPr>
              <a:t>a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Rosa</a:t>
            </a:r>
            <a:r>
              <a:rPr dirty="0" sz="4850" spc="5">
                <a:latin typeface="Arial MT"/>
                <a:cs typeface="Arial MT"/>
              </a:rPr>
              <a:t>,</a:t>
            </a:r>
            <a:r>
              <a:rPr dirty="0" sz="4850">
                <a:latin typeface="Arial MT"/>
                <a:cs typeface="Arial MT"/>
              </a:rPr>
              <a:t>		</a:t>
            </a:r>
            <a:r>
              <a:rPr dirty="0" sz="4850" spc="15">
                <a:latin typeface="Arial MT"/>
                <a:cs typeface="Arial MT"/>
              </a:rPr>
              <a:t>a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travé</a:t>
            </a:r>
            <a:r>
              <a:rPr dirty="0" sz="4850" spc="15">
                <a:latin typeface="Arial MT"/>
                <a:cs typeface="Arial MT"/>
              </a:rPr>
              <a:t>s</a:t>
            </a:r>
            <a:r>
              <a:rPr dirty="0" sz="4850">
                <a:latin typeface="Arial MT"/>
                <a:cs typeface="Arial MT"/>
              </a:rPr>
              <a:t>			</a:t>
            </a:r>
            <a:r>
              <a:rPr dirty="0" sz="4850" spc="10">
                <a:latin typeface="Arial MT"/>
                <a:cs typeface="Arial MT"/>
              </a:rPr>
              <a:t>d</a:t>
            </a:r>
            <a:r>
              <a:rPr dirty="0" sz="4850" spc="15">
                <a:latin typeface="Arial MT"/>
                <a:cs typeface="Arial MT"/>
              </a:rPr>
              <a:t>e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>
                <a:latin typeface="Arial MT"/>
                <a:cs typeface="Arial MT"/>
              </a:rPr>
              <a:t>l</a:t>
            </a:r>
            <a:r>
              <a:rPr dirty="0" sz="4850" spc="15">
                <a:latin typeface="Arial MT"/>
                <a:cs typeface="Arial MT"/>
              </a:rPr>
              <a:t>a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conferenci</a:t>
            </a:r>
            <a:r>
              <a:rPr dirty="0" sz="4850" spc="10">
                <a:latin typeface="Arial MT"/>
                <a:cs typeface="Arial MT"/>
              </a:rPr>
              <a:t>a  </a:t>
            </a:r>
            <a:r>
              <a:rPr dirty="0" sz="4850" spc="10">
                <a:latin typeface="Arial MT"/>
                <a:cs typeface="Arial MT"/>
              </a:rPr>
              <a:t>"Espacio</a:t>
            </a:r>
            <a:r>
              <a:rPr dirty="0" sz="4850" spc="15">
                <a:latin typeface="Arial MT"/>
                <a:cs typeface="Arial MT"/>
              </a:rPr>
              <a:t>s</a:t>
            </a:r>
            <a:r>
              <a:rPr dirty="0" sz="4850">
                <a:latin typeface="Arial MT"/>
                <a:cs typeface="Arial MT"/>
              </a:rPr>
              <a:t>			</a:t>
            </a:r>
            <a:r>
              <a:rPr dirty="0" sz="4850" spc="10">
                <a:latin typeface="Arial MT"/>
                <a:cs typeface="Arial MT"/>
              </a:rPr>
              <a:t>d</a:t>
            </a:r>
            <a:r>
              <a:rPr dirty="0" sz="4850" spc="15">
                <a:latin typeface="Arial MT"/>
                <a:cs typeface="Arial MT"/>
              </a:rPr>
              <a:t>e</a:t>
            </a:r>
            <a:r>
              <a:rPr dirty="0" sz="4850">
                <a:latin typeface="Arial MT"/>
                <a:cs typeface="Arial MT"/>
              </a:rPr>
              <a:t>			</a:t>
            </a:r>
            <a:r>
              <a:rPr dirty="0" sz="4850" spc="5">
                <a:latin typeface="Arial MT"/>
                <a:cs typeface="Arial MT"/>
              </a:rPr>
              <a:t>Participació</a:t>
            </a:r>
            <a:r>
              <a:rPr dirty="0" sz="4850" spc="15">
                <a:latin typeface="Arial MT"/>
                <a:cs typeface="Arial MT"/>
              </a:rPr>
              <a:t>n</a:t>
            </a:r>
            <a:r>
              <a:rPr dirty="0" sz="4850">
                <a:latin typeface="Arial MT"/>
                <a:cs typeface="Arial MT"/>
              </a:rPr>
              <a:t>				</a:t>
            </a:r>
            <a:r>
              <a:rPr dirty="0" sz="4850" spc="10">
                <a:latin typeface="Arial MT"/>
                <a:cs typeface="Arial MT"/>
              </a:rPr>
              <a:t>Juvenil</a:t>
            </a:r>
            <a:r>
              <a:rPr dirty="0" sz="4850" spc="10">
                <a:latin typeface="Arial MT"/>
                <a:cs typeface="Arial MT"/>
              </a:rPr>
              <a:t>"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impulsad</a:t>
            </a:r>
            <a:r>
              <a:rPr dirty="0" sz="4850" spc="15">
                <a:latin typeface="Arial MT"/>
                <a:cs typeface="Arial MT"/>
              </a:rPr>
              <a:t>o</a:t>
            </a:r>
            <a:r>
              <a:rPr dirty="0" sz="4850">
                <a:latin typeface="Arial MT"/>
                <a:cs typeface="Arial MT"/>
              </a:rPr>
              <a:t>	</a:t>
            </a:r>
            <a:r>
              <a:rPr dirty="0" sz="4850" spc="10">
                <a:latin typeface="Arial MT"/>
                <a:cs typeface="Arial MT"/>
              </a:rPr>
              <a:t>po</a:t>
            </a:r>
            <a:r>
              <a:rPr dirty="0" sz="4850" spc="10">
                <a:latin typeface="Arial MT"/>
                <a:cs typeface="Arial MT"/>
              </a:rPr>
              <a:t>r</a:t>
            </a:r>
            <a:r>
              <a:rPr dirty="0" sz="4850">
                <a:latin typeface="Arial MT"/>
                <a:cs typeface="Arial MT"/>
              </a:rPr>
              <a:t>			</a:t>
            </a:r>
            <a:r>
              <a:rPr dirty="0" sz="4850" spc="10">
                <a:latin typeface="Arial MT"/>
                <a:cs typeface="Arial MT"/>
              </a:rPr>
              <a:t>e</a:t>
            </a:r>
            <a:r>
              <a:rPr dirty="0" sz="4850" spc="5">
                <a:latin typeface="Arial MT"/>
                <a:cs typeface="Arial MT"/>
              </a:rPr>
              <a:t>l  </a:t>
            </a:r>
            <a:r>
              <a:rPr dirty="0" sz="4850" spc="10">
                <a:latin typeface="Arial MT"/>
                <a:cs typeface="Arial MT"/>
              </a:rPr>
              <a:t>Programa		</a:t>
            </a:r>
            <a:r>
              <a:rPr dirty="0" sz="4850" spc="15">
                <a:latin typeface="Arial MT"/>
                <a:cs typeface="Arial MT"/>
              </a:rPr>
              <a:t>de			</a:t>
            </a:r>
            <a:r>
              <a:rPr dirty="0" sz="4850" spc="10">
                <a:latin typeface="Arial MT"/>
                <a:cs typeface="Arial MT"/>
              </a:rPr>
              <a:t>las	Naciones	Unidas	para		el	Desarrollo		-</a:t>
            </a:r>
            <a:endParaRPr sz="4850">
              <a:latin typeface="Arial MT"/>
              <a:cs typeface="Arial MT"/>
            </a:endParaRPr>
          </a:p>
          <a:p>
            <a:pPr marL="12700" marR="12065">
              <a:lnSpc>
                <a:spcPts val="6830"/>
              </a:lnSpc>
              <a:spcBef>
                <a:spcPts val="190"/>
              </a:spcBef>
              <a:tabLst>
                <a:tab pos="2348865" algn="l"/>
              </a:tabLst>
            </a:pPr>
            <a:r>
              <a:rPr dirty="0" sz="4850" spc="15">
                <a:latin typeface="Arial MT"/>
                <a:cs typeface="Arial MT"/>
              </a:rPr>
              <a:t>PNUD-	que</a:t>
            </a:r>
            <a:r>
              <a:rPr dirty="0" sz="4850" spc="10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busca</a:t>
            </a:r>
            <a:r>
              <a:rPr dirty="0" sz="4850" spc="10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potencializar</a:t>
            </a:r>
            <a:r>
              <a:rPr dirty="0" sz="4850" spc="10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</a:t>
            </a:r>
            <a:r>
              <a:rPr dirty="0" sz="4850" spc="10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participación</a:t>
            </a:r>
            <a:r>
              <a:rPr dirty="0" sz="4850" spc="10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local</a:t>
            </a:r>
            <a:r>
              <a:rPr dirty="0" sz="4850" spc="10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 spc="10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 </a:t>
            </a:r>
            <a:r>
              <a:rPr dirty="0" sz="4850" spc="-133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juventud.</a:t>
            </a:r>
            <a:endParaRPr sz="48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2924512"/>
            <a:ext cx="16256635" cy="60928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17300"/>
              </a:lnSpc>
              <a:spcBef>
                <a:spcPts val="90"/>
              </a:spcBef>
            </a:pPr>
            <a:r>
              <a:rPr dirty="0" sz="4850" spc="15">
                <a:latin typeface="Arial MT"/>
                <a:cs typeface="Arial MT"/>
              </a:rPr>
              <a:t>Se </a:t>
            </a:r>
            <a:r>
              <a:rPr dirty="0" sz="4850" spc="10">
                <a:latin typeface="Arial MT"/>
                <a:cs typeface="Arial MT"/>
              </a:rPr>
              <a:t>realizó el informe para la Oficina del Alto Comisionado </a:t>
            </a:r>
            <a:r>
              <a:rPr dirty="0" sz="4850" spc="15">
                <a:latin typeface="Arial MT"/>
                <a:cs typeface="Arial MT"/>
              </a:rPr>
              <a:t> de</a:t>
            </a:r>
            <a:r>
              <a:rPr dirty="0" sz="4850" spc="129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las</a:t>
            </a:r>
            <a:r>
              <a:rPr dirty="0" sz="4850" spc="129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Naciones</a:t>
            </a:r>
            <a:r>
              <a:rPr dirty="0" sz="4850" spc="129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Unidas</a:t>
            </a:r>
            <a:r>
              <a:rPr dirty="0" sz="4850" spc="129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para</a:t>
            </a:r>
            <a:r>
              <a:rPr dirty="0" sz="4850" spc="129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los</a:t>
            </a:r>
            <a:r>
              <a:rPr dirty="0" sz="4850" spc="129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Derechos</a:t>
            </a:r>
            <a:r>
              <a:rPr dirty="0" sz="4850" spc="129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Humanos</a:t>
            </a:r>
            <a:r>
              <a:rPr dirty="0" sz="4850" spc="129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- </a:t>
            </a:r>
            <a:r>
              <a:rPr dirty="0" sz="4850" spc="-1335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OACNUDH-, </a:t>
            </a:r>
            <a:r>
              <a:rPr dirty="0" sz="4850" spc="10">
                <a:latin typeface="Arial MT"/>
                <a:cs typeface="Arial MT"/>
              </a:rPr>
              <a:t>el cual contiene información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10">
                <a:latin typeface="Arial MT"/>
                <a:cs typeface="Arial MT"/>
              </a:rPr>
              <a:t>las formas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-133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mitigar los efectos </a:t>
            </a:r>
            <a:r>
              <a:rPr dirty="0" sz="4850" spc="15">
                <a:latin typeface="Arial MT"/>
                <a:cs typeface="Arial MT"/>
              </a:rPr>
              <a:t>de </a:t>
            </a:r>
            <a:r>
              <a:rPr dirty="0" sz="4850" spc="10">
                <a:latin typeface="Arial MT"/>
                <a:cs typeface="Arial MT"/>
              </a:rPr>
              <a:t>la pandemia mundial </a:t>
            </a:r>
            <a:r>
              <a:rPr dirty="0" sz="4850" spc="15">
                <a:latin typeface="Arial MT"/>
                <a:cs typeface="Arial MT"/>
              </a:rPr>
              <a:t>de COVID-19 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en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los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derechos</a:t>
            </a:r>
            <a:r>
              <a:rPr dirty="0" sz="4850" spc="15">
                <a:latin typeface="Arial MT"/>
                <a:cs typeface="Arial MT"/>
              </a:rPr>
              <a:t> humanos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5">
                <a:latin typeface="Arial MT"/>
                <a:cs typeface="Arial MT"/>
              </a:rPr>
              <a:t>de</a:t>
            </a:r>
            <a:r>
              <a:rPr dirty="0" sz="4850" spc="2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la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juventud,</a:t>
            </a:r>
            <a:r>
              <a:rPr dirty="0" sz="4850" spc="1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este  servirá </a:t>
            </a:r>
            <a:r>
              <a:rPr dirty="0" sz="4850" spc="15">
                <a:latin typeface="Arial MT"/>
                <a:cs typeface="Arial MT"/>
              </a:rPr>
              <a:t> como </a:t>
            </a:r>
            <a:r>
              <a:rPr dirty="0" sz="4850" spc="10">
                <a:latin typeface="Arial MT"/>
                <a:cs typeface="Arial MT"/>
              </a:rPr>
              <a:t>insumo para elaborar el Informe latinoamericano del </a:t>
            </a:r>
            <a:r>
              <a:rPr dirty="0" sz="4850" spc="15">
                <a:latin typeface="Arial MT"/>
                <a:cs typeface="Arial MT"/>
              </a:rPr>
              <a:t> tema</a:t>
            </a:r>
            <a:r>
              <a:rPr dirty="0" sz="4850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antes</a:t>
            </a:r>
            <a:r>
              <a:rPr dirty="0" sz="4850" spc="5">
                <a:latin typeface="Arial MT"/>
                <a:cs typeface="Arial MT"/>
              </a:rPr>
              <a:t> </a:t>
            </a:r>
            <a:r>
              <a:rPr dirty="0" sz="4850" spc="10">
                <a:latin typeface="Arial MT"/>
                <a:cs typeface="Arial MT"/>
              </a:rPr>
              <a:t>mencionado.</a:t>
            </a:r>
            <a:endParaRPr sz="48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16799"/>
              </a:lnSpc>
              <a:spcBef>
                <a:spcPts val="90"/>
              </a:spcBef>
            </a:pPr>
            <a:r>
              <a:rPr dirty="0" spc="15"/>
              <a:t>Se</a:t>
            </a:r>
            <a:r>
              <a:rPr dirty="0" spc="20"/>
              <a:t> </a:t>
            </a:r>
            <a:r>
              <a:rPr dirty="0" spc="10"/>
              <a:t>realizó</a:t>
            </a:r>
            <a:r>
              <a:rPr dirty="0" spc="15"/>
              <a:t> </a:t>
            </a:r>
            <a:r>
              <a:rPr dirty="0" spc="10"/>
              <a:t>la</a:t>
            </a:r>
            <a:r>
              <a:rPr dirty="0" spc="15"/>
              <a:t> </a:t>
            </a:r>
            <a:r>
              <a:rPr dirty="0" spc="10"/>
              <a:t>presentación</a:t>
            </a:r>
            <a:r>
              <a:rPr dirty="0" spc="15"/>
              <a:t> de</a:t>
            </a:r>
            <a:r>
              <a:rPr dirty="0" spc="20"/>
              <a:t> </a:t>
            </a:r>
            <a:r>
              <a:rPr dirty="0" spc="10"/>
              <a:t>la</a:t>
            </a:r>
            <a:r>
              <a:rPr dirty="0" spc="15"/>
              <a:t> </a:t>
            </a:r>
            <a:r>
              <a:rPr dirty="0" spc="10"/>
              <a:t>investigación</a:t>
            </a:r>
            <a:r>
              <a:rPr dirty="0" spc="15"/>
              <a:t> </a:t>
            </a:r>
            <a:r>
              <a:rPr dirty="0" spc="10"/>
              <a:t>documental </a:t>
            </a:r>
            <a:r>
              <a:rPr dirty="0" spc="15"/>
              <a:t> </a:t>
            </a:r>
            <a:r>
              <a:rPr dirty="0" spc="10"/>
              <a:t>informativa “Juventud, deporte, paz </a:t>
            </a:r>
            <a:r>
              <a:rPr dirty="0" spc="15"/>
              <a:t>y </a:t>
            </a:r>
            <a:r>
              <a:rPr dirty="0" spc="5"/>
              <a:t>desarrollo”, </a:t>
            </a:r>
            <a:r>
              <a:rPr dirty="0" spc="15"/>
              <a:t>en </a:t>
            </a:r>
            <a:r>
              <a:rPr dirty="0" spc="10"/>
              <a:t>donde </a:t>
            </a:r>
            <a:r>
              <a:rPr dirty="0" spc="15"/>
              <a:t> </a:t>
            </a:r>
            <a:r>
              <a:rPr dirty="0" spc="10"/>
              <a:t>asistieron </a:t>
            </a:r>
            <a:r>
              <a:rPr dirty="0" spc="15"/>
              <a:t>75 </a:t>
            </a:r>
            <a:r>
              <a:rPr dirty="0" spc="10"/>
              <a:t>personas </a:t>
            </a:r>
            <a:r>
              <a:rPr dirty="0" spc="15"/>
              <a:t>de </a:t>
            </a:r>
            <a:r>
              <a:rPr dirty="0" spc="5"/>
              <a:t>instituciones </a:t>
            </a:r>
            <a:r>
              <a:rPr dirty="0" spc="10"/>
              <a:t>públicas, cooperación </a:t>
            </a:r>
            <a:r>
              <a:rPr dirty="0" spc="15"/>
              <a:t> </a:t>
            </a:r>
            <a:r>
              <a:rPr dirty="0" spc="10"/>
              <a:t>internacional </a:t>
            </a:r>
            <a:r>
              <a:rPr dirty="0" spc="15"/>
              <a:t>y </a:t>
            </a:r>
            <a:r>
              <a:rPr dirty="0" spc="10"/>
              <a:t>organizaciones </a:t>
            </a:r>
            <a:r>
              <a:rPr dirty="0" spc="5"/>
              <a:t>juveniles, </a:t>
            </a:r>
            <a:r>
              <a:rPr dirty="0" spc="10"/>
              <a:t>el documento está </a:t>
            </a:r>
            <a:r>
              <a:rPr dirty="0" spc="15"/>
              <a:t> </a:t>
            </a:r>
            <a:r>
              <a:rPr dirty="0" spc="10"/>
              <a:t>pendiente </a:t>
            </a:r>
            <a:r>
              <a:rPr dirty="0" spc="15"/>
              <a:t>de </a:t>
            </a:r>
            <a:r>
              <a:rPr dirty="0" spc="10"/>
              <a:t>publicación. </a:t>
            </a:r>
            <a:r>
              <a:rPr dirty="0" spc="15"/>
              <a:t>En </a:t>
            </a:r>
            <a:r>
              <a:rPr dirty="0" spc="10"/>
              <a:t>el marco </a:t>
            </a:r>
            <a:r>
              <a:rPr dirty="0" spc="15"/>
              <a:t>de </a:t>
            </a:r>
            <a:r>
              <a:rPr dirty="0" spc="10"/>
              <a:t>esta </a:t>
            </a:r>
            <a:r>
              <a:rPr dirty="0" spc="15"/>
              <a:t>se </a:t>
            </a:r>
            <a:r>
              <a:rPr dirty="0" spc="10"/>
              <a:t>inauguró el </a:t>
            </a:r>
            <a:r>
              <a:rPr dirty="0" spc="15"/>
              <a:t> </a:t>
            </a:r>
            <a:r>
              <a:rPr dirty="0" spc="10"/>
              <a:t>espacio </a:t>
            </a:r>
            <a:r>
              <a:rPr dirty="0" spc="15"/>
              <a:t>de </a:t>
            </a:r>
            <a:r>
              <a:rPr dirty="0" spc="10"/>
              <a:t>práctica </a:t>
            </a:r>
            <a:r>
              <a:rPr dirty="0" spc="5"/>
              <a:t>libre </a:t>
            </a:r>
            <a:r>
              <a:rPr dirty="0" spc="15"/>
              <a:t>de </a:t>
            </a:r>
            <a:r>
              <a:rPr dirty="0" spc="10"/>
              <a:t>break dance </a:t>
            </a:r>
            <a:r>
              <a:rPr dirty="0" spc="15"/>
              <a:t>en </a:t>
            </a:r>
            <a:r>
              <a:rPr dirty="0" spc="10"/>
              <a:t>las instalaciones </a:t>
            </a:r>
            <a:r>
              <a:rPr dirty="0" spc="15"/>
              <a:t> CONJUVE, </a:t>
            </a:r>
            <a:r>
              <a:rPr dirty="0" spc="10"/>
              <a:t>espacio para </a:t>
            </a:r>
            <a:r>
              <a:rPr dirty="0" spc="15"/>
              <a:t>que </a:t>
            </a:r>
            <a:r>
              <a:rPr dirty="0" spc="10"/>
              <a:t>la juventud cuente con espacio </a:t>
            </a:r>
            <a:r>
              <a:rPr dirty="0" spc="15"/>
              <a:t> </a:t>
            </a:r>
            <a:r>
              <a:rPr dirty="0" spc="10"/>
              <a:t>para</a:t>
            </a:r>
            <a:r>
              <a:rPr dirty="0"/>
              <a:t> </a:t>
            </a:r>
            <a:r>
              <a:rPr dirty="0" spc="10"/>
              <a:t>práctica</a:t>
            </a:r>
            <a:r>
              <a:rPr dirty="0" spc="5"/>
              <a:t> </a:t>
            </a:r>
            <a:r>
              <a:rPr dirty="0" spc="15"/>
              <a:t>y</a:t>
            </a:r>
            <a:r>
              <a:rPr dirty="0" spc="5"/>
              <a:t> </a:t>
            </a:r>
            <a:r>
              <a:rPr dirty="0" spc="10"/>
              <a:t>sana</a:t>
            </a:r>
            <a:r>
              <a:rPr dirty="0" spc="5"/>
              <a:t> </a:t>
            </a:r>
            <a:r>
              <a:rPr dirty="0" spc="10"/>
              <a:t>convivencia.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2914353"/>
            <a:ext cx="16254094" cy="56495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7100"/>
              </a:lnSpc>
              <a:spcBef>
                <a:spcPts val="95"/>
              </a:spcBef>
            </a:pPr>
            <a:r>
              <a:rPr dirty="0" sz="5250" spc="15">
                <a:latin typeface="Arial MT"/>
                <a:cs typeface="Arial MT"/>
              </a:rPr>
              <a:t>Se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brindó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apoyo</a:t>
            </a:r>
            <a:r>
              <a:rPr dirty="0" sz="5250" spc="15">
                <a:latin typeface="Arial MT"/>
                <a:cs typeface="Arial MT"/>
              </a:rPr>
              <a:t> a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la</a:t>
            </a:r>
            <a:r>
              <a:rPr dirty="0" sz="5250" spc="15">
                <a:latin typeface="Arial MT"/>
                <a:cs typeface="Arial MT"/>
              </a:rPr>
              <a:t> Red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Nacional</a:t>
            </a:r>
            <a:r>
              <a:rPr dirty="0" sz="5250" spc="15">
                <a:latin typeface="Arial MT"/>
                <a:cs typeface="Arial MT"/>
              </a:rPr>
              <a:t> de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Grupos 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Gestores</a:t>
            </a:r>
            <a:r>
              <a:rPr dirty="0" sz="5250" spc="15">
                <a:latin typeface="Arial MT"/>
                <a:cs typeface="Arial MT"/>
              </a:rPr>
              <a:t> en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el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departamento</a:t>
            </a:r>
            <a:r>
              <a:rPr dirty="0" sz="5250" spc="15">
                <a:latin typeface="Arial MT"/>
                <a:cs typeface="Arial MT"/>
              </a:rPr>
              <a:t> de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Escuintla</a:t>
            </a:r>
            <a:r>
              <a:rPr dirty="0" sz="5250" spc="15">
                <a:latin typeface="Arial MT"/>
                <a:cs typeface="Arial MT"/>
              </a:rPr>
              <a:t> en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la 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clausura del Programa “Germina”, </a:t>
            </a:r>
            <a:r>
              <a:rPr dirty="0" sz="5250" spc="15">
                <a:latin typeface="Arial MT"/>
                <a:cs typeface="Arial MT"/>
              </a:rPr>
              <a:t>con </a:t>
            </a:r>
            <a:r>
              <a:rPr dirty="0" sz="5250" spc="10">
                <a:latin typeface="Arial MT"/>
                <a:cs typeface="Arial MT"/>
              </a:rPr>
              <a:t>el objetivo </a:t>
            </a:r>
            <a:r>
              <a:rPr dirty="0" sz="5250" spc="15">
                <a:latin typeface="Arial MT"/>
                <a:cs typeface="Arial MT"/>
              </a:rPr>
              <a:t>de 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5">
                <a:latin typeface="Arial MT"/>
                <a:cs typeface="Arial MT"/>
              </a:rPr>
              <a:t>fortalecer </a:t>
            </a:r>
            <a:r>
              <a:rPr dirty="0" sz="5250" spc="10">
                <a:latin typeface="Arial MT"/>
                <a:cs typeface="Arial MT"/>
              </a:rPr>
              <a:t>el </a:t>
            </a:r>
            <a:r>
              <a:rPr dirty="0" sz="5250" spc="5">
                <a:latin typeface="Arial MT"/>
                <a:cs typeface="Arial MT"/>
              </a:rPr>
              <a:t>rol </a:t>
            </a:r>
            <a:r>
              <a:rPr dirty="0" sz="5250" spc="15">
                <a:latin typeface="Arial MT"/>
                <a:cs typeface="Arial MT"/>
              </a:rPr>
              <a:t>de </a:t>
            </a:r>
            <a:r>
              <a:rPr dirty="0" sz="5250" spc="10">
                <a:latin typeface="Arial MT"/>
                <a:cs typeface="Arial MT"/>
              </a:rPr>
              <a:t>las juventudes </a:t>
            </a:r>
            <a:r>
              <a:rPr dirty="0" sz="5250" spc="15">
                <a:latin typeface="Arial MT"/>
                <a:cs typeface="Arial MT"/>
              </a:rPr>
              <a:t>como </a:t>
            </a:r>
            <a:r>
              <a:rPr dirty="0" sz="5250" spc="10">
                <a:latin typeface="Arial MT"/>
                <a:cs typeface="Arial MT"/>
              </a:rPr>
              <a:t>actores claves </a:t>
            </a:r>
            <a:r>
              <a:rPr dirty="0" sz="5250" spc="-1445">
                <a:latin typeface="Arial MT"/>
                <a:cs typeface="Arial MT"/>
              </a:rPr>
              <a:t> </a:t>
            </a:r>
            <a:r>
              <a:rPr dirty="0" sz="5250" spc="15">
                <a:latin typeface="Arial MT"/>
                <a:cs typeface="Arial MT"/>
              </a:rPr>
              <a:t>en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el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desarrollo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económico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local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del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departamento </a:t>
            </a:r>
            <a:r>
              <a:rPr dirty="0" sz="5250" spc="-1445">
                <a:latin typeface="Arial MT"/>
                <a:cs typeface="Arial MT"/>
              </a:rPr>
              <a:t> </a:t>
            </a:r>
            <a:r>
              <a:rPr dirty="0" sz="5250" spc="5">
                <a:latin typeface="Arial MT"/>
                <a:cs typeface="Arial MT"/>
              </a:rPr>
              <a:t>finalizaron </a:t>
            </a:r>
            <a:r>
              <a:rPr dirty="0" sz="5250" spc="10">
                <a:latin typeface="Arial MT"/>
                <a:cs typeface="Arial MT"/>
              </a:rPr>
              <a:t>el</a:t>
            </a:r>
            <a:r>
              <a:rPr dirty="0" sz="5250" spc="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proceso</a:t>
            </a:r>
            <a:r>
              <a:rPr dirty="0" sz="5250" spc="5">
                <a:latin typeface="Arial MT"/>
                <a:cs typeface="Arial MT"/>
              </a:rPr>
              <a:t> </a:t>
            </a:r>
            <a:r>
              <a:rPr dirty="0" sz="5250" spc="15">
                <a:latin typeface="Arial MT"/>
                <a:cs typeface="Arial MT"/>
              </a:rPr>
              <a:t>104</a:t>
            </a:r>
            <a:r>
              <a:rPr dirty="0" sz="5250" spc="10">
                <a:latin typeface="Arial MT"/>
                <a:cs typeface="Arial MT"/>
              </a:rPr>
              <a:t> </a:t>
            </a:r>
            <a:r>
              <a:rPr dirty="0" sz="5250" spc="5">
                <a:latin typeface="Arial MT"/>
                <a:cs typeface="Arial MT"/>
              </a:rPr>
              <a:t>participantes.</a:t>
            </a:r>
            <a:endParaRPr sz="5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000" y="2914351"/>
            <a:ext cx="16254094" cy="56495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7100"/>
              </a:lnSpc>
              <a:spcBef>
                <a:spcPts val="95"/>
              </a:spcBef>
            </a:pPr>
            <a:r>
              <a:rPr dirty="0" sz="5250" spc="15">
                <a:latin typeface="Arial MT"/>
                <a:cs typeface="Arial MT"/>
              </a:rPr>
              <a:t>Se </a:t>
            </a:r>
            <a:r>
              <a:rPr dirty="0" sz="5250" spc="10">
                <a:latin typeface="Arial MT"/>
                <a:cs typeface="Arial MT"/>
              </a:rPr>
              <a:t>gestionó </a:t>
            </a:r>
            <a:r>
              <a:rPr dirty="0" sz="5250" spc="15">
                <a:latin typeface="Arial MT"/>
                <a:cs typeface="Arial MT"/>
              </a:rPr>
              <a:t>con </a:t>
            </a:r>
            <a:r>
              <a:rPr dirty="0" sz="5250" spc="10">
                <a:latin typeface="Arial MT"/>
                <a:cs typeface="Arial MT"/>
              </a:rPr>
              <a:t>el </a:t>
            </a:r>
            <a:r>
              <a:rPr dirty="0" sz="5250" spc="15">
                <a:latin typeface="Arial MT"/>
                <a:cs typeface="Arial MT"/>
              </a:rPr>
              <a:t>Grupo </a:t>
            </a:r>
            <a:r>
              <a:rPr dirty="0" sz="5250" spc="10">
                <a:latin typeface="Arial MT"/>
                <a:cs typeface="Arial MT"/>
              </a:rPr>
              <a:t>Vidriero Centroamericano 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capacitaciones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para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dar</a:t>
            </a:r>
            <a:r>
              <a:rPr dirty="0" sz="5250" spc="15">
                <a:latin typeface="Arial MT"/>
                <a:cs typeface="Arial MT"/>
              </a:rPr>
              <a:t> a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conocer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el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proceso</a:t>
            </a:r>
            <a:r>
              <a:rPr dirty="0" sz="5250" spc="15">
                <a:latin typeface="Arial MT"/>
                <a:cs typeface="Arial MT"/>
              </a:rPr>
              <a:t> de 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5">
                <a:latin typeface="Arial MT"/>
                <a:cs typeface="Arial MT"/>
              </a:rPr>
              <a:t>reciclaje, </a:t>
            </a:r>
            <a:r>
              <a:rPr dirty="0" sz="5250" spc="10">
                <a:latin typeface="Arial MT"/>
                <a:cs typeface="Arial MT"/>
              </a:rPr>
              <a:t>esto </a:t>
            </a:r>
            <a:r>
              <a:rPr dirty="0" sz="5250" spc="15">
                <a:latin typeface="Arial MT"/>
                <a:cs typeface="Arial MT"/>
              </a:rPr>
              <a:t>con </a:t>
            </a:r>
            <a:r>
              <a:rPr dirty="0" sz="5250" spc="10">
                <a:latin typeface="Arial MT"/>
                <a:cs typeface="Arial MT"/>
              </a:rPr>
              <a:t>el objetivo </a:t>
            </a:r>
            <a:r>
              <a:rPr dirty="0" sz="5250" spc="15">
                <a:latin typeface="Arial MT"/>
                <a:cs typeface="Arial MT"/>
              </a:rPr>
              <a:t>de </a:t>
            </a:r>
            <a:r>
              <a:rPr dirty="0" sz="5250" spc="5">
                <a:latin typeface="Arial MT"/>
                <a:cs typeface="Arial MT"/>
              </a:rPr>
              <a:t>sensibilizar </a:t>
            </a:r>
            <a:r>
              <a:rPr dirty="0" sz="5250" spc="15">
                <a:latin typeface="Arial MT"/>
                <a:cs typeface="Arial MT"/>
              </a:rPr>
              <a:t>a 127 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jóvenes estudiantes </a:t>
            </a:r>
            <a:r>
              <a:rPr dirty="0" sz="5250" spc="15">
                <a:latin typeface="Arial MT"/>
                <a:cs typeface="Arial MT"/>
              </a:rPr>
              <a:t>de </a:t>
            </a:r>
            <a:r>
              <a:rPr dirty="0" sz="5250" spc="10">
                <a:latin typeface="Arial MT"/>
                <a:cs typeface="Arial MT"/>
              </a:rPr>
              <a:t>nivel medio </a:t>
            </a:r>
            <a:r>
              <a:rPr dirty="0" sz="5250" spc="15">
                <a:latin typeface="Arial MT"/>
                <a:cs typeface="Arial MT"/>
              </a:rPr>
              <a:t>y </a:t>
            </a:r>
            <a:r>
              <a:rPr dirty="0" sz="5250" spc="5">
                <a:latin typeface="Arial MT"/>
                <a:cs typeface="Arial MT"/>
              </a:rPr>
              <a:t>universitarios </a:t>
            </a:r>
            <a:r>
              <a:rPr dirty="0" sz="5250" spc="15">
                <a:latin typeface="Arial MT"/>
                <a:cs typeface="Arial MT"/>
              </a:rPr>
              <a:t>y 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servidores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públicos</a:t>
            </a:r>
            <a:r>
              <a:rPr dirty="0" sz="5250" spc="15">
                <a:latin typeface="Arial MT"/>
                <a:cs typeface="Arial MT"/>
              </a:rPr>
              <a:t> en</a:t>
            </a:r>
            <a:r>
              <a:rPr dirty="0" sz="5250" spc="20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el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manejo</a:t>
            </a:r>
            <a:r>
              <a:rPr dirty="0" sz="5250" spc="1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adecuado</a:t>
            </a:r>
            <a:r>
              <a:rPr dirty="0" sz="5250" spc="15">
                <a:latin typeface="Arial MT"/>
                <a:cs typeface="Arial MT"/>
              </a:rPr>
              <a:t> de </a:t>
            </a:r>
            <a:r>
              <a:rPr dirty="0" sz="5250" spc="-1445">
                <a:latin typeface="Arial MT"/>
                <a:cs typeface="Arial MT"/>
              </a:rPr>
              <a:t> </a:t>
            </a:r>
            <a:r>
              <a:rPr dirty="0" sz="5250" spc="10">
                <a:latin typeface="Arial MT"/>
                <a:cs typeface="Arial MT"/>
              </a:rPr>
              <a:t>desechos </a:t>
            </a:r>
            <a:r>
              <a:rPr dirty="0" sz="5250" spc="15">
                <a:latin typeface="Arial MT"/>
                <a:cs typeface="Arial MT"/>
              </a:rPr>
              <a:t>y</a:t>
            </a:r>
            <a:r>
              <a:rPr dirty="0" sz="5250" spc="10">
                <a:latin typeface="Arial MT"/>
                <a:cs typeface="Arial MT"/>
              </a:rPr>
              <a:t> </a:t>
            </a:r>
            <a:r>
              <a:rPr dirty="0" sz="5250" spc="5">
                <a:latin typeface="Arial MT"/>
                <a:cs typeface="Arial MT"/>
              </a:rPr>
              <a:t>contribuir</a:t>
            </a:r>
            <a:r>
              <a:rPr dirty="0" sz="5250" spc="10">
                <a:latin typeface="Arial MT"/>
                <a:cs typeface="Arial MT"/>
              </a:rPr>
              <a:t> al cuidado del medio ambiente.</a:t>
            </a:r>
            <a:endParaRPr sz="5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"/>
            <a:ext cx="18287999" cy="1028699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7259" y="342900"/>
            <a:ext cx="17350740" cy="9944100"/>
            <a:chOff x="937259" y="342900"/>
            <a:chExt cx="17350740" cy="9944100"/>
          </a:xfrm>
        </p:grpSpPr>
        <p:sp>
          <p:nvSpPr>
            <p:cNvPr id="3" name="object 3"/>
            <p:cNvSpPr/>
            <p:nvPr/>
          </p:nvSpPr>
          <p:spPr>
            <a:xfrm>
              <a:off x="1230414" y="2531274"/>
              <a:ext cx="16012794" cy="929005"/>
            </a:xfrm>
            <a:custGeom>
              <a:avLst/>
              <a:gdLst/>
              <a:ahLst/>
              <a:cxnLst/>
              <a:rect l="l" t="t" r="r" b="b"/>
              <a:pathLst>
                <a:path w="16012794" h="929004">
                  <a:moveTo>
                    <a:pt x="16012211" y="0"/>
                  </a:moveTo>
                  <a:lnTo>
                    <a:pt x="1282827" y="0"/>
                  </a:lnTo>
                  <a:lnTo>
                    <a:pt x="1278064" y="0"/>
                  </a:lnTo>
                  <a:lnTo>
                    <a:pt x="0" y="0"/>
                  </a:lnTo>
                  <a:lnTo>
                    <a:pt x="0" y="928687"/>
                  </a:lnTo>
                  <a:lnTo>
                    <a:pt x="1278064" y="928687"/>
                  </a:lnTo>
                  <a:lnTo>
                    <a:pt x="1282827" y="928687"/>
                  </a:lnTo>
                  <a:lnTo>
                    <a:pt x="16012211" y="928687"/>
                  </a:lnTo>
                  <a:lnTo>
                    <a:pt x="160122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230414" y="7031583"/>
              <a:ext cx="16012794" cy="1357630"/>
            </a:xfrm>
            <a:custGeom>
              <a:avLst/>
              <a:gdLst/>
              <a:ahLst/>
              <a:cxnLst/>
              <a:rect l="l" t="t" r="r" b="b"/>
              <a:pathLst>
                <a:path w="16012794" h="1357629">
                  <a:moveTo>
                    <a:pt x="16012211" y="1335874"/>
                  </a:moveTo>
                  <a:lnTo>
                    <a:pt x="1282827" y="1335874"/>
                  </a:lnTo>
                  <a:lnTo>
                    <a:pt x="1280452" y="1335874"/>
                  </a:lnTo>
                  <a:lnTo>
                    <a:pt x="1280452" y="0"/>
                  </a:lnTo>
                  <a:lnTo>
                    <a:pt x="1278064" y="0"/>
                  </a:lnTo>
                  <a:lnTo>
                    <a:pt x="1278064" y="1335874"/>
                  </a:lnTo>
                  <a:lnTo>
                    <a:pt x="0" y="1335874"/>
                  </a:lnTo>
                  <a:lnTo>
                    <a:pt x="0" y="1357312"/>
                  </a:lnTo>
                  <a:lnTo>
                    <a:pt x="1278064" y="1357312"/>
                  </a:lnTo>
                  <a:lnTo>
                    <a:pt x="1282827" y="1357312"/>
                  </a:lnTo>
                  <a:lnTo>
                    <a:pt x="16012211" y="1357312"/>
                  </a:lnTo>
                  <a:lnTo>
                    <a:pt x="16012211" y="1335874"/>
                  </a:lnTo>
                  <a:close/>
                </a:path>
              </a:pathLst>
            </a:custGeom>
            <a:solidFill>
              <a:srgbClr val="EBE8E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616188" y="2817754"/>
            <a:ext cx="511809" cy="5032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765"/>
              </a:lnSpc>
            </a:pPr>
            <a:r>
              <a:rPr dirty="0" sz="2500" spc="-5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25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dirty="0" sz="2000" b="1"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4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5543" y="2817754"/>
            <a:ext cx="14240510" cy="5309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765"/>
              </a:lnSpc>
            </a:pPr>
            <a:r>
              <a:rPr dirty="0" sz="2500" spc="-5" b="1">
                <a:solidFill>
                  <a:srgbClr val="FFFFFF"/>
                </a:solidFill>
                <a:latin typeface="Arial"/>
                <a:cs typeface="Arial"/>
              </a:rPr>
              <a:t>Logro</a:t>
            </a:r>
            <a:r>
              <a:rPr dirty="0" sz="2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5" b="1">
                <a:solidFill>
                  <a:srgbClr val="FFFFFF"/>
                </a:solidFill>
                <a:latin typeface="Arial"/>
                <a:cs typeface="Arial"/>
              </a:rPr>
              <a:t>institucional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50">
              <a:latin typeface="Arial"/>
              <a:cs typeface="Arial"/>
            </a:endParaRPr>
          </a:p>
          <a:p>
            <a:pPr algn="ctr">
              <a:lnSpc>
                <a:spcPct val="113999"/>
              </a:lnSpc>
            </a:pPr>
            <a:r>
              <a:rPr dirty="0" sz="1700" spc="-5">
                <a:latin typeface="Arial MT"/>
                <a:cs typeface="Arial MT"/>
              </a:rPr>
              <a:t>Se apoyó </a:t>
            </a:r>
            <a:r>
              <a:rPr dirty="0" sz="1700">
                <a:latin typeface="Arial MT"/>
                <a:cs typeface="Arial MT"/>
              </a:rPr>
              <a:t>a </a:t>
            </a:r>
            <a:r>
              <a:rPr dirty="0" sz="1700" spc="-5">
                <a:latin typeface="Arial MT"/>
                <a:cs typeface="Arial MT"/>
              </a:rPr>
              <a:t>Habitat para la Humanidad en los voluntariados realizados en: aldea Buena Vista del departamento de Chimaltenango, Municipio de San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Pedro Ayampuc del departamento de Guatemala en este apoyaron jóvenes para fabricar 10 estufas mejoradas en cada lugar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-5">
                <a:latin typeface="Arial MT"/>
                <a:cs typeface="Arial MT"/>
              </a:rPr>
              <a:t>beneficiar </a:t>
            </a:r>
            <a:r>
              <a:rPr dirty="0" sz="1700">
                <a:latin typeface="Arial MT"/>
                <a:cs typeface="Arial MT"/>
              </a:rPr>
              <a:t>a </a:t>
            </a:r>
            <a:r>
              <a:rPr dirty="0" sz="1700" spc="-5">
                <a:latin typeface="Arial MT"/>
                <a:cs typeface="Arial MT"/>
              </a:rPr>
              <a:t>familias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de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escasos recursos.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 algn="ctr" marL="125730" marR="118110">
              <a:lnSpc>
                <a:spcPct val="113999"/>
              </a:lnSpc>
              <a:spcBef>
                <a:spcPts val="1639"/>
              </a:spcBef>
            </a:pPr>
            <a:r>
              <a:rPr dirty="0" sz="1700" spc="-5">
                <a:latin typeface="Arial MT"/>
                <a:cs typeface="Arial MT"/>
              </a:rPr>
              <a:t>Se gestionó con Plus Academy la donación de 80 escritorios los cuales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fueron entregados </a:t>
            </a:r>
            <a:r>
              <a:rPr dirty="0" sz="1700">
                <a:latin typeface="Arial MT"/>
                <a:cs typeface="Arial MT"/>
              </a:rPr>
              <a:t>a</a:t>
            </a:r>
            <a:r>
              <a:rPr dirty="0" sz="1700" spc="-5">
                <a:latin typeface="Arial MT"/>
                <a:cs typeface="Arial MT"/>
              </a:rPr>
              <a:t> escuelas del municipio de San Miguel Ixtlahuacán del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departamento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de San Marcos para beneficiar estudiantes de la jornada matutina.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 MT"/>
              <a:cs typeface="Arial MT"/>
            </a:endParaRPr>
          </a:p>
          <a:p>
            <a:pPr algn="ctr" marL="329565" marR="321945">
              <a:lnSpc>
                <a:spcPct val="113999"/>
              </a:lnSpc>
              <a:spcBef>
                <a:spcPts val="5"/>
              </a:spcBef>
            </a:pPr>
            <a:r>
              <a:rPr dirty="0" sz="1700" spc="-5">
                <a:latin typeface="Arial MT"/>
                <a:cs typeface="Arial MT"/>
              </a:rPr>
              <a:t>Se realizó un jornada de voluntariado con Habitat para la Humanidad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en la comunidad de Jumaytepeque, municipio de Nueva Santa Rosa del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departamento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de Santa Rosa esto para beneficiar </a:t>
            </a:r>
            <a:r>
              <a:rPr dirty="0" sz="1700">
                <a:latin typeface="Arial MT"/>
                <a:cs typeface="Arial MT"/>
              </a:rPr>
              <a:t>a</a:t>
            </a:r>
            <a:r>
              <a:rPr dirty="0" sz="1700" spc="-5">
                <a:latin typeface="Arial MT"/>
                <a:cs typeface="Arial MT"/>
              </a:rPr>
              <a:t> 60 </a:t>
            </a:r>
            <a:r>
              <a:rPr dirty="0" sz="1700">
                <a:latin typeface="Arial MT"/>
                <a:cs typeface="Arial MT"/>
              </a:rPr>
              <a:t>a</a:t>
            </a:r>
            <a:r>
              <a:rPr dirty="0" sz="1700" spc="-5">
                <a:latin typeface="Arial MT"/>
                <a:cs typeface="Arial MT"/>
              </a:rPr>
              <a:t> jóvenes </a:t>
            </a:r>
            <a:r>
              <a:rPr dirty="0" sz="1700">
                <a:latin typeface="Arial MT"/>
                <a:cs typeface="Arial MT"/>
              </a:rPr>
              <a:t>y</a:t>
            </a:r>
            <a:r>
              <a:rPr dirty="0" sz="1700" spc="-5">
                <a:latin typeface="Arial MT"/>
                <a:cs typeface="Arial MT"/>
              </a:rPr>
              <a:t> sus familias con letrinas, para evitar la contaminación del agua.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 MT"/>
              <a:cs typeface="Arial MT"/>
            </a:endParaRPr>
          </a:p>
          <a:p>
            <a:pPr algn="ctr" marL="354330" marR="346710" indent="-635">
              <a:lnSpc>
                <a:spcPct val="113999"/>
              </a:lnSpc>
              <a:spcBef>
                <a:spcPts val="5"/>
              </a:spcBef>
            </a:pPr>
            <a:r>
              <a:rPr dirty="0" sz="1700" spc="-5">
                <a:latin typeface="Arial MT"/>
                <a:cs typeface="Arial MT"/>
              </a:rPr>
              <a:t>Se realizó el “Primer Congreso de Derecho Registral” con apoyo del Registro General de la Propiedad -RGP-, este fue dirigido </a:t>
            </a:r>
            <a:r>
              <a:rPr dirty="0" sz="1700">
                <a:latin typeface="Arial MT"/>
                <a:cs typeface="Arial MT"/>
              </a:rPr>
              <a:t>a </a:t>
            </a:r>
            <a:r>
              <a:rPr dirty="0" sz="1700" spc="-5">
                <a:latin typeface="Arial MT"/>
                <a:cs typeface="Arial MT"/>
              </a:rPr>
              <a:t>jóvenes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universitarios de las facultades de ciencias jurídicas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-5">
                <a:latin typeface="Arial MT"/>
                <a:cs typeface="Arial MT"/>
              </a:rPr>
              <a:t>sociales, fue un espacio para que estos obtuvieran conocimientos relacionados al tema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indicado,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se logró la participación de 4,328 personas </a:t>
            </a:r>
            <a:r>
              <a:rPr dirty="0" sz="1700">
                <a:latin typeface="Arial MT"/>
                <a:cs typeface="Arial MT"/>
              </a:rPr>
              <a:t>y</a:t>
            </a:r>
            <a:r>
              <a:rPr dirty="0" sz="1700" spc="-5">
                <a:latin typeface="Arial MT"/>
                <a:cs typeface="Arial MT"/>
              </a:rPr>
              <a:t> fue transmitido en Facebook tuvo un alcance de 11,827 visualizaciones.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13757" y="2514600"/>
            <a:ext cx="16045815" cy="5891530"/>
            <a:chOff x="1213757" y="2514600"/>
            <a:chExt cx="16045815" cy="5891530"/>
          </a:xfrm>
        </p:grpSpPr>
        <p:sp>
          <p:nvSpPr>
            <p:cNvPr id="8" name="object 8"/>
            <p:cNvSpPr/>
            <p:nvPr/>
          </p:nvSpPr>
          <p:spPr>
            <a:xfrm>
              <a:off x="1232801" y="2552712"/>
              <a:ext cx="16007715" cy="5815330"/>
            </a:xfrm>
            <a:custGeom>
              <a:avLst/>
              <a:gdLst/>
              <a:ahLst/>
              <a:cxnLst/>
              <a:rect l="l" t="t" r="r" b="b"/>
              <a:pathLst>
                <a:path w="16007715" h="5815330">
                  <a:moveTo>
                    <a:pt x="16007436" y="0"/>
                  </a:moveTo>
                  <a:lnTo>
                    <a:pt x="1278064" y="0"/>
                  </a:lnTo>
                  <a:lnTo>
                    <a:pt x="0" y="0"/>
                  </a:lnTo>
                  <a:lnTo>
                    <a:pt x="0" y="5814746"/>
                  </a:lnTo>
                  <a:lnTo>
                    <a:pt x="1278064" y="5814746"/>
                  </a:lnTo>
                  <a:lnTo>
                    <a:pt x="16007436" y="5814746"/>
                  </a:lnTo>
                  <a:lnTo>
                    <a:pt x="16007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213757" y="2533649"/>
              <a:ext cx="16045815" cy="5853430"/>
            </a:xfrm>
            <a:custGeom>
              <a:avLst/>
              <a:gdLst/>
              <a:ahLst/>
              <a:cxnLst/>
              <a:rect l="l" t="t" r="r" b="b"/>
              <a:pathLst>
                <a:path w="16045815" h="5853430">
                  <a:moveTo>
                    <a:pt x="19049" y="19049"/>
                  </a:moveTo>
                  <a:lnTo>
                    <a:pt x="19049" y="5833802"/>
                  </a:lnTo>
                </a:path>
                <a:path w="16045815" h="5853430">
                  <a:moveTo>
                    <a:pt x="1297113" y="19049"/>
                  </a:moveTo>
                  <a:lnTo>
                    <a:pt x="1297113" y="5833802"/>
                  </a:lnTo>
                </a:path>
                <a:path w="16045815" h="5853430">
                  <a:moveTo>
                    <a:pt x="16026491" y="19049"/>
                  </a:moveTo>
                  <a:lnTo>
                    <a:pt x="16026491" y="5833802"/>
                  </a:lnTo>
                </a:path>
                <a:path w="16045815" h="5853430">
                  <a:moveTo>
                    <a:pt x="0" y="0"/>
                  </a:moveTo>
                  <a:lnTo>
                    <a:pt x="16045541" y="0"/>
                  </a:lnTo>
                </a:path>
                <a:path w="16045815" h="5853430">
                  <a:moveTo>
                    <a:pt x="0" y="923924"/>
                  </a:moveTo>
                  <a:lnTo>
                    <a:pt x="16045541" y="923924"/>
                  </a:lnTo>
                </a:path>
                <a:path w="16045815" h="5853430">
                  <a:moveTo>
                    <a:pt x="0" y="2276474"/>
                  </a:moveTo>
                  <a:lnTo>
                    <a:pt x="16045541" y="2276474"/>
                  </a:lnTo>
                </a:path>
                <a:path w="16045815" h="5853430">
                  <a:moveTo>
                    <a:pt x="0" y="3388388"/>
                  </a:moveTo>
                  <a:lnTo>
                    <a:pt x="16045541" y="3388388"/>
                  </a:lnTo>
                </a:path>
                <a:path w="16045815" h="5853430">
                  <a:moveTo>
                    <a:pt x="0" y="4500303"/>
                  </a:moveTo>
                  <a:lnTo>
                    <a:pt x="16045541" y="4500303"/>
                  </a:lnTo>
                </a:path>
                <a:path w="16045815" h="5853430">
                  <a:moveTo>
                    <a:pt x="0" y="5852852"/>
                  </a:moveTo>
                  <a:lnTo>
                    <a:pt x="16045541" y="5852852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0414" y="2159799"/>
            <a:ext cx="16012794" cy="929005"/>
          </a:xfrm>
          <a:custGeom>
            <a:avLst/>
            <a:gdLst/>
            <a:ahLst/>
            <a:cxnLst/>
            <a:rect l="l" t="t" r="r" b="b"/>
            <a:pathLst>
              <a:path w="16012794" h="929005">
                <a:moveTo>
                  <a:pt x="16012211" y="0"/>
                </a:moveTo>
                <a:lnTo>
                  <a:pt x="1282827" y="0"/>
                </a:lnTo>
                <a:lnTo>
                  <a:pt x="1278064" y="0"/>
                </a:lnTo>
                <a:lnTo>
                  <a:pt x="0" y="0"/>
                </a:lnTo>
                <a:lnTo>
                  <a:pt x="0" y="928687"/>
                </a:lnTo>
                <a:lnTo>
                  <a:pt x="1278064" y="928687"/>
                </a:lnTo>
                <a:lnTo>
                  <a:pt x="1282827" y="928687"/>
                </a:lnTo>
                <a:lnTo>
                  <a:pt x="16012211" y="928687"/>
                </a:lnTo>
                <a:lnTo>
                  <a:pt x="160122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16188" y="2446279"/>
            <a:ext cx="511809" cy="65614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765"/>
              </a:lnSpc>
            </a:pPr>
            <a:r>
              <a:rPr dirty="0" sz="2500" spc="-5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25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>
                <a:latin typeface="Arial MT"/>
                <a:cs typeface="Arial MT"/>
              </a:rPr>
              <a:t>6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2000">
                <a:latin typeface="Arial MT"/>
                <a:cs typeface="Arial MT"/>
              </a:rPr>
              <a:t>7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Arial MT"/>
                <a:cs typeface="Arial MT"/>
              </a:rPr>
              <a:t>8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2000">
                <a:latin typeface="Arial MT"/>
                <a:cs typeface="Arial MT"/>
              </a:rPr>
              <a:t>9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32475" y="2446279"/>
            <a:ext cx="14286230" cy="6696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765"/>
              </a:lnSpc>
            </a:pPr>
            <a:r>
              <a:rPr dirty="0" sz="2500" spc="-5" b="1">
                <a:solidFill>
                  <a:srgbClr val="FFFFFF"/>
                </a:solidFill>
                <a:latin typeface="Arial"/>
                <a:cs typeface="Arial"/>
              </a:rPr>
              <a:t>Logro</a:t>
            </a:r>
            <a:r>
              <a:rPr dirty="0" sz="2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5" b="1">
                <a:solidFill>
                  <a:srgbClr val="FFFFFF"/>
                </a:solidFill>
                <a:latin typeface="Arial"/>
                <a:cs typeface="Arial"/>
              </a:rPr>
              <a:t>institucional</a:t>
            </a: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50">
              <a:latin typeface="Arial"/>
              <a:cs typeface="Arial"/>
            </a:endParaRPr>
          </a:p>
          <a:p>
            <a:pPr algn="ctr">
              <a:lnSpc>
                <a:spcPct val="113999"/>
              </a:lnSpc>
            </a:pPr>
            <a:r>
              <a:rPr dirty="0" sz="1700" spc="-5">
                <a:latin typeface="Arial MT"/>
                <a:cs typeface="Arial MT"/>
              </a:rPr>
              <a:t>Se desarrolla el curso de coreano </a:t>
            </a:r>
            <a:r>
              <a:rPr dirty="0" sz="1700">
                <a:latin typeface="Arial MT"/>
                <a:cs typeface="Arial MT"/>
              </a:rPr>
              <a:t>a </a:t>
            </a:r>
            <a:r>
              <a:rPr dirty="0" sz="1700" spc="-5">
                <a:latin typeface="Arial MT"/>
                <a:cs typeface="Arial MT"/>
              </a:rPr>
              <a:t>nivel básico </a:t>
            </a:r>
            <a:r>
              <a:rPr dirty="0" sz="1700">
                <a:latin typeface="Arial MT"/>
                <a:cs typeface="Arial MT"/>
              </a:rPr>
              <a:t>e </a:t>
            </a:r>
            <a:r>
              <a:rPr dirty="0" sz="1700" spc="-5">
                <a:latin typeface="Arial MT"/>
                <a:cs typeface="Arial MT"/>
              </a:rPr>
              <a:t>intermedio, es impartido por la organización International Young Fellowship -IYF- </a:t>
            </a:r>
            <a:r>
              <a:rPr dirty="0" sz="1700">
                <a:latin typeface="Arial MT"/>
                <a:cs typeface="Arial MT"/>
              </a:rPr>
              <a:t>a </a:t>
            </a:r>
            <a:r>
              <a:rPr dirty="0" sz="1700" spc="-5">
                <a:latin typeface="Arial MT"/>
                <a:cs typeface="Arial MT"/>
              </a:rPr>
              <a:t>176 jóvenes en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modalidad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presencial,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esto</a:t>
            </a:r>
            <a:r>
              <a:rPr dirty="0" sz="1700" spc="5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para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que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aprendan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conocimientos</a:t>
            </a:r>
            <a:r>
              <a:rPr dirty="0" sz="1700" spc="5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básicos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del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idioma</a:t>
            </a:r>
            <a:r>
              <a:rPr dirty="0" sz="1700" spc="5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coreano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y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obtengan</a:t>
            </a:r>
            <a:r>
              <a:rPr dirty="0" sz="1700" spc="5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mejores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oportunidades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académicas</a:t>
            </a:r>
            <a:r>
              <a:rPr dirty="0" sz="1700" spc="5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laborales. Este se ejecutará por </a:t>
            </a:r>
            <a:r>
              <a:rPr dirty="0" sz="1700">
                <a:latin typeface="Arial MT"/>
                <a:cs typeface="Arial MT"/>
              </a:rPr>
              <a:t>6 </a:t>
            </a:r>
            <a:r>
              <a:rPr dirty="0" sz="1700" spc="-5">
                <a:latin typeface="Arial MT"/>
                <a:cs typeface="Arial MT"/>
              </a:rPr>
              <a:t>meses los sábados en jornada matutina (presencial)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-5">
                <a:latin typeface="Arial MT"/>
                <a:cs typeface="Arial MT"/>
              </a:rPr>
              <a:t>vespertina (virtual), al finalizar el curso quienes cumplan con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el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90% obtendrán un diploma de participación.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 algn="ctr" marL="101600" marR="93980">
              <a:lnSpc>
                <a:spcPct val="113999"/>
              </a:lnSpc>
              <a:spcBef>
                <a:spcPts val="1490"/>
              </a:spcBef>
            </a:pPr>
            <a:r>
              <a:rPr dirty="0" sz="1700" spc="-5">
                <a:latin typeface="Arial MT"/>
                <a:cs typeface="Arial MT"/>
              </a:rPr>
              <a:t>Se llevó </a:t>
            </a:r>
            <a:r>
              <a:rPr dirty="0" sz="1700">
                <a:latin typeface="Arial MT"/>
                <a:cs typeface="Arial MT"/>
              </a:rPr>
              <a:t>a </a:t>
            </a:r>
            <a:r>
              <a:rPr dirty="0" sz="1700" spc="-5">
                <a:latin typeface="Arial MT"/>
                <a:cs typeface="Arial MT"/>
              </a:rPr>
              <a:t>cabo el campeonato de BMX Freestyle de las categorías de novatos pre-expertos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-5">
                <a:latin typeface="Arial MT"/>
                <a:cs typeface="Arial MT"/>
              </a:rPr>
              <a:t>expertos en los municipios de: Guatemala, San José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Pinula,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Fraijanes, Villa Nueva del departamento de Guatemala, para promover el deporte </a:t>
            </a:r>
            <a:r>
              <a:rPr dirty="0" sz="1700">
                <a:latin typeface="Arial MT"/>
                <a:cs typeface="Arial MT"/>
              </a:rPr>
              <a:t>y</a:t>
            </a:r>
            <a:r>
              <a:rPr dirty="0" sz="1700" spc="-5">
                <a:latin typeface="Arial MT"/>
                <a:cs typeface="Arial MT"/>
              </a:rPr>
              <a:t> aperturar espacios saludables para la población joven.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 algn="ctr" marL="437515" marR="429895">
              <a:lnSpc>
                <a:spcPct val="113999"/>
              </a:lnSpc>
              <a:spcBef>
                <a:spcPts val="1490"/>
              </a:spcBef>
            </a:pPr>
            <a:r>
              <a:rPr dirty="0" sz="1700" spc="-5">
                <a:latin typeface="Arial MT"/>
                <a:cs typeface="Arial MT"/>
              </a:rPr>
              <a:t>Se impartió el “Taller de fortalecimiento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-5">
                <a:latin typeface="Arial MT"/>
                <a:cs typeface="Arial MT"/>
              </a:rPr>
              <a:t>planificación para la adaptación al cambio climático”con apoyo de Rainforest Alliance esto permitió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fortalecer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a</a:t>
            </a:r>
            <a:r>
              <a:rPr dirty="0" sz="1700" spc="-5">
                <a:latin typeface="Arial MT"/>
                <a:cs typeface="Arial MT"/>
              </a:rPr>
              <a:t> 220 jóvenes en dicho temas </a:t>
            </a:r>
            <a:r>
              <a:rPr dirty="0" sz="1700">
                <a:latin typeface="Arial MT"/>
                <a:cs typeface="Arial MT"/>
              </a:rPr>
              <a:t>e</a:t>
            </a:r>
            <a:r>
              <a:rPr dirty="0" sz="1700" spc="-5">
                <a:latin typeface="Arial MT"/>
                <a:cs typeface="Arial MT"/>
              </a:rPr>
              <a:t> incentivarlos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a</a:t>
            </a:r>
            <a:r>
              <a:rPr dirty="0" sz="1700" spc="-5">
                <a:latin typeface="Arial MT"/>
                <a:cs typeface="Arial MT"/>
              </a:rPr>
              <a:t> que compartan los conocimientos adquiridos en sus comunidades.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 algn="ctr" marL="107950" marR="100330" indent="-635">
              <a:lnSpc>
                <a:spcPct val="113999"/>
              </a:lnSpc>
              <a:spcBef>
                <a:spcPts val="1490"/>
              </a:spcBef>
            </a:pPr>
            <a:r>
              <a:rPr dirty="0" sz="1700" spc="-5">
                <a:latin typeface="Arial MT"/>
                <a:cs typeface="Arial MT"/>
              </a:rPr>
              <a:t>Se llevó </a:t>
            </a:r>
            <a:r>
              <a:rPr dirty="0" sz="1700">
                <a:latin typeface="Arial MT"/>
                <a:cs typeface="Arial MT"/>
              </a:rPr>
              <a:t>a</a:t>
            </a:r>
            <a:r>
              <a:rPr dirty="0" sz="1700" spc="-5">
                <a:latin typeface="Arial MT"/>
                <a:cs typeface="Arial MT"/>
              </a:rPr>
              <a:t> cabo el festival “Juventud Presente 2022” en la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playa pública del Puerto de San José del departamento de Escuintla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propiciando los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espacios públicos, actividades lúdicas, práctica del deporte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-5">
                <a:latin typeface="Arial MT"/>
                <a:cs typeface="Arial MT"/>
              </a:rPr>
              <a:t>arte como herramientas de transformación social. También participaron jóvenes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-5">
                <a:latin typeface="Arial MT"/>
                <a:cs typeface="Arial MT"/>
              </a:rPr>
              <a:t>sus 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familias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con emprendimientos para promocionarlos en el corredor gastronómico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Arial MT"/>
              <a:cs typeface="Arial MT"/>
            </a:endParaRPr>
          </a:p>
          <a:p>
            <a:pPr algn="ctr" marL="11430" marR="3810">
              <a:lnSpc>
                <a:spcPct val="113999"/>
              </a:lnSpc>
            </a:pPr>
            <a:r>
              <a:rPr dirty="0" sz="1700" spc="-5">
                <a:latin typeface="Arial MT"/>
                <a:cs typeface="Arial MT"/>
              </a:rPr>
              <a:t>Se desarrolló el “Festival Extremo” en la plaza de la constitución en donde participaron jóvenes para disfrutar de actividades recreativas, deportivas </a:t>
            </a:r>
            <a:r>
              <a:rPr dirty="0" sz="1700">
                <a:latin typeface="Arial MT"/>
                <a:cs typeface="Arial MT"/>
              </a:rPr>
              <a:t>y </a:t>
            </a:r>
            <a:r>
              <a:rPr dirty="0" sz="1700" spc="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lúdicas,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el objetivo es abrir espacios de recreación que prevengan la violencia juvenil.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13757" y="2143125"/>
            <a:ext cx="16045815" cy="7428865"/>
            <a:chOff x="1213757" y="2143125"/>
            <a:chExt cx="16045815" cy="7428865"/>
          </a:xfrm>
        </p:grpSpPr>
        <p:sp>
          <p:nvSpPr>
            <p:cNvPr id="6" name="object 6"/>
            <p:cNvSpPr/>
            <p:nvPr/>
          </p:nvSpPr>
          <p:spPr>
            <a:xfrm>
              <a:off x="1232801" y="2181237"/>
              <a:ext cx="16007715" cy="7352665"/>
            </a:xfrm>
            <a:custGeom>
              <a:avLst/>
              <a:gdLst/>
              <a:ahLst/>
              <a:cxnLst/>
              <a:rect l="l" t="t" r="r" b="b"/>
              <a:pathLst>
                <a:path w="16007715" h="7352665">
                  <a:moveTo>
                    <a:pt x="16007436" y="0"/>
                  </a:moveTo>
                  <a:lnTo>
                    <a:pt x="1278064" y="0"/>
                  </a:lnTo>
                  <a:lnTo>
                    <a:pt x="0" y="0"/>
                  </a:lnTo>
                  <a:lnTo>
                    <a:pt x="0" y="7352233"/>
                  </a:lnTo>
                  <a:lnTo>
                    <a:pt x="1278064" y="7352233"/>
                  </a:lnTo>
                  <a:lnTo>
                    <a:pt x="16007436" y="7352233"/>
                  </a:lnTo>
                  <a:lnTo>
                    <a:pt x="16007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13757" y="2162174"/>
              <a:ext cx="16045815" cy="7390765"/>
            </a:xfrm>
            <a:custGeom>
              <a:avLst/>
              <a:gdLst/>
              <a:ahLst/>
              <a:cxnLst/>
              <a:rect l="l" t="t" r="r" b="b"/>
              <a:pathLst>
                <a:path w="16045815" h="7390765">
                  <a:moveTo>
                    <a:pt x="19049" y="19049"/>
                  </a:moveTo>
                  <a:lnTo>
                    <a:pt x="19049" y="7371293"/>
                  </a:lnTo>
                </a:path>
                <a:path w="16045815" h="7390765">
                  <a:moveTo>
                    <a:pt x="1297113" y="19049"/>
                  </a:moveTo>
                  <a:lnTo>
                    <a:pt x="1297113" y="7371293"/>
                  </a:lnTo>
                </a:path>
                <a:path w="16045815" h="7390765">
                  <a:moveTo>
                    <a:pt x="16026491" y="19049"/>
                  </a:moveTo>
                  <a:lnTo>
                    <a:pt x="16026491" y="7371293"/>
                  </a:lnTo>
                </a:path>
                <a:path w="16045815" h="7390765">
                  <a:moveTo>
                    <a:pt x="0" y="0"/>
                  </a:moveTo>
                  <a:lnTo>
                    <a:pt x="16045541" y="0"/>
                  </a:lnTo>
                </a:path>
                <a:path w="16045815" h="7390765">
                  <a:moveTo>
                    <a:pt x="0" y="923924"/>
                  </a:moveTo>
                  <a:lnTo>
                    <a:pt x="16045541" y="923924"/>
                  </a:lnTo>
                </a:path>
                <a:path w="16045815" h="7390765">
                  <a:moveTo>
                    <a:pt x="0" y="2571749"/>
                  </a:moveTo>
                  <a:lnTo>
                    <a:pt x="16045541" y="2571749"/>
                  </a:lnTo>
                </a:path>
                <a:path w="16045815" h="7390765">
                  <a:moveTo>
                    <a:pt x="0" y="3629024"/>
                  </a:moveTo>
                  <a:lnTo>
                    <a:pt x="16045541" y="3629024"/>
                  </a:lnTo>
                </a:path>
                <a:path w="16045815" h="7390765">
                  <a:moveTo>
                    <a:pt x="0" y="4686299"/>
                  </a:moveTo>
                  <a:lnTo>
                    <a:pt x="16045541" y="4686299"/>
                  </a:lnTo>
                </a:path>
                <a:path w="16045815" h="7390765">
                  <a:moveTo>
                    <a:pt x="0" y="6038849"/>
                  </a:moveTo>
                  <a:lnTo>
                    <a:pt x="16045541" y="6038849"/>
                  </a:lnTo>
                </a:path>
                <a:path w="16045815" h="7390765">
                  <a:moveTo>
                    <a:pt x="0" y="7390343"/>
                  </a:moveTo>
                  <a:lnTo>
                    <a:pt x="16045541" y="739034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417044" y="901795"/>
            <a:ext cx="11454130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PRINCIPALES</a:t>
            </a:r>
            <a:r>
              <a:rPr dirty="0" spc="-35"/>
              <a:t> </a:t>
            </a:r>
            <a:r>
              <a:rPr dirty="0" spc="-5"/>
              <a:t>RESULTADOS</a:t>
            </a:r>
            <a:r>
              <a:rPr dirty="0" spc="-30"/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 spc="-5"/>
              <a:t>AVANCES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29821" y="1250142"/>
            <a:ext cx="4628515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CONCLUSIONES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06499" y="2607365"/>
            <a:ext cx="16064865" cy="507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8255">
              <a:lnSpc>
                <a:spcPct val="116599"/>
              </a:lnSpc>
              <a:spcBef>
                <a:spcPts val="95"/>
              </a:spcBef>
            </a:pPr>
            <a:r>
              <a:rPr dirty="0" sz="3550">
                <a:latin typeface="Arial MT"/>
                <a:cs typeface="Arial MT"/>
              </a:rPr>
              <a:t>El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CONJUVE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como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órgano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rector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de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la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temática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de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juventud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continuará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analizando, </a:t>
            </a:r>
            <a:r>
              <a:rPr dirty="0" sz="3550" spc="5">
                <a:latin typeface="Arial MT"/>
                <a:cs typeface="Arial MT"/>
              </a:rPr>
              <a:t>y </a:t>
            </a:r>
            <a:r>
              <a:rPr dirty="0" sz="3550">
                <a:latin typeface="Arial MT"/>
                <a:cs typeface="Arial MT"/>
              </a:rPr>
              <a:t>evaluando la ejecución presupuestaria de las distintas entidades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del Estado dirigidas </a:t>
            </a:r>
            <a:r>
              <a:rPr dirty="0" sz="3550" spc="5">
                <a:latin typeface="Arial MT"/>
                <a:cs typeface="Arial MT"/>
              </a:rPr>
              <a:t>a </a:t>
            </a:r>
            <a:r>
              <a:rPr dirty="0" sz="3550">
                <a:latin typeface="Arial MT"/>
                <a:cs typeface="Arial MT"/>
              </a:rPr>
              <a:t>la población joven con la finalidad de contribuir </a:t>
            </a:r>
            <a:r>
              <a:rPr dirty="0" sz="3550" spc="5">
                <a:latin typeface="Arial MT"/>
                <a:cs typeface="Arial MT"/>
              </a:rPr>
              <a:t>a </a:t>
            </a:r>
            <a:r>
              <a:rPr dirty="0" sz="3550">
                <a:latin typeface="Arial MT"/>
                <a:cs typeface="Arial MT"/>
              </a:rPr>
              <a:t>su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desarrollo.</a:t>
            </a:r>
            <a:endParaRPr sz="35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300">
              <a:latin typeface="Arial MT"/>
              <a:cs typeface="Arial MT"/>
            </a:endParaRPr>
          </a:p>
          <a:p>
            <a:pPr algn="just" marL="12700" marR="5080">
              <a:lnSpc>
                <a:spcPct val="116599"/>
              </a:lnSpc>
              <a:spcBef>
                <a:spcPts val="5"/>
              </a:spcBef>
            </a:pPr>
            <a:r>
              <a:rPr dirty="0" sz="3550">
                <a:latin typeface="Arial MT"/>
                <a:cs typeface="Arial MT"/>
              </a:rPr>
              <a:t>Es necesario contar con una mayor asignación presupuestaria, reiterando que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no se cubren los 22 departamentos del territorio nacional para dar respuesta </a:t>
            </a:r>
            <a:r>
              <a:rPr dirty="0" sz="3550" spc="5">
                <a:latin typeface="Arial MT"/>
                <a:cs typeface="Arial MT"/>
              </a:rPr>
              <a:t>a </a:t>
            </a:r>
            <a:r>
              <a:rPr dirty="0" sz="3550" spc="1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las</a:t>
            </a:r>
            <a:r>
              <a:rPr dirty="0" sz="3550" spc="-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necesidades de los jóvenes.</a:t>
            </a:r>
            <a:endParaRPr sz="3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29821" y="1250142"/>
            <a:ext cx="4628515" cy="711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CONCLUSIONES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06499" y="2607365"/>
            <a:ext cx="16065500" cy="507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8255">
              <a:lnSpc>
                <a:spcPct val="116599"/>
              </a:lnSpc>
              <a:spcBef>
                <a:spcPts val="95"/>
              </a:spcBef>
            </a:pPr>
            <a:r>
              <a:rPr dirty="0" sz="3550">
                <a:latin typeface="Arial MT"/>
                <a:cs typeface="Arial MT"/>
              </a:rPr>
              <a:t>El CONJUVE se encuentra cumpliendo con sus funciones </a:t>
            </a:r>
            <a:r>
              <a:rPr dirty="0" sz="3550" spc="5">
                <a:latin typeface="Arial MT"/>
                <a:cs typeface="Arial MT"/>
              </a:rPr>
              <a:t>y </a:t>
            </a:r>
            <a:r>
              <a:rPr dirty="0" sz="3550">
                <a:latin typeface="Arial MT"/>
                <a:cs typeface="Arial MT"/>
              </a:rPr>
              <a:t>responsabilidades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logrando para este cuatrimestre llevar </a:t>
            </a:r>
            <a:r>
              <a:rPr dirty="0" sz="3550" spc="5">
                <a:latin typeface="Arial MT"/>
                <a:cs typeface="Arial MT"/>
              </a:rPr>
              <a:t>a </a:t>
            </a:r>
            <a:r>
              <a:rPr dirty="0" sz="3550">
                <a:latin typeface="Arial MT"/>
                <a:cs typeface="Arial MT"/>
              </a:rPr>
              <a:t>cabo una serie de acciones para que la </a:t>
            </a:r>
            <a:r>
              <a:rPr dirty="0" sz="3550" spc="-97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población joven pueda empoderarse en distintas temáticas </a:t>
            </a:r>
            <a:r>
              <a:rPr dirty="0" sz="3550" spc="5">
                <a:latin typeface="Arial MT"/>
                <a:cs typeface="Arial MT"/>
              </a:rPr>
              <a:t>y a </a:t>
            </a:r>
            <a:r>
              <a:rPr dirty="0" sz="3550">
                <a:latin typeface="Arial MT"/>
                <a:cs typeface="Arial MT"/>
              </a:rPr>
              <a:t>la vez aperturar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espacios</a:t>
            </a:r>
            <a:r>
              <a:rPr dirty="0" sz="3550" spc="-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de recreación </a:t>
            </a:r>
            <a:r>
              <a:rPr dirty="0" sz="3550" spc="5">
                <a:latin typeface="Arial MT"/>
                <a:cs typeface="Arial MT"/>
              </a:rPr>
              <a:t>y</a:t>
            </a:r>
            <a:r>
              <a:rPr dirty="0" sz="3550">
                <a:latin typeface="Arial MT"/>
                <a:cs typeface="Arial MT"/>
              </a:rPr>
              <a:t> deportivas.</a:t>
            </a:r>
            <a:endParaRPr sz="35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300">
              <a:latin typeface="Arial MT"/>
              <a:cs typeface="Arial MT"/>
            </a:endParaRPr>
          </a:p>
          <a:p>
            <a:pPr algn="just" marL="12700" marR="5080">
              <a:lnSpc>
                <a:spcPct val="116599"/>
              </a:lnSpc>
              <a:spcBef>
                <a:spcPts val="5"/>
              </a:spcBef>
            </a:pPr>
            <a:r>
              <a:rPr dirty="0" sz="3550">
                <a:latin typeface="Arial MT"/>
                <a:cs typeface="Arial MT"/>
              </a:rPr>
              <a:t>Se ha contribuido en el empoderamiento de los jóvenes en distintos temas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proveyendo espacios de capacitación, aprendizaje </a:t>
            </a:r>
            <a:r>
              <a:rPr dirty="0" sz="3550" spc="5">
                <a:latin typeface="Arial MT"/>
                <a:cs typeface="Arial MT"/>
              </a:rPr>
              <a:t>y </a:t>
            </a:r>
            <a:r>
              <a:rPr dirty="0" sz="3550">
                <a:latin typeface="Arial MT"/>
                <a:cs typeface="Arial MT"/>
              </a:rPr>
              <a:t>gestionando talleres para 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que este segmento de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la población opte</a:t>
            </a:r>
            <a:r>
              <a:rPr dirty="0" sz="3550" spc="5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por mejores oportunidades.</a:t>
            </a:r>
            <a:endParaRPr sz="3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2689" y="231195"/>
              <a:ext cx="5057774" cy="11810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Diego Alejandro Comparini</dc:creator>
  <cp:keywords>DAFAa-4Dgvw,BAEkOOXCY2Q</cp:keywords>
  <dc:title>Rendición de Cuentas Primer Cuatrimestre 2022 CONJUVE</dc:title>
  <dcterms:created xsi:type="dcterms:W3CDTF">2023-02-01T18:40:57Z</dcterms:created>
  <dcterms:modified xsi:type="dcterms:W3CDTF">2023-02-01T18:40:57Z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2022-05-11T00:00:00Z</vt:filetime>
  </property>
  <property fmtid="{D5CDD505-2E9C-101B-9397-08002B2CF9AE}" pid="3" name="Creator">
    <vt:lpwstr>Canva</vt:lpwstr>
  </property>
  <property fmtid="{D5CDD505-2E9C-101B-9397-08002B2CF9AE}" pid="4" name="LastSaved">
    <vt:filetime>2022-05-11T00:00:00Z</vt:filetime>
  </property>
</Properties>
</file>