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</p:sldIdLst>
  <p:sldSz cx="12192000" cy="6858000"/>
  <p:notesSz cx="7010400" cy="111252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3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02F31D-06CE-42E7-9C56-3AF0F6B3059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GT"/>
        </a:p>
      </dgm:t>
    </dgm:pt>
    <dgm:pt modelId="{FD366EB0-537F-4598-9A85-53D6FC27F8CD}">
      <dgm:prSet phldrT="[Texto]" custT="1"/>
      <dgm:spPr/>
      <dgm:t>
        <a:bodyPr/>
        <a:lstStyle/>
        <a:p>
          <a:r>
            <a:rPr lang="es-GT" sz="28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Acuerdo número A-028-2021</a:t>
          </a:r>
        </a:p>
        <a:p>
          <a:r>
            <a:rPr lang="es-GT" sz="24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Aprobado por Contraloría General de Cuentas </a:t>
          </a:r>
        </a:p>
      </dgm:t>
    </dgm:pt>
    <dgm:pt modelId="{221BAA2C-92C4-49E5-ABB3-298FFC9F4CB7}" type="parTrans" cxnId="{9A050E79-11D0-4F1D-B107-5D60E0C03AC9}">
      <dgm:prSet/>
      <dgm:spPr/>
      <dgm:t>
        <a:bodyPr/>
        <a:lstStyle/>
        <a:p>
          <a:endParaRPr lang="es-GT"/>
        </a:p>
      </dgm:t>
    </dgm:pt>
    <dgm:pt modelId="{75CFA6E8-4095-4CCD-8792-1E11E40ECAAC}" type="sibTrans" cxnId="{9A050E79-11D0-4F1D-B107-5D60E0C03AC9}">
      <dgm:prSet/>
      <dgm:spPr/>
      <dgm:t>
        <a:bodyPr/>
        <a:lstStyle/>
        <a:p>
          <a:endParaRPr lang="es-GT"/>
        </a:p>
      </dgm:t>
    </dgm:pt>
    <dgm:pt modelId="{D5C0DF2B-86C3-4EE3-932D-903BC26F71C9}">
      <dgm:prSet phldrT="[Tex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es-E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s-ES" sz="28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plicación y ejecución del SINACIG entrará en vigencia a partir del 1 de enero del año 2022</a:t>
          </a:r>
          <a:endParaRPr lang="es-GT" sz="2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D7FF6D-B319-4061-86B3-3CCE5836D7EB}" type="parTrans" cxnId="{3FDC8D63-B18D-489A-A3CE-C7BE4C0A6DB8}">
      <dgm:prSet/>
      <dgm:spPr/>
      <dgm:t>
        <a:bodyPr/>
        <a:lstStyle/>
        <a:p>
          <a:endParaRPr lang="es-GT"/>
        </a:p>
      </dgm:t>
    </dgm:pt>
    <dgm:pt modelId="{C098E630-202D-4121-9A84-E2677ACE98ED}" type="sibTrans" cxnId="{3FDC8D63-B18D-489A-A3CE-C7BE4C0A6DB8}">
      <dgm:prSet/>
      <dgm:spPr/>
      <dgm:t>
        <a:bodyPr/>
        <a:lstStyle/>
        <a:p>
          <a:endParaRPr lang="es-GT"/>
        </a:p>
      </dgm:t>
    </dgm:pt>
    <dgm:pt modelId="{7FC5C94E-8222-4AB9-B8D3-91826E1CA5FF}" type="pres">
      <dgm:prSet presAssocID="{9A02F31D-06CE-42E7-9C56-3AF0F6B30594}" presName="linear" presStyleCnt="0">
        <dgm:presLayoutVars>
          <dgm:animLvl val="lvl"/>
          <dgm:resizeHandles val="exact"/>
        </dgm:presLayoutVars>
      </dgm:prSet>
      <dgm:spPr/>
    </dgm:pt>
    <dgm:pt modelId="{34DCCB10-F4C2-496A-82B3-BF81E8623640}" type="pres">
      <dgm:prSet presAssocID="{FD366EB0-537F-4598-9A85-53D6FC27F8CD}" presName="parentText" presStyleLbl="node1" presStyleIdx="0" presStyleCnt="2" custLinFactNeighborX="-7018" custLinFactNeighborY="49099">
        <dgm:presLayoutVars>
          <dgm:chMax val="0"/>
          <dgm:bulletEnabled val="1"/>
        </dgm:presLayoutVars>
      </dgm:prSet>
      <dgm:spPr/>
    </dgm:pt>
    <dgm:pt modelId="{9C0A7AFD-010B-44AC-9E01-CE31449654F2}" type="pres">
      <dgm:prSet presAssocID="{75CFA6E8-4095-4CCD-8792-1E11E40ECAAC}" presName="spacer" presStyleCnt="0"/>
      <dgm:spPr/>
    </dgm:pt>
    <dgm:pt modelId="{FB2E7563-7791-4551-934E-7CDD2F1D181A}" type="pres">
      <dgm:prSet presAssocID="{D5C0DF2B-86C3-4EE3-932D-903BC26F71C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E13C133-3F8E-461E-98B0-F676FF0C60CB}" type="presOf" srcId="{FD366EB0-537F-4598-9A85-53D6FC27F8CD}" destId="{34DCCB10-F4C2-496A-82B3-BF81E8623640}" srcOrd="0" destOrd="0" presId="urn:microsoft.com/office/officeart/2005/8/layout/vList2"/>
    <dgm:cxn modelId="{3FDC8D63-B18D-489A-A3CE-C7BE4C0A6DB8}" srcId="{9A02F31D-06CE-42E7-9C56-3AF0F6B30594}" destId="{D5C0DF2B-86C3-4EE3-932D-903BC26F71C9}" srcOrd="1" destOrd="0" parTransId="{A9D7FF6D-B319-4061-86B3-3CCE5836D7EB}" sibTransId="{C098E630-202D-4121-9A84-E2677ACE98ED}"/>
    <dgm:cxn modelId="{9A050E79-11D0-4F1D-B107-5D60E0C03AC9}" srcId="{9A02F31D-06CE-42E7-9C56-3AF0F6B30594}" destId="{FD366EB0-537F-4598-9A85-53D6FC27F8CD}" srcOrd="0" destOrd="0" parTransId="{221BAA2C-92C4-49E5-ABB3-298FFC9F4CB7}" sibTransId="{75CFA6E8-4095-4CCD-8792-1E11E40ECAAC}"/>
    <dgm:cxn modelId="{5EC288CA-767C-418F-BE8F-0DAD50B15A66}" type="presOf" srcId="{D5C0DF2B-86C3-4EE3-932D-903BC26F71C9}" destId="{FB2E7563-7791-4551-934E-7CDD2F1D181A}" srcOrd="0" destOrd="0" presId="urn:microsoft.com/office/officeart/2005/8/layout/vList2"/>
    <dgm:cxn modelId="{546FD7EE-313A-47E9-940B-9FC4EC93DEBC}" type="presOf" srcId="{9A02F31D-06CE-42E7-9C56-3AF0F6B30594}" destId="{7FC5C94E-8222-4AB9-B8D3-91826E1CA5FF}" srcOrd="0" destOrd="0" presId="urn:microsoft.com/office/officeart/2005/8/layout/vList2"/>
    <dgm:cxn modelId="{FEA45B95-18BB-4543-9080-48730C87D0F0}" type="presParOf" srcId="{7FC5C94E-8222-4AB9-B8D3-91826E1CA5FF}" destId="{34DCCB10-F4C2-496A-82B3-BF81E8623640}" srcOrd="0" destOrd="0" presId="urn:microsoft.com/office/officeart/2005/8/layout/vList2"/>
    <dgm:cxn modelId="{5533FCC7-578A-4475-8790-6374CCC73425}" type="presParOf" srcId="{7FC5C94E-8222-4AB9-B8D3-91826E1CA5FF}" destId="{9C0A7AFD-010B-44AC-9E01-CE31449654F2}" srcOrd="1" destOrd="0" presId="urn:microsoft.com/office/officeart/2005/8/layout/vList2"/>
    <dgm:cxn modelId="{0236076D-8F04-47DF-AC87-BD91CDA46814}" type="presParOf" srcId="{7FC5C94E-8222-4AB9-B8D3-91826E1CA5FF}" destId="{FB2E7563-7791-4551-934E-7CDD2F1D181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0576E2-9DA3-4BF1-9156-43DFB255BA8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GT"/>
        </a:p>
      </dgm:t>
    </dgm:pt>
    <dgm:pt modelId="{756ED25A-94BA-4BFB-9252-8C73B4132DCD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a) DIRECTOR GENREAL </a:t>
          </a:r>
          <a:endParaRPr lang="es-GT" dirty="0">
            <a:solidFill>
              <a:schemeClr val="tx1"/>
            </a:solidFill>
          </a:endParaRPr>
        </a:p>
      </dgm:t>
    </dgm:pt>
    <dgm:pt modelId="{5354794C-9968-41D1-8653-C5BB50E14470}" type="parTrans" cxnId="{406CFC6B-E083-4278-88A5-2B1F00827CEE}">
      <dgm:prSet/>
      <dgm:spPr/>
      <dgm:t>
        <a:bodyPr/>
        <a:lstStyle/>
        <a:p>
          <a:endParaRPr lang="es-GT"/>
        </a:p>
      </dgm:t>
    </dgm:pt>
    <dgm:pt modelId="{262CFACD-115A-48B5-8192-26D42E952B9C}" type="sibTrans" cxnId="{406CFC6B-E083-4278-88A5-2B1F00827CEE}">
      <dgm:prSet/>
      <dgm:spPr/>
      <dgm:t>
        <a:bodyPr/>
        <a:lstStyle/>
        <a:p>
          <a:endParaRPr lang="es-GT"/>
        </a:p>
      </dgm:t>
    </dgm:pt>
    <dgm:pt modelId="{CFFC9DF2-6468-4EB6-B7DA-DF1854F2DD7F}">
      <dgm:prSet phldrT="[Texto]"/>
      <dgm:spPr/>
      <dgm:t>
        <a:bodyPr/>
        <a:lstStyle/>
        <a:p>
          <a:pPr algn="r">
            <a:buFontTx/>
            <a:buNone/>
          </a:pPr>
          <a:r>
            <a:rPr lang="es-ES" dirty="0"/>
            <a:t>                	          							                                                                                                Máxima Autoridad </a:t>
          </a:r>
          <a:endParaRPr lang="es-GT" dirty="0"/>
        </a:p>
      </dgm:t>
    </dgm:pt>
    <dgm:pt modelId="{9FBD1A48-970E-4F65-997F-93BB565B752D}" type="parTrans" cxnId="{0EFDF6B8-2357-45D5-AB67-296DEB2B7B0B}">
      <dgm:prSet/>
      <dgm:spPr/>
      <dgm:t>
        <a:bodyPr/>
        <a:lstStyle/>
        <a:p>
          <a:endParaRPr lang="es-GT"/>
        </a:p>
      </dgm:t>
    </dgm:pt>
    <dgm:pt modelId="{67C4759D-5F56-4D4B-A83B-4F66601A3CA9}" type="sibTrans" cxnId="{0EFDF6B8-2357-45D5-AB67-296DEB2B7B0B}">
      <dgm:prSet/>
      <dgm:spPr/>
      <dgm:t>
        <a:bodyPr/>
        <a:lstStyle/>
        <a:p>
          <a:endParaRPr lang="es-GT"/>
        </a:p>
      </dgm:t>
    </dgm:pt>
    <dgm:pt modelId="{EB7DA944-01EE-4952-8481-A58A512FE102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b) DIRECTORA EJECUTIVA, SUBDIRECTORES, JEFES DE DEPARTAENTOS, ASESORES.</a:t>
          </a:r>
          <a:endParaRPr lang="es-GT" dirty="0">
            <a:solidFill>
              <a:schemeClr val="tx1"/>
            </a:solidFill>
          </a:endParaRPr>
        </a:p>
      </dgm:t>
    </dgm:pt>
    <dgm:pt modelId="{2B0E3B13-81A6-412C-A546-57D9A147398D}" type="parTrans" cxnId="{E5766930-1E4E-457E-BEC6-C53DD2E34099}">
      <dgm:prSet/>
      <dgm:spPr/>
      <dgm:t>
        <a:bodyPr/>
        <a:lstStyle/>
        <a:p>
          <a:endParaRPr lang="es-GT"/>
        </a:p>
      </dgm:t>
    </dgm:pt>
    <dgm:pt modelId="{A38671C0-9DDF-48B7-A20F-1870424BEA14}" type="sibTrans" cxnId="{E5766930-1E4E-457E-BEC6-C53DD2E34099}">
      <dgm:prSet/>
      <dgm:spPr/>
      <dgm:t>
        <a:bodyPr/>
        <a:lstStyle/>
        <a:p>
          <a:endParaRPr lang="es-GT"/>
        </a:p>
      </dgm:t>
    </dgm:pt>
    <dgm:pt modelId="{7F8CE8EF-A69A-42DE-A20D-FDD75B200AEA}">
      <dgm:prSet phldrT="[Texto]"/>
      <dgm:spPr/>
      <dgm:t>
        <a:bodyPr/>
        <a:lstStyle/>
        <a:p>
          <a:pPr algn="r">
            <a:buFontTx/>
            <a:buNone/>
          </a:pPr>
          <a:r>
            <a:rPr lang="es-ES" dirty="0"/>
            <a:t>		          	         				                                                                                                                                            Equipo de Dirección </a:t>
          </a:r>
          <a:endParaRPr lang="es-GT" dirty="0"/>
        </a:p>
      </dgm:t>
    </dgm:pt>
    <dgm:pt modelId="{F9A07285-19E8-47CF-A805-66615324FD55}" type="parTrans" cxnId="{EF15E16B-AEFC-4EEF-91B4-2EC919DCEF37}">
      <dgm:prSet/>
      <dgm:spPr/>
      <dgm:t>
        <a:bodyPr/>
        <a:lstStyle/>
        <a:p>
          <a:endParaRPr lang="es-GT"/>
        </a:p>
      </dgm:t>
    </dgm:pt>
    <dgm:pt modelId="{8120193F-5942-4886-A9CB-476E55B43A54}" type="sibTrans" cxnId="{EF15E16B-AEFC-4EEF-91B4-2EC919DCEF37}">
      <dgm:prSet/>
      <dgm:spPr/>
      <dgm:t>
        <a:bodyPr/>
        <a:lstStyle/>
        <a:p>
          <a:endParaRPr lang="es-GT"/>
        </a:p>
      </dgm:t>
    </dgm:pt>
    <dgm:pt modelId="{DB14A3EC-9D84-48A6-93C8-EC86863407B8}" type="pres">
      <dgm:prSet presAssocID="{850576E2-9DA3-4BF1-9156-43DFB255BA85}" presName="linear" presStyleCnt="0">
        <dgm:presLayoutVars>
          <dgm:animLvl val="lvl"/>
          <dgm:resizeHandles val="exact"/>
        </dgm:presLayoutVars>
      </dgm:prSet>
      <dgm:spPr/>
    </dgm:pt>
    <dgm:pt modelId="{2DE1C121-E9F1-41CB-93AE-51F4B75BADC9}" type="pres">
      <dgm:prSet presAssocID="{756ED25A-94BA-4BFB-9252-8C73B4132DCD}" presName="parentText" presStyleLbl="node1" presStyleIdx="0" presStyleCnt="2" custLinFactY="-18851" custLinFactNeighborX="-1032" custLinFactNeighborY="-100000">
        <dgm:presLayoutVars>
          <dgm:chMax val="0"/>
          <dgm:bulletEnabled val="1"/>
        </dgm:presLayoutVars>
      </dgm:prSet>
      <dgm:spPr/>
    </dgm:pt>
    <dgm:pt modelId="{68720F6A-840E-41EE-B2CD-E9BB3028E2E5}" type="pres">
      <dgm:prSet presAssocID="{756ED25A-94BA-4BFB-9252-8C73B4132DCD}" presName="childText" presStyleLbl="revTx" presStyleIdx="0" presStyleCnt="2">
        <dgm:presLayoutVars>
          <dgm:bulletEnabled val="1"/>
        </dgm:presLayoutVars>
      </dgm:prSet>
      <dgm:spPr/>
    </dgm:pt>
    <dgm:pt modelId="{99F4B39F-EEEC-4E1B-9EBD-6B2B954EE6D2}" type="pres">
      <dgm:prSet presAssocID="{EB7DA944-01EE-4952-8481-A58A512FE10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256A0F0-4140-48A9-8B29-971C35C5A7BF}" type="pres">
      <dgm:prSet presAssocID="{EB7DA944-01EE-4952-8481-A58A512FE10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3AC7E21-6FA7-43E2-9274-B574B419AD1B}" type="presOf" srcId="{756ED25A-94BA-4BFB-9252-8C73B4132DCD}" destId="{2DE1C121-E9F1-41CB-93AE-51F4B75BADC9}" srcOrd="0" destOrd="0" presId="urn:microsoft.com/office/officeart/2005/8/layout/vList2"/>
    <dgm:cxn modelId="{E5766930-1E4E-457E-BEC6-C53DD2E34099}" srcId="{850576E2-9DA3-4BF1-9156-43DFB255BA85}" destId="{EB7DA944-01EE-4952-8481-A58A512FE102}" srcOrd="1" destOrd="0" parTransId="{2B0E3B13-81A6-412C-A546-57D9A147398D}" sibTransId="{A38671C0-9DDF-48B7-A20F-1870424BEA14}"/>
    <dgm:cxn modelId="{56AFA53E-8A50-4DD4-9B05-3AD9777E81D7}" type="presOf" srcId="{CFFC9DF2-6468-4EB6-B7DA-DF1854F2DD7F}" destId="{68720F6A-840E-41EE-B2CD-E9BB3028E2E5}" srcOrd="0" destOrd="0" presId="urn:microsoft.com/office/officeart/2005/8/layout/vList2"/>
    <dgm:cxn modelId="{EF15E16B-AEFC-4EEF-91B4-2EC919DCEF37}" srcId="{EB7DA944-01EE-4952-8481-A58A512FE102}" destId="{7F8CE8EF-A69A-42DE-A20D-FDD75B200AEA}" srcOrd="0" destOrd="0" parTransId="{F9A07285-19E8-47CF-A805-66615324FD55}" sibTransId="{8120193F-5942-4886-A9CB-476E55B43A54}"/>
    <dgm:cxn modelId="{406CFC6B-E083-4278-88A5-2B1F00827CEE}" srcId="{850576E2-9DA3-4BF1-9156-43DFB255BA85}" destId="{756ED25A-94BA-4BFB-9252-8C73B4132DCD}" srcOrd="0" destOrd="0" parTransId="{5354794C-9968-41D1-8653-C5BB50E14470}" sibTransId="{262CFACD-115A-48B5-8192-26D42E952B9C}"/>
    <dgm:cxn modelId="{B9FA2B77-93B0-42D4-8F1E-B324E576F4DA}" type="presOf" srcId="{EB7DA944-01EE-4952-8481-A58A512FE102}" destId="{99F4B39F-EEEC-4E1B-9EBD-6B2B954EE6D2}" srcOrd="0" destOrd="0" presId="urn:microsoft.com/office/officeart/2005/8/layout/vList2"/>
    <dgm:cxn modelId="{1E2EF196-9ACD-4B24-AFFD-9E1C809ED9F3}" type="presOf" srcId="{850576E2-9DA3-4BF1-9156-43DFB255BA85}" destId="{DB14A3EC-9D84-48A6-93C8-EC86863407B8}" srcOrd="0" destOrd="0" presId="urn:microsoft.com/office/officeart/2005/8/layout/vList2"/>
    <dgm:cxn modelId="{0EFDF6B8-2357-45D5-AB67-296DEB2B7B0B}" srcId="{756ED25A-94BA-4BFB-9252-8C73B4132DCD}" destId="{CFFC9DF2-6468-4EB6-B7DA-DF1854F2DD7F}" srcOrd="0" destOrd="0" parTransId="{9FBD1A48-970E-4F65-997F-93BB565B752D}" sibTransId="{67C4759D-5F56-4D4B-A83B-4F66601A3CA9}"/>
    <dgm:cxn modelId="{313010D1-D659-413B-9B46-6C1CB6248760}" type="presOf" srcId="{7F8CE8EF-A69A-42DE-A20D-FDD75B200AEA}" destId="{6256A0F0-4140-48A9-8B29-971C35C5A7BF}" srcOrd="0" destOrd="0" presId="urn:microsoft.com/office/officeart/2005/8/layout/vList2"/>
    <dgm:cxn modelId="{339D8483-B8F4-4553-ACC5-A2E46B98849F}" type="presParOf" srcId="{DB14A3EC-9D84-48A6-93C8-EC86863407B8}" destId="{2DE1C121-E9F1-41CB-93AE-51F4B75BADC9}" srcOrd="0" destOrd="0" presId="urn:microsoft.com/office/officeart/2005/8/layout/vList2"/>
    <dgm:cxn modelId="{7BE60220-0474-4C45-8229-71B01523229D}" type="presParOf" srcId="{DB14A3EC-9D84-48A6-93C8-EC86863407B8}" destId="{68720F6A-840E-41EE-B2CD-E9BB3028E2E5}" srcOrd="1" destOrd="0" presId="urn:microsoft.com/office/officeart/2005/8/layout/vList2"/>
    <dgm:cxn modelId="{850CC58F-E217-4C99-BA35-882D709C518B}" type="presParOf" srcId="{DB14A3EC-9D84-48A6-93C8-EC86863407B8}" destId="{99F4B39F-EEEC-4E1B-9EBD-6B2B954EE6D2}" srcOrd="2" destOrd="0" presId="urn:microsoft.com/office/officeart/2005/8/layout/vList2"/>
    <dgm:cxn modelId="{84F26D02-7A8F-4237-A8D9-206CAD34D236}" type="presParOf" srcId="{DB14A3EC-9D84-48A6-93C8-EC86863407B8}" destId="{6256A0F0-4140-48A9-8B29-971C35C5A7B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0576E2-9DA3-4BF1-9156-43DFB255BA85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GT"/>
        </a:p>
      </dgm:t>
    </dgm:pt>
    <dgm:pt modelId="{756ED25A-94BA-4BFB-9252-8C73B4132DCD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c) COLABORADORES DEL CONSEJO NACIONAL DE LA JUVENTUD </a:t>
          </a:r>
          <a:endParaRPr lang="es-GT" dirty="0">
            <a:solidFill>
              <a:schemeClr val="tx1"/>
            </a:solidFill>
          </a:endParaRPr>
        </a:p>
      </dgm:t>
    </dgm:pt>
    <dgm:pt modelId="{5354794C-9968-41D1-8653-C5BB50E14470}" type="parTrans" cxnId="{406CFC6B-E083-4278-88A5-2B1F00827CEE}">
      <dgm:prSet/>
      <dgm:spPr/>
      <dgm:t>
        <a:bodyPr/>
        <a:lstStyle/>
        <a:p>
          <a:endParaRPr lang="es-GT"/>
        </a:p>
      </dgm:t>
    </dgm:pt>
    <dgm:pt modelId="{262CFACD-115A-48B5-8192-26D42E952B9C}" type="sibTrans" cxnId="{406CFC6B-E083-4278-88A5-2B1F00827CEE}">
      <dgm:prSet/>
      <dgm:spPr/>
      <dgm:t>
        <a:bodyPr/>
        <a:lstStyle/>
        <a:p>
          <a:endParaRPr lang="es-GT"/>
        </a:p>
      </dgm:t>
    </dgm:pt>
    <dgm:pt modelId="{CFFC9DF2-6468-4EB6-B7DA-DF1854F2DD7F}">
      <dgm:prSet phldrT="[Texto]"/>
      <dgm:spPr/>
      <dgm:t>
        <a:bodyPr/>
        <a:lstStyle/>
        <a:p>
          <a:pPr>
            <a:buFontTx/>
            <a:buNone/>
          </a:pPr>
          <a:r>
            <a:rPr lang="es-ES" dirty="0"/>
            <a:t>                	</a:t>
          </a:r>
          <a:endParaRPr lang="es-GT" dirty="0"/>
        </a:p>
      </dgm:t>
    </dgm:pt>
    <dgm:pt modelId="{9FBD1A48-970E-4F65-997F-93BB565B752D}" type="parTrans" cxnId="{0EFDF6B8-2357-45D5-AB67-296DEB2B7B0B}">
      <dgm:prSet/>
      <dgm:spPr/>
      <dgm:t>
        <a:bodyPr/>
        <a:lstStyle/>
        <a:p>
          <a:endParaRPr lang="es-GT"/>
        </a:p>
      </dgm:t>
    </dgm:pt>
    <dgm:pt modelId="{67C4759D-5F56-4D4B-A83B-4F66601A3CA9}" type="sibTrans" cxnId="{0EFDF6B8-2357-45D5-AB67-296DEB2B7B0B}">
      <dgm:prSet/>
      <dgm:spPr/>
      <dgm:t>
        <a:bodyPr/>
        <a:lstStyle/>
        <a:p>
          <a:endParaRPr lang="es-GT"/>
        </a:p>
      </dgm:t>
    </dgm:pt>
    <dgm:pt modelId="{EB7DA944-01EE-4952-8481-A58A512FE102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d) FISCALIZACION INTERNA</a:t>
          </a:r>
          <a:endParaRPr lang="es-GT" dirty="0">
            <a:solidFill>
              <a:schemeClr val="tx1"/>
            </a:solidFill>
          </a:endParaRPr>
        </a:p>
      </dgm:t>
    </dgm:pt>
    <dgm:pt modelId="{2B0E3B13-81A6-412C-A546-57D9A147398D}" type="parTrans" cxnId="{E5766930-1E4E-457E-BEC6-C53DD2E34099}">
      <dgm:prSet/>
      <dgm:spPr/>
      <dgm:t>
        <a:bodyPr/>
        <a:lstStyle/>
        <a:p>
          <a:endParaRPr lang="es-GT"/>
        </a:p>
      </dgm:t>
    </dgm:pt>
    <dgm:pt modelId="{A38671C0-9DDF-48B7-A20F-1870424BEA14}" type="sibTrans" cxnId="{E5766930-1E4E-457E-BEC6-C53DD2E34099}">
      <dgm:prSet/>
      <dgm:spPr/>
      <dgm:t>
        <a:bodyPr/>
        <a:lstStyle/>
        <a:p>
          <a:endParaRPr lang="es-GT"/>
        </a:p>
      </dgm:t>
    </dgm:pt>
    <dgm:pt modelId="{7F8CE8EF-A69A-42DE-A20D-FDD75B200AEA}">
      <dgm:prSet phldrT="[Texto]"/>
      <dgm:spPr/>
      <dgm:t>
        <a:bodyPr/>
        <a:lstStyle/>
        <a:p>
          <a:pPr>
            <a:buFontTx/>
            <a:buNone/>
          </a:pPr>
          <a:r>
            <a:rPr lang="es-ES" dirty="0"/>
            <a:t>		          											            Unidad de Auditoría Interna </a:t>
          </a:r>
          <a:endParaRPr lang="es-GT" dirty="0"/>
        </a:p>
      </dgm:t>
    </dgm:pt>
    <dgm:pt modelId="{F9A07285-19E8-47CF-A805-66615324FD55}" type="parTrans" cxnId="{EF15E16B-AEFC-4EEF-91B4-2EC919DCEF37}">
      <dgm:prSet/>
      <dgm:spPr/>
      <dgm:t>
        <a:bodyPr/>
        <a:lstStyle/>
        <a:p>
          <a:endParaRPr lang="es-GT"/>
        </a:p>
      </dgm:t>
    </dgm:pt>
    <dgm:pt modelId="{8120193F-5942-4886-A9CB-476E55B43A54}" type="sibTrans" cxnId="{EF15E16B-AEFC-4EEF-91B4-2EC919DCEF37}">
      <dgm:prSet/>
      <dgm:spPr/>
      <dgm:t>
        <a:bodyPr/>
        <a:lstStyle/>
        <a:p>
          <a:endParaRPr lang="es-GT"/>
        </a:p>
      </dgm:t>
    </dgm:pt>
    <dgm:pt modelId="{9A39BFCA-635D-4C9B-846F-FEA7884A50AD}">
      <dgm:prSet phldrT="[Texto]"/>
      <dgm:spPr/>
      <dgm:t>
        <a:bodyPr/>
        <a:lstStyle/>
        <a:p>
          <a:pPr>
            <a:buFontTx/>
            <a:buNone/>
          </a:pPr>
          <a:r>
            <a:rPr lang="es-ES" dirty="0"/>
            <a:t>												                                                            													                                       </a:t>
          </a:r>
          <a:r>
            <a:rPr lang="es-GT" dirty="0"/>
            <a:t>Servidores Públicos, y</a:t>
          </a:r>
        </a:p>
      </dgm:t>
    </dgm:pt>
    <dgm:pt modelId="{02C70BB1-0489-45DC-A71F-DDAB0582843D}" type="parTrans" cxnId="{3922B09D-66DE-49C2-95CB-B7FDA1BA7F0B}">
      <dgm:prSet/>
      <dgm:spPr/>
      <dgm:t>
        <a:bodyPr/>
        <a:lstStyle/>
        <a:p>
          <a:endParaRPr lang="es-GT"/>
        </a:p>
      </dgm:t>
    </dgm:pt>
    <dgm:pt modelId="{C63082EF-3CB3-48BC-B13F-A7ABE86EB66C}" type="sibTrans" cxnId="{3922B09D-66DE-49C2-95CB-B7FDA1BA7F0B}">
      <dgm:prSet/>
      <dgm:spPr/>
      <dgm:t>
        <a:bodyPr/>
        <a:lstStyle/>
        <a:p>
          <a:endParaRPr lang="es-GT"/>
        </a:p>
      </dgm:t>
    </dgm:pt>
    <dgm:pt modelId="{DB14A3EC-9D84-48A6-93C8-EC86863407B8}" type="pres">
      <dgm:prSet presAssocID="{850576E2-9DA3-4BF1-9156-43DFB255BA85}" presName="linear" presStyleCnt="0">
        <dgm:presLayoutVars>
          <dgm:animLvl val="lvl"/>
          <dgm:resizeHandles val="exact"/>
        </dgm:presLayoutVars>
      </dgm:prSet>
      <dgm:spPr/>
    </dgm:pt>
    <dgm:pt modelId="{2DE1C121-E9F1-41CB-93AE-51F4B75BADC9}" type="pres">
      <dgm:prSet presAssocID="{756ED25A-94BA-4BFB-9252-8C73B4132DCD}" presName="parentText" presStyleLbl="node1" presStyleIdx="0" presStyleCnt="2" custLinFactNeighborY="25324">
        <dgm:presLayoutVars>
          <dgm:chMax val="0"/>
          <dgm:bulletEnabled val="1"/>
        </dgm:presLayoutVars>
      </dgm:prSet>
      <dgm:spPr/>
    </dgm:pt>
    <dgm:pt modelId="{68720F6A-840E-41EE-B2CD-E9BB3028E2E5}" type="pres">
      <dgm:prSet presAssocID="{756ED25A-94BA-4BFB-9252-8C73B4132DCD}" presName="childText" presStyleLbl="revTx" presStyleIdx="0" presStyleCnt="2">
        <dgm:presLayoutVars>
          <dgm:bulletEnabled val="1"/>
        </dgm:presLayoutVars>
      </dgm:prSet>
      <dgm:spPr/>
    </dgm:pt>
    <dgm:pt modelId="{99F4B39F-EEEC-4E1B-9EBD-6B2B954EE6D2}" type="pres">
      <dgm:prSet presAssocID="{EB7DA944-01EE-4952-8481-A58A512FE102}" presName="parentText" presStyleLbl="node1" presStyleIdx="1" presStyleCnt="2" custLinFactNeighborX="-3706" custLinFactNeighborY="11920">
        <dgm:presLayoutVars>
          <dgm:chMax val="0"/>
          <dgm:bulletEnabled val="1"/>
        </dgm:presLayoutVars>
      </dgm:prSet>
      <dgm:spPr/>
    </dgm:pt>
    <dgm:pt modelId="{6256A0F0-4140-48A9-8B29-971C35C5A7BF}" type="pres">
      <dgm:prSet presAssocID="{EB7DA944-01EE-4952-8481-A58A512FE102}" presName="childText" presStyleLbl="revTx" presStyleIdx="1" presStyleCnt="2" custScaleY="165127">
        <dgm:presLayoutVars>
          <dgm:bulletEnabled val="1"/>
        </dgm:presLayoutVars>
      </dgm:prSet>
      <dgm:spPr/>
    </dgm:pt>
  </dgm:ptLst>
  <dgm:cxnLst>
    <dgm:cxn modelId="{06432414-F2CC-454D-8B93-A217B2B4CEBA}" type="presOf" srcId="{9A39BFCA-635D-4C9B-846F-FEA7884A50AD}" destId="{68720F6A-840E-41EE-B2CD-E9BB3028E2E5}" srcOrd="0" destOrd="1" presId="urn:microsoft.com/office/officeart/2005/8/layout/vList2"/>
    <dgm:cxn modelId="{63AC7E21-6FA7-43E2-9274-B574B419AD1B}" type="presOf" srcId="{756ED25A-94BA-4BFB-9252-8C73B4132DCD}" destId="{2DE1C121-E9F1-41CB-93AE-51F4B75BADC9}" srcOrd="0" destOrd="0" presId="urn:microsoft.com/office/officeart/2005/8/layout/vList2"/>
    <dgm:cxn modelId="{E5766930-1E4E-457E-BEC6-C53DD2E34099}" srcId="{850576E2-9DA3-4BF1-9156-43DFB255BA85}" destId="{EB7DA944-01EE-4952-8481-A58A512FE102}" srcOrd="1" destOrd="0" parTransId="{2B0E3B13-81A6-412C-A546-57D9A147398D}" sibTransId="{A38671C0-9DDF-48B7-A20F-1870424BEA14}"/>
    <dgm:cxn modelId="{56AFA53E-8A50-4DD4-9B05-3AD9777E81D7}" type="presOf" srcId="{CFFC9DF2-6468-4EB6-B7DA-DF1854F2DD7F}" destId="{68720F6A-840E-41EE-B2CD-E9BB3028E2E5}" srcOrd="0" destOrd="0" presId="urn:microsoft.com/office/officeart/2005/8/layout/vList2"/>
    <dgm:cxn modelId="{EF15E16B-AEFC-4EEF-91B4-2EC919DCEF37}" srcId="{EB7DA944-01EE-4952-8481-A58A512FE102}" destId="{7F8CE8EF-A69A-42DE-A20D-FDD75B200AEA}" srcOrd="0" destOrd="0" parTransId="{F9A07285-19E8-47CF-A805-66615324FD55}" sibTransId="{8120193F-5942-4886-A9CB-476E55B43A54}"/>
    <dgm:cxn modelId="{406CFC6B-E083-4278-88A5-2B1F00827CEE}" srcId="{850576E2-9DA3-4BF1-9156-43DFB255BA85}" destId="{756ED25A-94BA-4BFB-9252-8C73B4132DCD}" srcOrd="0" destOrd="0" parTransId="{5354794C-9968-41D1-8653-C5BB50E14470}" sibTransId="{262CFACD-115A-48B5-8192-26D42E952B9C}"/>
    <dgm:cxn modelId="{B9FA2B77-93B0-42D4-8F1E-B324E576F4DA}" type="presOf" srcId="{EB7DA944-01EE-4952-8481-A58A512FE102}" destId="{99F4B39F-EEEC-4E1B-9EBD-6B2B954EE6D2}" srcOrd="0" destOrd="0" presId="urn:microsoft.com/office/officeart/2005/8/layout/vList2"/>
    <dgm:cxn modelId="{1E2EF196-9ACD-4B24-AFFD-9E1C809ED9F3}" type="presOf" srcId="{850576E2-9DA3-4BF1-9156-43DFB255BA85}" destId="{DB14A3EC-9D84-48A6-93C8-EC86863407B8}" srcOrd="0" destOrd="0" presId="urn:microsoft.com/office/officeart/2005/8/layout/vList2"/>
    <dgm:cxn modelId="{3922B09D-66DE-49C2-95CB-B7FDA1BA7F0B}" srcId="{CFFC9DF2-6468-4EB6-B7DA-DF1854F2DD7F}" destId="{9A39BFCA-635D-4C9B-846F-FEA7884A50AD}" srcOrd="0" destOrd="0" parTransId="{02C70BB1-0489-45DC-A71F-DDAB0582843D}" sibTransId="{C63082EF-3CB3-48BC-B13F-A7ABE86EB66C}"/>
    <dgm:cxn modelId="{0EFDF6B8-2357-45D5-AB67-296DEB2B7B0B}" srcId="{756ED25A-94BA-4BFB-9252-8C73B4132DCD}" destId="{CFFC9DF2-6468-4EB6-B7DA-DF1854F2DD7F}" srcOrd="0" destOrd="0" parTransId="{9FBD1A48-970E-4F65-997F-93BB565B752D}" sibTransId="{67C4759D-5F56-4D4B-A83B-4F66601A3CA9}"/>
    <dgm:cxn modelId="{313010D1-D659-413B-9B46-6C1CB6248760}" type="presOf" srcId="{7F8CE8EF-A69A-42DE-A20D-FDD75B200AEA}" destId="{6256A0F0-4140-48A9-8B29-971C35C5A7BF}" srcOrd="0" destOrd="0" presId="urn:microsoft.com/office/officeart/2005/8/layout/vList2"/>
    <dgm:cxn modelId="{339D8483-B8F4-4553-ACC5-A2E46B98849F}" type="presParOf" srcId="{DB14A3EC-9D84-48A6-93C8-EC86863407B8}" destId="{2DE1C121-E9F1-41CB-93AE-51F4B75BADC9}" srcOrd="0" destOrd="0" presId="urn:microsoft.com/office/officeart/2005/8/layout/vList2"/>
    <dgm:cxn modelId="{7BE60220-0474-4C45-8229-71B01523229D}" type="presParOf" srcId="{DB14A3EC-9D84-48A6-93C8-EC86863407B8}" destId="{68720F6A-840E-41EE-B2CD-E9BB3028E2E5}" srcOrd="1" destOrd="0" presId="urn:microsoft.com/office/officeart/2005/8/layout/vList2"/>
    <dgm:cxn modelId="{850CC58F-E217-4C99-BA35-882D709C518B}" type="presParOf" srcId="{DB14A3EC-9D84-48A6-93C8-EC86863407B8}" destId="{99F4B39F-EEEC-4E1B-9EBD-6B2B954EE6D2}" srcOrd="2" destOrd="0" presId="urn:microsoft.com/office/officeart/2005/8/layout/vList2"/>
    <dgm:cxn modelId="{84F26D02-7A8F-4237-A8D9-206CAD34D236}" type="presParOf" srcId="{DB14A3EC-9D84-48A6-93C8-EC86863407B8}" destId="{6256A0F0-4140-48A9-8B29-971C35C5A7B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228B1D-19A5-4D02-9CED-166E7117BF71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GT"/>
        </a:p>
      </dgm:t>
    </dgm:pt>
    <dgm:pt modelId="{80F17FB3-AD18-400C-A7E5-1A242A27D59C}">
      <dgm:prSet phldrT="[Texto]" custT="1"/>
      <dgm:spPr/>
      <dgm:t>
        <a:bodyPr/>
        <a:lstStyle/>
        <a:p>
          <a:r>
            <a:rPr lang="es-ES" sz="2400">
              <a:solidFill>
                <a:schemeClr val="tx1"/>
              </a:solidFill>
            </a:rPr>
            <a:t>Conocer e involucrarse en la nueva </a:t>
          </a:r>
          <a:r>
            <a:rPr lang="es-GT" sz="2400">
              <a:solidFill>
                <a:schemeClr val="tx1"/>
              </a:solidFill>
            </a:rPr>
            <a:t>metodología que contempla el SINACIG.</a:t>
          </a:r>
          <a:endParaRPr lang="es-GT" sz="2400" dirty="0">
            <a:solidFill>
              <a:schemeClr val="tx1"/>
            </a:solidFill>
          </a:endParaRPr>
        </a:p>
      </dgm:t>
    </dgm:pt>
    <dgm:pt modelId="{7AC34BC3-7B51-40E4-A670-E478FDBB3C4E}" type="parTrans" cxnId="{060A7086-8C29-4659-BF1B-2AA0A7DF2D43}">
      <dgm:prSet/>
      <dgm:spPr/>
      <dgm:t>
        <a:bodyPr/>
        <a:lstStyle/>
        <a:p>
          <a:endParaRPr lang="es-GT"/>
        </a:p>
      </dgm:t>
    </dgm:pt>
    <dgm:pt modelId="{6CBFEECA-5915-4936-B839-C67BDD43FA3E}" type="sibTrans" cxnId="{060A7086-8C29-4659-BF1B-2AA0A7DF2D43}">
      <dgm:prSet/>
      <dgm:spPr/>
      <dgm:t>
        <a:bodyPr/>
        <a:lstStyle/>
        <a:p>
          <a:endParaRPr lang="es-GT"/>
        </a:p>
      </dgm:t>
    </dgm:pt>
    <dgm:pt modelId="{EBD52331-F54C-4091-89FD-A82FAACF5A25}">
      <dgm:prSet phldrT="[Texto]" custT="1"/>
      <dgm:spPr/>
      <dgm:t>
        <a:bodyPr/>
        <a:lstStyle/>
        <a:p>
          <a:r>
            <a:rPr lang="es-ES" sz="2400">
              <a:solidFill>
                <a:schemeClr val="tx1"/>
              </a:solidFill>
            </a:rPr>
            <a:t>Convocar a todas las áreas a su cargo.</a:t>
          </a:r>
          <a:endParaRPr lang="es-GT" sz="2400" dirty="0">
            <a:solidFill>
              <a:schemeClr val="tx1"/>
            </a:solidFill>
          </a:endParaRPr>
        </a:p>
      </dgm:t>
    </dgm:pt>
    <dgm:pt modelId="{9860A40B-BF74-4D4B-8FEF-6560DB753F88}" type="parTrans" cxnId="{E5D36B54-B4EE-49D1-8CEC-99E2A2471431}">
      <dgm:prSet/>
      <dgm:spPr/>
      <dgm:t>
        <a:bodyPr/>
        <a:lstStyle/>
        <a:p>
          <a:endParaRPr lang="es-GT"/>
        </a:p>
      </dgm:t>
    </dgm:pt>
    <dgm:pt modelId="{08A52C4D-0DEF-4D8A-9C40-64911D7362B8}" type="sibTrans" cxnId="{E5D36B54-B4EE-49D1-8CEC-99E2A2471431}">
      <dgm:prSet/>
      <dgm:spPr/>
      <dgm:t>
        <a:bodyPr/>
        <a:lstStyle/>
        <a:p>
          <a:endParaRPr lang="es-GT"/>
        </a:p>
      </dgm:t>
    </dgm:pt>
    <dgm:pt modelId="{6E8D70DE-F757-4576-BE4A-0F4439D4F543}">
      <dgm:prSet phldrT="[Texto]" custT="1"/>
      <dgm:spPr/>
      <dgm:t>
        <a:bodyPr/>
        <a:lstStyle/>
        <a:p>
          <a:pPr algn="just"/>
          <a:r>
            <a:rPr lang="es-ES" sz="2400" dirty="0">
              <a:solidFill>
                <a:schemeClr val="tx1"/>
              </a:solidFill>
            </a:rPr>
            <a:t>Difundir la información contenida en el SINACIG, así como del Acuerdo que emita el Concejo Nacional de la Juventud para el </a:t>
          </a:r>
          <a:r>
            <a:rPr lang="es-GT" sz="2400" dirty="0">
              <a:solidFill>
                <a:schemeClr val="tx1"/>
              </a:solidFill>
            </a:rPr>
            <a:t>efecto.</a:t>
          </a:r>
        </a:p>
      </dgm:t>
    </dgm:pt>
    <dgm:pt modelId="{4AFCE297-1007-4522-A683-A214CEA4F4DC}" type="parTrans" cxnId="{DE59A261-CC73-4917-8203-6A77436D493D}">
      <dgm:prSet/>
      <dgm:spPr/>
      <dgm:t>
        <a:bodyPr/>
        <a:lstStyle/>
        <a:p>
          <a:endParaRPr lang="es-GT"/>
        </a:p>
      </dgm:t>
    </dgm:pt>
    <dgm:pt modelId="{33579AC0-42A7-4994-BAF4-F357318C2B34}" type="sibTrans" cxnId="{DE59A261-CC73-4917-8203-6A77436D493D}">
      <dgm:prSet/>
      <dgm:spPr/>
      <dgm:t>
        <a:bodyPr/>
        <a:lstStyle/>
        <a:p>
          <a:endParaRPr lang="es-GT"/>
        </a:p>
      </dgm:t>
    </dgm:pt>
    <dgm:pt modelId="{88F8DD3B-1CB7-4F58-B5AE-1EE324332DBC}" type="pres">
      <dgm:prSet presAssocID="{E6228B1D-19A5-4D02-9CED-166E7117BF71}" presName="linear" presStyleCnt="0">
        <dgm:presLayoutVars>
          <dgm:dir/>
          <dgm:animLvl val="lvl"/>
          <dgm:resizeHandles val="exact"/>
        </dgm:presLayoutVars>
      </dgm:prSet>
      <dgm:spPr/>
    </dgm:pt>
    <dgm:pt modelId="{3B3F6796-CCD3-4BB2-9019-4D8957B12E19}" type="pres">
      <dgm:prSet presAssocID="{80F17FB3-AD18-400C-A7E5-1A242A27D59C}" presName="parentLin" presStyleCnt="0"/>
      <dgm:spPr/>
    </dgm:pt>
    <dgm:pt modelId="{EADE8426-952D-4CFD-8E30-8A5CC687A3D6}" type="pres">
      <dgm:prSet presAssocID="{80F17FB3-AD18-400C-A7E5-1A242A27D59C}" presName="parentLeftMargin" presStyleLbl="node1" presStyleIdx="0" presStyleCnt="3"/>
      <dgm:spPr/>
    </dgm:pt>
    <dgm:pt modelId="{C037CBE8-DE68-4B6B-AF12-A891A0ACDCF0}" type="pres">
      <dgm:prSet presAssocID="{80F17FB3-AD18-400C-A7E5-1A242A27D59C}" presName="parentText" presStyleLbl="node1" presStyleIdx="0" presStyleCnt="3" custScaleX="131433">
        <dgm:presLayoutVars>
          <dgm:chMax val="0"/>
          <dgm:bulletEnabled val="1"/>
        </dgm:presLayoutVars>
      </dgm:prSet>
      <dgm:spPr/>
    </dgm:pt>
    <dgm:pt modelId="{67445FF1-482B-4AF6-AEF7-C0986C1F599C}" type="pres">
      <dgm:prSet presAssocID="{80F17FB3-AD18-400C-A7E5-1A242A27D59C}" presName="negativeSpace" presStyleCnt="0"/>
      <dgm:spPr/>
    </dgm:pt>
    <dgm:pt modelId="{C47B9A52-CD36-488C-BF87-5DD128957D5A}" type="pres">
      <dgm:prSet presAssocID="{80F17FB3-AD18-400C-A7E5-1A242A27D59C}" presName="childText" presStyleLbl="conFgAcc1" presStyleIdx="0" presStyleCnt="3">
        <dgm:presLayoutVars>
          <dgm:bulletEnabled val="1"/>
        </dgm:presLayoutVars>
      </dgm:prSet>
      <dgm:spPr/>
    </dgm:pt>
    <dgm:pt modelId="{A6FBFD2C-70DE-4BAA-BE08-CD50788F4944}" type="pres">
      <dgm:prSet presAssocID="{6CBFEECA-5915-4936-B839-C67BDD43FA3E}" presName="spaceBetweenRectangles" presStyleCnt="0"/>
      <dgm:spPr/>
    </dgm:pt>
    <dgm:pt modelId="{2A8ECB09-C80C-40DF-9638-F17828FEA7D2}" type="pres">
      <dgm:prSet presAssocID="{EBD52331-F54C-4091-89FD-A82FAACF5A25}" presName="parentLin" presStyleCnt="0"/>
      <dgm:spPr/>
    </dgm:pt>
    <dgm:pt modelId="{EDFD693E-5C2D-4643-BCCF-A2178524ECD1}" type="pres">
      <dgm:prSet presAssocID="{EBD52331-F54C-4091-89FD-A82FAACF5A25}" presName="parentLeftMargin" presStyleLbl="node1" presStyleIdx="0" presStyleCnt="3"/>
      <dgm:spPr/>
    </dgm:pt>
    <dgm:pt modelId="{9B6FA6D7-43DB-4B6D-934A-699CF39C91BF}" type="pres">
      <dgm:prSet presAssocID="{EBD52331-F54C-4091-89FD-A82FAACF5A25}" presName="parentText" presStyleLbl="node1" presStyleIdx="1" presStyleCnt="3" custScaleX="128576" custLinFactNeighborX="26834" custLinFactNeighborY="-948">
        <dgm:presLayoutVars>
          <dgm:chMax val="0"/>
          <dgm:bulletEnabled val="1"/>
        </dgm:presLayoutVars>
      </dgm:prSet>
      <dgm:spPr/>
    </dgm:pt>
    <dgm:pt modelId="{302F39EF-63FA-4583-A78F-17F95311D6A2}" type="pres">
      <dgm:prSet presAssocID="{EBD52331-F54C-4091-89FD-A82FAACF5A25}" presName="negativeSpace" presStyleCnt="0"/>
      <dgm:spPr/>
    </dgm:pt>
    <dgm:pt modelId="{ED4CBCF0-0BF0-4CF2-875A-D0D422572B74}" type="pres">
      <dgm:prSet presAssocID="{EBD52331-F54C-4091-89FD-A82FAACF5A25}" presName="childText" presStyleLbl="conFgAcc1" presStyleIdx="1" presStyleCnt="3">
        <dgm:presLayoutVars>
          <dgm:bulletEnabled val="1"/>
        </dgm:presLayoutVars>
      </dgm:prSet>
      <dgm:spPr/>
    </dgm:pt>
    <dgm:pt modelId="{6ACF2AED-5FDB-4806-8B4F-F99FC6C60D35}" type="pres">
      <dgm:prSet presAssocID="{08A52C4D-0DEF-4D8A-9C40-64911D7362B8}" presName="spaceBetweenRectangles" presStyleCnt="0"/>
      <dgm:spPr/>
    </dgm:pt>
    <dgm:pt modelId="{D1CFF09E-542D-4CEC-864A-BAFCC27A2FFA}" type="pres">
      <dgm:prSet presAssocID="{6E8D70DE-F757-4576-BE4A-0F4439D4F543}" presName="parentLin" presStyleCnt="0"/>
      <dgm:spPr/>
    </dgm:pt>
    <dgm:pt modelId="{3FA04047-1CBD-4D8A-A0DE-90B4E1F7C08F}" type="pres">
      <dgm:prSet presAssocID="{6E8D70DE-F757-4576-BE4A-0F4439D4F543}" presName="parentLeftMargin" presStyleLbl="node1" presStyleIdx="1" presStyleCnt="3"/>
      <dgm:spPr/>
    </dgm:pt>
    <dgm:pt modelId="{3692D82A-02BE-4A39-884A-9747F861FDC3}" type="pres">
      <dgm:prSet presAssocID="{6E8D70DE-F757-4576-BE4A-0F4439D4F543}" presName="parentText" presStyleLbl="node1" presStyleIdx="2" presStyleCnt="3" custScaleX="128637" custScaleY="122384">
        <dgm:presLayoutVars>
          <dgm:chMax val="0"/>
          <dgm:bulletEnabled val="1"/>
        </dgm:presLayoutVars>
      </dgm:prSet>
      <dgm:spPr/>
    </dgm:pt>
    <dgm:pt modelId="{CD270403-7BDC-4519-ABDA-E6A0C285EC2C}" type="pres">
      <dgm:prSet presAssocID="{6E8D70DE-F757-4576-BE4A-0F4439D4F543}" presName="negativeSpace" presStyleCnt="0"/>
      <dgm:spPr/>
    </dgm:pt>
    <dgm:pt modelId="{0CBD6344-A9B4-4B4F-A4E8-8B1BF4A67D4B}" type="pres">
      <dgm:prSet presAssocID="{6E8D70DE-F757-4576-BE4A-0F4439D4F54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E59A261-CC73-4917-8203-6A77436D493D}" srcId="{E6228B1D-19A5-4D02-9CED-166E7117BF71}" destId="{6E8D70DE-F757-4576-BE4A-0F4439D4F543}" srcOrd="2" destOrd="0" parTransId="{4AFCE297-1007-4522-A683-A214CEA4F4DC}" sibTransId="{33579AC0-42A7-4994-BAF4-F357318C2B34}"/>
    <dgm:cxn modelId="{E5D36B54-B4EE-49D1-8CEC-99E2A2471431}" srcId="{E6228B1D-19A5-4D02-9CED-166E7117BF71}" destId="{EBD52331-F54C-4091-89FD-A82FAACF5A25}" srcOrd="1" destOrd="0" parTransId="{9860A40B-BF74-4D4B-8FEF-6560DB753F88}" sibTransId="{08A52C4D-0DEF-4D8A-9C40-64911D7362B8}"/>
    <dgm:cxn modelId="{4530CB55-5FC8-4F25-9736-1FDCC8298C4E}" type="presOf" srcId="{EBD52331-F54C-4091-89FD-A82FAACF5A25}" destId="{EDFD693E-5C2D-4643-BCCF-A2178524ECD1}" srcOrd="0" destOrd="0" presId="urn:microsoft.com/office/officeart/2005/8/layout/list1"/>
    <dgm:cxn modelId="{D7571483-2AF5-4557-8F96-8E07F4480186}" type="presOf" srcId="{80F17FB3-AD18-400C-A7E5-1A242A27D59C}" destId="{EADE8426-952D-4CFD-8E30-8A5CC687A3D6}" srcOrd="0" destOrd="0" presId="urn:microsoft.com/office/officeart/2005/8/layout/list1"/>
    <dgm:cxn modelId="{060A7086-8C29-4659-BF1B-2AA0A7DF2D43}" srcId="{E6228B1D-19A5-4D02-9CED-166E7117BF71}" destId="{80F17FB3-AD18-400C-A7E5-1A242A27D59C}" srcOrd="0" destOrd="0" parTransId="{7AC34BC3-7B51-40E4-A670-E478FDBB3C4E}" sibTransId="{6CBFEECA-5915-4936-B839-C67BDD43FA3E}"/>
    <dgm:cxn modelId="{CB1C958A-5BA6-4055-A176-B86EA5D983D3}" type="presOf" srcId="{6E8D70DE-F757-4576-BE4A-0F4439D4F543}" destId="{3692D82A-02BE-4A39-884A-9747F861FDC3}" srcOrd="1" destOrd="0" presId="urn:microsoft.com/office/officeart/2005/8/layout/list1"/>
    <dgm:cxn modelId="{CF9AB1AC-F12B-4B71-B68F-8888A5D7C040}" type="presOf" srcId="{EBD52331-F54C-4091-89FD-A82FAACF5A25}" destId="{9B6FA6D7-43DB-4B6D-934A-699CF39C91BF}" srcOrd="1" destOrd="0" presId="urn:microsoft.com/office/officeart/2005/8/layout/list1"/>
    <dgm:cxn modelId="{53F896BA-6FD8-4C5C-A65C-7CDE6699D697}" type="presOf" srcId="{E6228B1D-19A5-4D02-9CED-166E7117BF71}" destId="{88F8DD3B-1CB7-4F58-B5AE-1EE324332DBC}" srcOrd="0" destOrd="0" presId="urn:microsoft.com/office/officeart/2005/8/layout/list1"/>
    <dgm:cxn modelId="{4B65ACC6-105D-4A2B-A989-1154460BFF7A}" type="presOf" srcId="{80F17FB3-AD18-400C-A7E5-1A242A27D59C}" destId="{C037CBE8-DE68-4B6B-AF12-A891A0ACDCF0}" srcOrd="1" destOrd="0" presId="urn:microsoft.com/office/officeart/2005/8/layout/list1"/>
    <dgm:cxn modelId="{308A84D6-21C4-4C65-9044-23DE48DC473B}" type="presOf" srcId="{6E8D70DE-F757-4576-BE4A-0F4439D4F543}" destId="{3FA04047-1CBD-4D8A-A0DE-90B4E1F7C08F}" srcOrd="0" destOrd="0" presId="urn:microsoft.com/office/officeart/2005/8/layout/list1"/>
    <dgm:cxn modelId="{DC512DE8-1458-4E15-BB8E-8D25AD734077}" type="presParOf" srcId="{88F8DD3B-1CB7-4F58-B5AE-1EE324332DBC}" destId="{3B3F6796-CCD3-4BB2-9019-4D8957B12E19}" srcOrd="0" destOrd="0" presId="urn:microsoft.com/office/officeart/2005/8/layout/list1"/>
    <dgm:cxn modelId="{9FB415A3-C370-47E7-86B0-DD505C5745B3}" type="presParOf" srcId="{3B3F6796-CCD3-4BB2-9019-4D8957B12E19}" destId="{EADE8426-952D-4CFD-8E30-8A5CC687A3D6}" srcOrd="0" destOrd="0" presId="urn:microsoft.com/office/officeart/2005/8/layout/list1"/>
    <dgm:cxn modelId="{1DE804C8-5AE6-4067-9619-3D8544708FD7}" type="presParOf" srcId="{3B3F6796-CCD3-4BB2-9019-4D8957B12E19}" destId="{C037CBE8-DE68-4B6B-AF12-A891A0ACDCF0}" srcOrd="1" destOrd="0" presId="urn:microsoft.com/office/officeart/2005/8/layout/list1"/>
    <dgm:cxn modelId="{83A4B16D-D970-4197-8E3E-C14C10D9BFE9}" type="presParOf" srcId="{88F8DD3B-1CB7-4F58-B5AE-1EE324332DBC}" destId="{67445FF1-482B-4AF6-AEF7-C0986C1F599C}" srcOrd="1" destOrd="0" presId="urn:microsoft.com/office/officeart/2005/8/layout/list1"/>
    <dgm:cxn modelId="{6DEA02DA-1733-4F52-9391-1D810F3FA877}" type="presParOf" srcId="{88F8DD3B-1CB7-4F58-B5AE-1EE324332DBC}" destId="{C47B9A52-CD36-488C-BF87-5DD128957D5A}" srcOrd="2" destOrd="0" presId="urn:microsoft.com/office/officeart/2005/8/layout/list1"/>
    <dgm:cxn modelId="{B1B8FFB5-6880-4096-9B1A-E0D2FF168D86}" type="presParOf" srcId="{88F8DD3B-1CB7-4F58-B5AE-1EE324332DBC}" destId="{A6FBFD2C-70DE-4BAA-BE08-CD50788F4944}" srcOrd="3" destOrd="0" presId="urn:microsoft.com/office/officeart/2005/8/layout/list1"/>
    <dgm:cxn modelId="{EF66AFA1-646E-4F32-9E16-5B962A1F13DF}" type="presParOf" srcId="{88F8DD3B-1CB7-4F58-B5AE-1EE324332DBC}" destId="{2A8ECB09-C80C-40DF-9638-F17828FEA7D2}" srcOrd="4" destOrd="0" presId="urn:microsoft.com/office/officeart/2005/8/layout/list1"/>
    <dgm:cxn modelId="{FA366409-0261-455B-A507-0CEA2A596AED}" type="presParOf" srcId="{2A8ECB09-C80C-40DF-9638-F17828FEA7D2}" destId="{EDFD693E-5C2D-4643-BCCF-A2178524ECD1}" srcOrd="0" destOrd="0" presId="urn:microsoft.com/office/officeart/2005/8/layout/list1"/>
    <dgm:cxn modelId="{8AF0418B-6A53-4EA5-B3BB-37CF0724FB42}" type="presParOf" srcId="{2A8ECB09-C80C-40DF-9638-F17828FEA7D2}" destId="{9B6FA6D7-43DB-4B6D-934A-699CF39C91BF}" srcOrd="1" destOrd="0" presId="urn:microsoft.com/office/officeart/2005/8/layout/list1"/>
    <dgm:cxn modelId="{2A2E884A-862E-44B5-845D-66DBDC96A9BB}" type="presParOf" srcId="{88F8DD3B-1CB7-4F58-B5AE-1EE324332DBC}" destId="{302F39EF-63FA-4583-A78F-17F95311D6A2}" srcOrd="5" destOrd="0" presId="urn:microsoft.com/office/officeart/2005/8/layout/list1"/>
    <dgm:cxn modelId="{82DEF1A4-9652-4BC4-8797-334DFE7842E4}" type="presParOf" srcId="{88F8DD3B-1CB7-4F58-B5AE-1EE324332DBC}" destId="{ED4CBCF0-0BF0-4CF2-875A-D0D422572B74}" srcOrd="6" destOrd="0" presId="urn:microsoft.com/office/officeart/2005/8/layout/list1"/>
    <dgm:cxn modelId="{9164922E-CDFD-4F6A-9C03-FB43CA6C58EC}" type="presParOf" srcId="{88F8DD3B-1CB7-4F58-B5AE-1EE324332DBC}" destId="{6ACF2AED-5FDB-4806-8B4F-F99FC6C60D35}" srcOrd="7" destOrd="0" presId="urn:microsoft.com/office/officeart/2005/8/layout/list1"/>
    <dgm:cxn modelId="{BA70A38E-18DA-4582-A8D9-147BC9019F69}" type="presParOf" srcId="{88F8DD3B-1CB7-4F58-B5AE-1EE324332DBC}" destId="{D1CFF09E-542D-4CEC-864A-BAFCC27A2FFA}" srcOrd="8" destOrd="0" presId="urn:microsoft.com/office/officeart/2005/8/layout/list1"/>
    <dgm:cxn modelId="{75315977-4D8F-4CD4-89E4-FB7FEA396CB0}" type="presParOf" srcId="{D1CFF09E-542D-4CEC-864A-BAFCC27A2FFA}" destId="{3FA04047-1CBD-4D8A-A0DE-90B4E1F7C08F}" srcOrd="0" destOrd="0" presId="urn:microsoft.com/office/officeart/2005/8/layout/list1"/>
    <dgm:cxn modelId="{2266710F-EE2B-484A-BE8D-B17965C92940}" type="presParOf" srcId="{D1CFF09E-542D-4CEC-864A-BAFCC27A2FFA}" destId="{3692D82A-02BE-4A39-884A-9747F861FDC3}" srcOrd="1" destOrd="0" presId="urn:microsoft.com/office/officeart/2005/8/layout/list1"/>
    <dgm:cxn modelId="{7470DD0B-8712-4660-BB21-B7C5BADC04E3}" type="presParOf" srcId="{88F8DD3B-1CB7-4F58-B5AE-1EE324332DBC}" destId="{CD270403-7BDC-4519-ABDA-E6A0C285EC2C}" srcOrd="9" destOrd="0" presId="urn:microsoft.com/office/officeart/2005/8/layout/list1"/>
    <dgm:cxn modelId="{36498F8C-7076-4A5C-A2D6-8C6DD6E7F97E}" type="presParOf" srcId="{88F8DD3B-1CB7-4F58-B5AE-1EE324332DBC}" destId="{0CBD6344-A9B4-4B4F-A4E8-8B1BF4A67D4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E1E9FB-27F5-4404-A316-2BEF66A18CEB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GT"/>
        </a:p>
      </dgm:t>
    </dgm:pt>
    <dgm:pt modelId="{1D7B4E75-48B8-404A-83B0-FB0DAD202D39}">
      <dgm:prSet phldrT="[Texto]"/>
      <dgm:spPr/>
      <dgm:t>
        <a:bodyPr/>
        <a:lstStyle/>
        <a:p>
          <a:r>
            <a:rPr lang="es-GT" dirty="0">
              <a:solidFill>
                <a:schemeClr val="tx1"/>
              </a:solidFill>
            </a:rPr>
            <a:t>1. Matriz de</a:t>
          </a:r>
        </a:p>
        <a:p>
          <a:r>
            <a:rPr lang="es-GT" dirty="0">
              <a:solidFill>
                <a:schemeClr val="tx1"/>
              </a:solidFill>
            </a:rPr>
            <a:t>Evaluación</a:t>
          </a:r>
        </a:p>
        <a:p>
          <a:r>
            <a:rPr lang="es-GT" dirty="0">
              <a:solidFill>
                <a:schemeClr val="tx1"/>
              </a:solidFill>
            </a:rPr>
            <a:t>de Riesgos</a:t>
          </a:r>
        </a:p>
      </dgm:t>
    </dgm:pt>
    <dgm:pt modelId="{D072EFCD-0A7A-4D13-93C2-448AEB50BC0C}" type="parTrans" cxnId="{EDC3517E-35E4-411D-8C05-7D0D129717FF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FB9FD4BF-0FAD-4D70-8099-55036C4E4B56}" type="sibTrans" cxnId="{EDC3517E-35E4-411D-8C05-7D0D129717FF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88222662-66F5-408C-913E-2871B0DF10C9}">
      <dgm:prSet phldrT="[Texto]"/>
      <dgm:spPr/>
      <dgm:t>
        <a:bodyPr/>
        <a:lstStyle/>
        <a:p>
          <a:r>
            <a:rPr lang="es-GT" dirty="0">
              <a:solidFill>
                <a:schemeClr val="tx1"/>
              </a:solidFill>
            </a:rPr>
            <a:t>2. Mapa de</a:t>
          </a:r>
        </a:p>
        <a:p>
          <a:r>
            <a:rPr lang="es-GT" dirty="0">
              <a:solidFill>
                <a:schemeClr val="tx1"/>
              </a:solidFill>
            </a:rPr>
            <a:t>Riesgos</a:t>
          </a:r>
        </a:p>
      </dgm:t>
    </dgm:pt>
    <dgm:pt modelId="{1FD954A0-2BFF-4D6C-9B2B-424B6E2F8006}" type="parTrans" cxnId="{A5BF6427-FB70-44A2-AFD5-C5E3D19E2C13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35C5AFC0-707C-4344-B0D4-E76DD448EC63}" type="sibTrans" cxnId="{A5BF6427-FB70-44A2-AFD5-C5E3D19E2C13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2B8452BD-A415-47C7-8544-1B67C3BBF4A9}">
      <dgm:prSet phldrT="[Texto]"/>
      <dgm:spPr/>
      <dgm:t>
        <a:bodyPr/>
        <a:lstStyle/>
        <a:p>
          <a:r>
            <a:rPr lang="es-GT" dirty="0">
              <a:solidFill>
                <a:schemeClr val="tx1"/>
              </a:solidFill>
            </a:rPr>
            <a:t>3. Plan de</a:t>
          </a:r>
        </a:p>
        <a:p>
          <a:r>
            <a:rPr lang="es-GT" dirty="0">
              <a:solidFill>
                <a:schemeClr val="tx1"/>
              </a:solidFill>
            </a:rPr>
            <a:t>Trabajo de</a:t>
          </a:r>
        </a:p>
        <a:p>
          <a:r>
            <a:rPr lang="es-GT" dirty="0">
              <a:solidFill>
                <a:schemeClr val="tx1"/>
              </a:solidFill>
            </a:rPr>
            <a:t>Evaluación</a:t>
          </a:r>
        </a:p>
        <a:p>
          <a:r>
            <a:rPr lang="es-GT" dirty="0">
              <a:solidFill>
                <a:schemeClr val="tx1"/>
              </a:solidFill>
            </a:rPr>
            <a:t>de Riesgos</a:t>
          </a:r>
        </a:p>
      </dgm:t>
    </dgm:pt>
    <dgm:pt modelId="{60D9E596-BD84-4C62-A848-3A27002D60A4}" type="parTrans" cxnId="{9CEC1D23-06A1-424F-B9F3-5F4AD844A29B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339D867A-EF50-4131-A537-014719063D4D}" type="sibTrans" cxnId="{9CEC1D23-06A1-424F-B9F3-5F4AD844A29B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8D9C97D2-2F3C-49EA-8BFE-B88061492846}">
      <dgm:prSet phldrT="[Texto]" custT="1"/>
      <dgm:spPr/>
      <dgm:t>
        <a:bodyPr/>
        <a:lstStyle/>
        <a:p>
          <a:r>
            <a:rPr lang="es-GT" sz="2000" dirty="0">
              <a:solidFill>
                <a:schemeClr val="tx1"/>
              </a:solidFill>
            </a:rPr>
            <a:t>4. Matriz de Continuidad</a:t>
          </a:r>
        </a:p>
        <a:p>
          <a:r>
            <a:rPr lang="es-GT" sz="2000" dirty="0">
              <a:solidFill>
                <a:schemeClr val="tx1"/>
              </a:solidFill>
            </a:rPr>
            <a:t>De Evaluación</a:t>
          </a:r>
        </a:p>
        <a:p>
          <a:r>
            <a:rPr lang="es-GT" sz="2000" dirty="0">
              <a:solidFill>
                <a:schemeClr val="tx1"/>
              </a:solidFill>
            </a:rPr>
            <a:t>de Riesgos (en año 2023)</a:t>
          </a:r>
          <a:endParaRPr lang="es-GT" sz="2500" dirty="0">
            <a:solidFill>
              <a:schemeClr val="tx1"/>
            </a:solidFill>
          </a:endParaRPr>
        </a:p>
      </dgm:t>
    </dgm:pt>
    <dgm:pt modelId="{D7B62EC9-8820-4EB2-99DA-A6E10B38CF8C}" type="parTrans" cxnId="{65E36E94-D184-42E1-9AEC-87BD6670A2F6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34E57AC3-292B-4A3B-BC40-28B3F71BCAC8}" type="sibTrans" cxnId="{65E36E94-D184-42E1-9AEC-87BD6670A2F6}">
      <dgm:prSet/>
      <dgm:spPr/>
      <dgm:t>
        <a:bodyPr/>
        <a:lstStyle/>
        <a:p>
          <a:endParaRPr lang="es-GT">
            <a:solidFill>
              <a:schemeClr val="tx1"/>
            </a:solidFill>
          </a:endParaRPr>
        </a:p>
      </dgm:t>
    </dgm:pt>
    <dgm:pt modelId="{84AF98EF-8366-4A6D-9264-94E8F34B5ED1}" type="pres">
      <dgm:prSet presAssocID="{00E1E9FB-27F5-4404-A316-2BEF66A18CEB}" presName="diagram" presStyleCnt="0">
        <dgm:presLayoutVars>
          <dgm:dir/>
          <dgm:resizeHandles val="exact"/>
        </dgm:presLayoutVars>
      </dgm:prSet>
      <dgm:spPr/>
    </dgm:pt>
    <dgm:pt modelId="{7B00A556-981E-4331-9A5D-91476E34C314}" type="pres">
      <dgm:prSet presAssocID="{1D7B4E75-48B8-404A-83B0-FB0DAD202D39}" presName="node" presStyleLbl="node1" presStyleIdx="0" presStyleCnt="4">
        <dgm:presLayoutVars>
          <dgm:bulletEnabled val="1"/>
        </dgm:presLayoutVars>
      </dgm:prSet>
      <dgm:spPr/>
    </dgm:pt>
    <dgm:pt modelId="{E1FAA93C-FC2E-4BC1-BFAE-8F67E02B03FE}" type="pres">
      <dgm:prSet presAssocID="{FB9FD4BF-0FAD-4D70-8099-55036C4E4B56}" presName="sibTrans" presStyleCnt="0"/>
      <dgm:spPr/>
    </dgm:pt>
    <dgm:pt modelId="{6F05DAF2-CA44-498F-A903-5F45BB905FC6}" type="pres">
      <dgm:prSet presAssocID="{88222662-66F5-408C-913E-2871B0DF10C9}" presName="node" presStyleLbl="node1" presStyleIdx="1" presStyleCnt="4">
        <dgm:presLayoutVars>
          <dgm:bulletEnabled val="1"/>
        </dgm:presLayoutVars>
      </dgm:prSet>
      <dgm:spPr/>
    </dgm:pt>
    <dgm:pt modelId="{1F5027FF-41F4-4C84-BD5D-FA3B5C4CE683}" type="pres">
      <dgm:prSet presAssocID="{35C5AFC0-707C-4344-B0D4-E76DD448EC63}" presName="sibTrans" presStyleCnt="0"/>
      <dgm:spPr/>
    </dgm:pt>
    <dgm:pt modelId="{D8DE5BB0-F158-4FF3-91E3-E34BCE1B16F8}" type="pres">
      <dgm:prSet presAssocID="{2B8452BD-A415-47C7-8544-1B67C3BBF4A9}" presName="node" presStyleLbl="node1" presStyleIdx="2" presStyleCnt="4">
        <dgm:presLayoutVars>
          <dgm:bulletEnabled val="1"/>
        </dgm:presLayoutVars>
      </dgm:prSet>
      <dgm:spPr/>
    </dgm:pt>
    <dgm:pt modelId="{0A55A38D-2655-46BA-8CDC-7A355B6FB06F}" type="pres">
      <dgm:prSet presAssocID="{339D867A-EF50-4131-A537-014719063D4D}" presName="sibTrans" presStyleCnt="0"/>
      <dgm:spPr/>
    </dgm:pt>
    <dgm:pt modelId="{EEACCBE2-B248-4127-BA64-7CD015730971}" type="pres">
      <dgm:prSet presAssocID="{8D9C97D2-2F3C-49EA-8BFE-B88061492846}" presName="node" presStyleLbl="node1" presStyleIdx="3" presStyleCnt="4">
        <dgm:presLayoutVars>
          <dgm:bulletEnabled val="1"/>
        </dgm:presLayoutVars>
      </dgm:prSet>
      <dgm:spPr/>
    </dgm:pt>
  </dgm:ptLst>
  <dgm:cxnLst>
    <dgm:cxn modelId="{9CEC1D23-06A1-424F-B9F3-5F4AD844A29B}" srcId="{00E1E9FB-27F5-4404-A316-2BEF66A18CEB}" destId="{2B8452BD-A415-47C7-8544-1B67C3BBF4A9}" srcOrd="2" destOrd="0" parTransId="{60D9E596-BD84-4C62-A848-3A27002D60A4}" sibTransId="{339D867A-EF50-4131-A537-014719063D4D}"/>
    <dgm:cxn modelId="{A5BF6427-FB70-44A2-AFD5-C5E3D19E2C13}" srcId="{00E1E9FB-27F5-4404-A316-2BEF66A18CEB}" destId="{88222662-66F5-408C-913E-2871B0DF10C9}" srcOrd="1" destOrd="0" parTransId="{1FD954A0-2BFF-4D6C-9B2B-424B6E2F8006}" sibTransId="{35C5AFC0-707C-4344-B0D4-E76DD448EC63}"/>
    <dgm:cxn modelId="{AB239662-0FF8-416D-8E84-5041ADC7F36E}" type="presOf" srcId="{8D9C97D2-2F3C-49EA-8BFE-B88061492846}" destId="{EEACCBE2-B248-4127-BA64-7CD015730971}" srcOrd="0" destOrd="0" presId="urn:microsoft.com/office/officeart/2005/8/layout/default"/>
    <dgm:cxn modelId="{81232275-22A2-4E41-A50F-85FAE96A1932}" type="presOf" srcId="{00E1E9FB-27F5-4404-A316-2BEF66A18CEB}" destId="{84AF98EF-8366-4A6D-9264-94E8F34B5ED1}" srcOrd="0" destOrd="0" presId="urn:microsoft.com/office/officeart/2005/8/layout/default"/>
    <dgm:cxn modelId="{EDC3517E-35E4-411D-8C05-7D0D129717FF}" srcId="{00E1E9FB-27F5-4404-A316-2BEF66A18CEB}" destId="{1D7B4E75-48B8-404A-83B0-FB0DAD202D39}" srcOrd="0" destOrd="0" parTransId="{D072EFCD-0A7A-4D13-93C2-448AEB50BC0C}" sibTransId="{FB9FD4BF-0FAD-4D70-8099-55036C4E4B56}"/>
    <dgm:cxn modelId="{65E36E94-D184-42E1-9AEC-87BD6670A2F6}" srcId="{00E1E9FB-27F5-4404-A316-2BEF66A18CEB}" destId="{8D9C97D2-2F3C-49EA-8BFE-B88061492846}" srcOrd="3" destOrd="0" parTransId="{D7B62EC9-8820-4EB2-99DA-A6E10B38CF8C}" sibTransId="{34E57AC3-292B-4A3B-BC40-28B3F71BCAC8}"/>
    <dgm:cxn modelId="{3E4431AC-19A3-4D8D-8D8B-343A8217ED42}" type="presOf" srcId="{2B8452BD-A415-47C7-8544-1B67C3BBF4A9}" destId="{D8DE5BB0-F158-4FF3-91E3-E34BCE1B16F8}" srcOrd="0" destOrd="0" presId="urn:microsoft.com/office/officeart/2005/8/layout/default"/>
    <dgm:cxn modelId="{65163DBF-54D8-433A-96C5-9FA24F53497F}" type="presOf" srcId="{1D7B4E75-48B8-404A-83B0-FB0DAD202D39}" destId="{7B00A556-981E-4331-9A5D-91476E34C314}" srcOrd="0" destOrd="0" presId="urn:microsoft.com/office/officeart/2005/8/layout/default"/>
    <dgm:cxn modelId="{9A9B8EC6-3564-414E-9179-316593DD0E91}" type="presOf" srcId="{88222662-66F5-408C-913E-2871B0DF10C9}" destId="{6F05DAF2-CA44-498F-A903-5F45BB905FC6}" srcOrd="0" destOrd="0" presId="urn:microsoft.com/office/officeart/2005/8/layout/default"/>
    <dgm:cxn modelId="{6FD79414-6A51-4E81-8B5C-E4B712095F95}" type="presParOf" srcId="{84AF98EF-8366-4A6D-9264-94E8F34B5ED1}" destId="{7B00A556-981E-4331-9A5D-91476E34C314}" srcOrd="0" destOrd="0" presId="urn:microsoft.com/office/officeart/2005/8/layout/default"/>
    <dgm:cxn modelId="{566B0A29-5E82-4527-981D-5835F05B4B96}" type="presParOf" srcId="{84AF98EF-8366-4A6D-9264-94E8F34B5ED1}" destId="{E1FAA93C-FC2E-4BC1-BFAE-8F67E02B03FE}" srcOrd="1" destOrd="0" presId="urn:microsoft.com/office/officeart/2005/8/layout/default"/>
    <dgm:cxn modelId="{53BE6706-FBF9-4965-AD4A-67C599BF3064}" type="presParOf" srcId="{84AF98EF-8366-4A6D-9264-94E8F34B5ED1}" destId="{6F05DAF2-CA44-498F-A903-5F45BB905FC6}" srcOrd="2" destOrd="0" presId="urn:microsoft.com/office/officeart/2005/8/layout/default"/>
    <dgm:cxn modelId="{F215DE5B-972F-49C1-9D5B-EFEF122C9568}" type="presParOf" srcId="{84AF98EF-8366-4A6D-9264-94E8F34B5ED1}" destId="{1F5027FF-41F4-4C84-BD5D-FA3B5C4CE683}" srcOrd="3" destOrd="0" presId="urn:microsoft.com/office/officeart/2005/8/layout/default"/>
    <dgm:cxn modelId="{2AE92C15-D3D6-429B-BB9C-35336596277D}" type="presParOf" srcId="{84AF98EF-8366-4A6D-9264-94E8F34B5ED1}" destId="{D8DE5BB0-F158-4FF3-91E3-E34BCE1B16F8}" srcOrd="4" destOrd="0" presId="urn:microsoft.com/office/officeart/2005/8/layout/default"/>
    <dgm:cxn modelId="{AC3EA2E7-4F59-41AE-9020-1F6757990C20}" type="presParOf" srcId="{84AF98EF-8366-4A6D-9264-94E8F34B5ED1}" destId="{0A55A38D-2655-46BA-8CDC-7A355B6FB06F}" srcOrd="5" destOrd="0" presId="urn:microsoft.com/office/officeart/2005/8/layout/default"/>
    <dgm:cxn modelId="{5D6B89D3-D3FD-4D3A-9070-D336EFFFCF36}" type="presParOf" srcId="{84AF98EF-8366-4A6D-9264-94E8F34B5ED1}" destId="{EEACCBE2-B248-4127-BA64-7CD01573097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3D8EAC-D029-4D68-9C17-F51A623DA571}" type="doc">
      <dgm:prSet loTypeId="urn:microsoft.com/office/officeart/2005/8/layout/arrow2" loCatId="process" qsTypeId="urn:microsoft.com/office/officeart/2005/8/quickstyle/simple1" qsCatId="simple" csTypeId="urn:microsoft.com/office/officeart/2005/8/colors/colorful4" csCatId="colorful" phldr="1"/>
      <dgm:spPr/>
    </dgm:pt>
    <dgm:pt modelId="{472EE503-7969-43B4-9F8D-9AF4713464D3}">
      <dgm:prSet phldrT="[Texto]" custT="1"/>
      <dgm:spPr/>
      <dgm:t>
        <a:bodyPr/>
        <a:lstStyle/>
        <a:p>
          <a:pPr algn="just"/>
          <a:r>
            <a:rPr lang="es-GT" sz="2000" dirty="0"/>
            <a:t>Es el responsable</a:t>
          </a:r>
        </a:p>
        <a:p>
          <a:pPr algn="just"/>
          <a:r>
            <a:rPr lang="es-GT" sz="2000" dirty="0"/>
            <a:t>de consolidar las</a:t>
          </a:r>
        </a:p>
        <a:p>
          <a:pPr algn="just"/>
          <a:r>
            <a:rPr lang="es-GT" sz="2000" dirty="0"/>
            <a:t>Matrices elaboradas por el Equipo de Dirección.</a:t>
          </a:r>
          <a:endParaRPr lang="es-GT" sz="2100" dirty="0"/>
        </a:p>
      </dgm:t>
    </dgm:pt>
    <dgm:pt modelId="{3EABB5AC-02C9-456D-8E2B-E41287FFDBF6}" type="parTrans" cxnId="{2C371D9D-ADEB-40F2-BEDF-9FA6680A9D43}">
      <dgm:prSet/>
      <dgm:spPr/>
      <dgm:t>
        <a:bodyPr/>
        <a:lstStyle/>
        <a:p>
          <a:endParaRPr lang="es-GT"/>
        </a:p>
      </dgm:t>
    </dgm:pt>
    <dgm:pt modelId="{B4738A4E-A152-4FB0-BE19-381CAE7F98FE}" type="sibTrans" cxnId="{2C371D9D-ADEB-40F2-BEDF-9FA6680A9D43}">
      <dgm:prSet/>
      <dgm:spPr/>
      <dgm:t>
        <a:bodyPr/>
        <a:lstStyle/>
        <a:p>
          <a:endParaRPr lang="es-GT"/>
        </a:p>
      </dgm:t>
    </dgm:pt>
    <dgm:pt modelId="{A9327395-AF3B-46D8-B00A-E0C6D5701E0F}">
      <dgm:prSet phldrT="[Texto]" custT="1"/>
      <dgm:spPr/>
      <dgm:t>
        <a:bodyPr/>
        <a:lstStyle/>
        <a:p>
          <a:pPr algn="just"/>
          <a:endParaRPr lang="es-GT" sz="1600" dirty="0"/>
        </a:p>
        <a:p>
          <a:pPr algn="just"/>
          <a:r>
            <a:rPr lang="es-GT" sz="2000" dirty="0"/>
            <a:t>Debe elaborar el Informe Anual de Control Interno</a:t>
          </a:r>
        </a:p>
        <a:p>
          <a:pPr algn="just"/>
          <a:r>
            <a:rPr lang="es-GT" sz="2000" dirty="0"/>
            <a:t>para su aprobación por</a:t>
          </a:r>
        </a:p>
        <a:p>
          <a:pPr algn="just"/>
          <a:r>
            <a:rPr lang="es-GT" sz="2000" dirty="0"/>
            <a:t>parte de la máxima autoridad y realizar su posterior publicación.</a:t>
          </a:r>
          <a:endParaRPr lang="es-GT" sz="1900" dirty="0"/>
        </a:p>
      </dgm:t>
    </dgm:pt>
    <dgm:pt modelId="{C5FB08F5-102A-4C87-AE0E-A71BD74F0F53}" type="parTrans" cxnId="{21306737-3995-4E47-AD60-04253AEBCB81}">
      <dgm:prSet/>
      <dgm:spPr/>
      <dgm:t>
        <a:bodyPr/>
        <a:lstStyle/>
        <a:p>
          <a:endParaRPr lang="es-GT"/>
        </a:p>
      </dgm:t>
    </dgm:pt>
    <dgm:pt modelId="{54411B5F-8B0A-4C11-91DC-6EDADC4CA3B3}" type="sibTrans" cxnId="{21306737-3995-4E47-AD60-04253AEBCB81}">
      <dgm:prSet/>
      <dgm:spPr/>
      <dgm:t>
        <a:bodyPr/>
        <a:lstStyle/>
        <a:p>
          <a:endParaRPr lang="es-GT"/>
        </a:p>
      </dgm:t>
    </dgm:pt>
    <dgm:pt modelId="{57AA056E-F862-417B-9938-DCC9E232A12A}" type="pres">
      <dgm:prSet presAssocID="{9D3D8EAC-D029-4D68-9C17-F51A623DA571}" presName="arrowDiagram" presStyleCnt="0">
        <dgm:presLayoutVars>
          <dgm:chMax val="5"/>
          <dgm:dir/>
          <dgm:resizeHandles val="exact"/>
        </dgm:presLayoutVars>
      </dgm:prSet>
      <dgm:spPr/>
    </dgm:pt>
    <dgm:pt modelId="{9D1ECECE-A804-401A-8121-38831BE2D67B}" type="pres">
      <dgm:prSet presAssocID="{9D3D8EAC-D029-4D68-9C17-F51A623DA571}" presName="arrow" presStyleLbl="bgShp" presStyleIdx="0" presStyleCnt="1"/>
      <dgm:spPr>
        <a:solidFill>
          <a:schemeClr val="accent4">
            <a:lumMod val="60000"/>
            <a:lumOff val="40000"/>
          </a:schemeClr>
        </a:solidFill>
      </dgm:spPr>
    </dgm:pt>
    <dgm:pt modelId="{D39D2F31-0194-4CE9-8248-C4C4834A02CD}" type="pres">
      <dgm:prSet presAssocID="{9D3D8EAC-D029-4D68-9C17-F51A623DA571}" presName="arrowDiagram2" presStyleCnt="0"/>
      <dgm:spPr/>
    </dgm:pt>
    <dgm:pt modelId="{EBEE9ABB-617F-47A6-95CC-64C0D2519D22}" type="pres">
      <dgm:prSet presAssocID="{472EE503-7969-43B4-9F8D-9AF4713464D3}" presName="bullet2a" presStyleLbl="node1" presStyleIdx="0" presStyleCnt="2"/>
      <dgm:spPr>
        <a:solidFill>
          <a:schemeClr val="accent2">
            <a:lumMod val="75000"/>
          </a:schemeClr>
        </a:solidFill>
      </dgm:spPr>
    </dgm:pt>
    <dgm:pt modelId="{0EE7B6C1-EA17-4A07-AEF4-FD376F993B85}" type="pres">
      <dgm:prSet presAssocID="{472EE503-7969-43B4-9F8D-9AF4713464D3}" presName="textBox2a" presStyleLbl="revTx" presStyleIdx="0" presStyleCnt="2">
        <dgm:presLayoutVars>
          <dgm:bulletEnabled val="1"/>
        </dgm:presLayoutVars>
      </dgm:prSet>
      <dgm:spPr/>
    </dgm:pt>
    <dgm:pt modelId="{6452880A-FE0B-48D9-BC8D-3C763E5921FE}" type="pres">
      <dgm:prSet presAssocID="{A9327395-AF3B-46D8-B00A-E0C6D5701E0F}" presName="bullet2b" presStyleLbl="node1" presStyleIdx="1" presStyleCnt="2"/>
      <dgm:spPr>
        <a:solidFill>
          <a:schemeClr val="accent6">
            <a:lumMod val="75000"/>
          </a:schemeClr>
        </a:solidFill>
      </dgm:spPr>
    </dgm:pt>
    <dgm:pt modelId="{98F716EB-F11D-44AB-AD57-980B8970637D}" type="pres">
      <dgm:prSet presAssocID="{A9327395-AF3B-46D8-B00A-E0C6D5701E0F}" presName="textBox2b" presStyleLbl="revTx" presStyleIdx="1" presStyleCnt="2" custScaleY="59290" custLinFactNeighborX="3277" custLinFactNeighborY="-17766">
        <dgm:presLayoutVars>
          <dgm:bulletEnabled val="1"/>
        </dgm:presLayoutVars>
      </dgm:prSet>
      <dgm:spPr/>
    </dgm:pt>
  </dgm:ptLst>
  <dgm:cxnLst>
    <dgm:cxn modelId="{21306737-3995-4E47-AD60-04253AEBCB81}" srcId="{9D3D8EAC-D029-4D68-9C17-F51A623DA571}" destId="{A9327395-AF3B-46D8-B00A-E0C6D5701E0F}" srcOrd="1" destOrd="0" parTransId="{C5FB08F5-102A-4C87-AE0E-A71BD74F0F53}" sibTransId="{54411B5F-8B0A-4C11-91DC-6EDADC4CA3B3}"/>
    <dgm:cxn modelId="{4E29D263-16CE-42F7-92F8-5E53E846EC1B}" type="presOf" srcId="{9D3D8EAC-D029-4D68-9C17-F51A623DA571}" destId="{57AA056E-F862-417B-9938-DCC9E232A12A}" srcOrd="0" destOrd="0" presId="urn:microsoft.com/office/officeart/2005/8/layout/arrow2"/>
    <dgm:cxn modelId="{2C371D9D-ADEB-40F2-BEDF-9FA6680A9D43}" srcId="{9D3D8EAC-D029-4D68-9C17-F51A623DA571}" destId="{472EE503-7969-43B4-9F8D-9AF4713464D3}" srcOrd="0" destOrd="0" parTransId="{3EABB5AC-02C9-456D-8E2B-E41287FFDBF6}" sibTransId="{B4738A4E-A152-4FB0-BE19-381CAE7F98FE}"/>
    <dgm:cxn modelId="{324517C6-5F97-47E5-B8DD-FE59602AE3FD}" type="presOf" srcId="{472EE503-7969-43B4-9F8D-9AF4713464D3}" destId="{0EE7B6C1-EA17-4A07-AEF4-FD376F993B85}" srcOrd="0" destOrd="0" presId="urn:microsoft.com/office/officeart/2005/8/layout/arrow2"/>
    <dgm:cxn modelId="{A3483AFE-E660-42E0-8800-16C2047F8436}" type="presOf" srcId="{A9327395-AF3B-46D8-B00A-E0C6D5701E0F}" destId="{98F716EB-F11D-44AB-AD57-980B8970637D}" srcOrd="0" destOrd="0" presId="urn:microsoft.com/office/officeart/2005/8/layout/arrow2"/>
    <dgm:cxn modelId="{52379DA3-F12F-4BF7-89D1-6B77C5CD910F}" type="presParOf" srcId="{57AA056E-F862-417B-9938-DCC9E232A12A}" destId="{9D1ECECE-A804-401A-8121-38831BE2D67B}" srcOrd="0" destOrd="0" presId="urn:microsoft.com/office/officeart/2005/8/layout/arrow2"/>
    <dgm:cxn modelId="{99D2B8EF-B324-4A17-9907-862FCB75882F}" type="presParOf" srcId="{57AA056E-F862-417B-9938-DCC9E232A12A}" destId="{D39D2F31-0194-4CE9-8248-C4C4834A02CD}" srcOrd="1" destOrd="0" presId="urn:microsoft.com/office/officeart/2005/8/layout/arrow2"/>
    <dgm:cxn modelId="{2C5B5BEF-D3C5-4A27-9A67-9444323D2748}" type="presParOf" srcId="{D39D2F31-0194-4CE9-8248-C4C4834A02CD}" destId="{EBEE9ABB-617F-47A6-95CC-64C0D2519D22}" srcOrd="0" destOrd="0" presId="urn:microsoft.com/office/officeart/2005/8/layout/arrow2"/>
    <dgm:cxn modelId="{4286E2EC-E99F-4A55-9CD0-7AE9B47168F8}" type="presParOf" srcId="{D39D2F31-0194-4CE9-8248-C4C4834A02CD}" destId="{0EE7B6C1-EA17-4A07-AEF4-FD376F993B85}" srcOrd="1" destOrd="0" presId="urn:microsoft.com/office/officeart/2005/8/layout/arrow2"/>
    <dgm:cxn modelId="{6DFF3B84-0C9C-48BF-A9C1-48BD0E13979E}" type="presParOf" srcId="{D39D2F31-0194-4CE9-8248-C4C4834A02CD}" destId="{6452880A-FE0B-48D9-BC8D-3C763E5921FE}" srcOrd="2" destOrd="0" presId="urn:microsoft.com/office/officeart/2005/8/layout/arrow2"/>
    <dgm:cxn modelId="{2B35EB29-46C6-4388-B138-793FABBD9429}" type="presParOf" srcId="{D39D2F31-0194-4CE9-8248-C4C4834A02CD}" destId="{98F716EB-F11D-44AB-AD57-980B8970637D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DCCB10-F4C2-496A-82B3-BF81E8623640}">
      <dsp:nvSpPr>
        <dsp:cNvPr id="0" name=""/>
        <dsp:cNvSpPr/>
      </dsp:nvSpPr>
      <dsp:spPr>
        <a:xfrm>
          <a:off x="0" y="1490846"/>
          <a:ext cx="10515600" cy="1216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800" b="0" i="0" u="none" strike="noStrike" kern="12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Acuerdo número A-028-2021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strike="noStrike" kern="12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Aprobado por Contraloría General de Cuentas </a:t>
          </a:r>
        </a:p>
      </dsp:txBody>
      <dsp:txXfrm>
        <a:off x="59399" y="1550245"/>
        <a:ext cx="10396802" cy="1098002"/>
      </dsp:txXfrm>
    </dsp:sp>
    <dsp:sp modelId="{FB2E7563-7791-4551-934E-7CDD2F1D181A}">
      <dsp:nvSpPr>
        <dsp:cNvPr id="0" name=""/>
        <dsp:cNvSpPr/>
      </dsp:nvSpPr>
      <dsp:spPr>
        <a:xfrm>
          <a:off x="0" y="2802933"/>
          <a:ext cx="10515600" cy="12168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s-ES" sz="2800" b="0" i="0" u="none" strike="noStrike" kern="12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plicación y ejecución del SINACIG entrará en vigencia a partir del 1 de enero del año 2022</a:t>
          </a:r>
          <a:endParaRPr lang="es-GT" sz="2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399" y="2862332"/>
        <a:ext cx="10396802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E1C121-E9F1-41CB-93AE-51F4B75BADC9}">
      <dsp:nvSpPr>
        <dsp:cNvPr id="0" name=""/>
        <dsp:cNvSpPr/>
      </dsp:nvSpPr>
      <dsp:spPr>
        <a:xfrm>
          <a:off x="0" y="0"/>
          <a:ext cx="9717248" cy="4557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solidFill>
                <a:schemeClr val="tx1"/>
              </a:solidFill>
            </a:rPr>
            <a:t>a) DIRECTOR GENREAL </a:t>
          </a:r>
          <a:endParaRPr lang="es-GT" sz="1900" kern="1200" dirty="0">
            <a:solidFill>
              <a:schemeClr val="tx1"/>
            </a:solidFill>
          </a:endParaRPr>
        </a:p>
      </dsp:txBody>
      <dsp:txXfrm>
        <a:off x="22246" y="22246"/>
        <a:ext cx="9672756" cy="411223"/>
      </dsp:txXfrm>
    </dsp:sp>
    <dsp:sp modelId="{68720F6A-840E-41EE-B2CD-E9BB3028E2E5}">
      <dsp:nvSpPr>
        <dsp:cNvPr id="0" name=""/>
        <dsp:cNvSpPr/>
      </dsp:nvSpPr>
      <dsp:spPr>
        <a:xfrm>
          <a:off x="0" y="505357"/>
          <a:ext cx="9717248" cy="471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523" tIns="24130" rIns="135128" bIns="24130" numCol="1" spcCol="1270" anchor="t" anchorCtr="0">
          <a:noAutofit/>
        </a:bodyPr>
        <a:lstStyle/>
        <a:p>
          <a:pPr marL="114300" lvl="1" indent="-114300" algn="r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s-ES" sz="1500" kern="1200" dirty="0"/>
            <a:t>                	          							                                                                                                Máxima Autoridad </a:t>
          </a:r>
          <a:endParaRPr lang="es-GT" sz="1500" kern="1200" dirty="0"/>
        </a:p>
      </dsp:txBody>
      <dsp:txXfrm>
        <a:off x="0" y="505357"/>
        <a:ext cx="9717248" cy="471960"/>
      </dsp:txXfrm>
    </dsp:sp>
    <dsp:sp modelId="{99F4B39F-EEEC-4E1B-9EBD-6B2B954EE6D2}">
      <dsp:nvSpPr>
        <dsp:cNvPr id="0" name=""/>
        <dsp:cNvSpPr/>
      </dsp:nvSpPr>
      <dsp:spPr>
        <a:xfrm>
          <a:off x="0" y="977317"/>
          <a:ext cx="9717248" cy="45571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solidFill>
                <a:schemeClr val="tx1"/>
              </a:solidFill>
            </a:rPr>
            <a:t>b) DIRECTORA EJECUTIVA, SUBDIRECTORES, JEFES DE DEPARTAENTOS, ASESORES.</a:t>
          </a:r>
          <a:endParaRPr lang="es-GT" sz="1900" kern="1200" dirty="0">
            <a:solidFill>
              <a:schemeClr val="tx1"/>
            </a:solidFill>
          </a:endParaRPr>
        </a:p>
      </dsp:txBody>
      <dsp:txXfrm>
        <a:off x="22246" y="999563"/>
        <a:ext cx="9672756" cy="411223"/>
      </dsp:txXfrm>
    </dsp:sp>
    <dsp:sp modelId="{6256A0F0-4140-48A9-8B29-971C35C5A7BF}">
      <dsp:nvSpPr>
        <dsp:cNvPr id="0" name=""/>
        <dsp:cNvSpPr/>
      </dsp:nvSpPr>
      <dsp:spPr>
        <a:xfrm>
          <a:off x="0" y="1433032"/>
          <a:ext cx="9717248" cy="471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523" tIns="24130" rIns="135128" bIns="24130" numCol="1" spcCol="1270" anchor="t" anchorCtr="0">
          <a:noAutofit/>
        </a:bodyPr>
        <a:lstStyle/>
        <a:p>
          <a:pPr marL="114300" lvl="1" indent="-114300" algn="r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s-ES" sz="1500" kern="1200" dirty="0"/>
            <a:t>		          	         				                                                                                                                                            Equipo de Dirección </a:t>
          </a:r>
          <a:endParaRPr lang="es-GT" sz="1500" kern="1200" dirty="0"/>
        </a:p>
      </dsp:txBody>
      <dsp:txXfrm>
        <a:off x="0" y="1433032"/>
        <a:ext cx="9717248" cy="471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E1C121-E9F1-41CB-93AE-51F4B75BADC9}">
      <dsp:nvSpPr>
        <dsp:cNvPr id="0" name=""/>
        <dsp:cNvSpPr/>
      </dsp:nvSpPr>
      <dsp:spPr>
        <a:xfrm>
          <a:off x="0" y="344422"/>
          <a:ext cx="9717248" cy="4077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1"/>
              </a:solidFill>
            </a:rPr>
            <a:t>c) COLABORADORES DEL CONSEJO NACIONAL DE LA JUVENTUD </a:t>
          </a:r>
          <a:endParaRPr lang="es-GT" sz="1700" kern="1200" dirty="0">
            <a:solidFill>
              <a:schemeClr val="tx1"/>
            </a:solidFill>
          </a:endParaRPr>
        </a:p>
      </dsp:txBody>
      <dsp:txXfrm>
        <a:off x="19904" y="364326"/>
        <a:ext cx="9677440" cy="367937"/>
      </dsp:txXfrm>
    </dsp:sp>
    <dsp:sp modelId="{68720F6A-840E-41EE-B2CD-E9BB3028E2E5}">
      <dsp:nvSpPr>
        <dsp:cNvPr id="0" name=""/>
        <dsp:cNvSpPr/>
      </dsp:nvSpPr>
      <dsp:spPr>
        <a:xfrm>
          <a:off x="0" y="591760"/>
          <a:ext cx="9717248" cy="633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52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s-ES" sz="1300" kern="1200" dirty="0"/>
            <a:t>                	</a:t>
          </a:r>
          <a:endParaRPr lang="es-GT" sz="1300" kern="120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s-ES" sz="1300" kern="1200" dirty="0"/>
            <a:t>												                                                            													                                       </a:t>
          </a:r>
          <a:r>
            <a:rPr lang="es-GT" sz="1300" kern="1200" dirty="0"/>
            <a:t>Servidores Públicos, y</a:t>
          </a:r>
        </a:p>
      </dsp:txBody>
      <dsp:txXfrm>
        <a:off x="0" y="591760"/>
        <a:ext cx="9717248" cy="633420"/>
      </dsp:txXfrm>
    </dsp:sp>
    <dsp:sp modelId="{99F4B39F-EEEC-4E1B-9EBD-6B2B954EE6D2}">
      <dsp:nvSpPr>
        <dsp:cNvPr id="0" name=""/>
        <dsp:cNvSpPr/>
      </dsp:nvSpPr>
      <dsp:spPr>
        <a:xfrm>
          <a:off x="0" y="1258737"/>
          <a:ext cx="9717248" cy="407745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1"/>
              </a:solidFill>
            </a:rPr>
            <a:t>d) FISCALIZACION INTERNA</a:t>
          </a:r>
          <a:endParaRPr lang="es-GT" sz="1700" kern="1200" dirty="0">
            <a:solidFill>
              <a:schemeClr val="tx1"/>
            </a:solidFill>
          </a:endParaRPr>
        </a:p>
      </dsp:txBody>
      <dsp:txXfrm>
        <a:off x="19904" y="1278641"/>
        <a:ext cx="9677440" cy="367937"/>
      </dsp:txXfrm>
    </dsp:sp>
    <dsp:sp modelId="{6256A0F0-4140-48A9-8B29-971C35C5A7BF}">
      <dsp:nvSpPr>
        <dsp:cNvPr id="0" name=""/>
        <dsp:cNvSpPr/>
      </dsp:nvSpPr>
      <dsp:spPr>
        <a:xfrm>
          <a:off x="0" y="1632925"/>
          <a:ext cx="9717248" cy="464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52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s-ES" sz="1300" kern="1200" dirty="0"/>
            <a:t>		          											            Unidad de Auditoría Interna </a:t>
          </a:r>
          <a:endParaRPr lang="es-GT" sz="1300" kern="1200" dirty="0"/>
        </a:p>
      </dsp:txBody>
      <dsp:txXfrm>
        <a:off x="0" y="1632925"/>
        <a:ext cx="9717248" cy="4648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B9A52-CD36-488C-BF87-5DD128957D5A}">
      <dsp:nvSpPr>
        <dsp:cNvPr id="0" name=""/>
        <dsp:cNvSpPr/>
      </dsp:nvSpPr>
      <dsp:spPr>
        <a:xfrm>
          <a:off x="0" y="457910"/>
          <a:ext cx="8128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7CBE8-DE68-4B6B-AF12-A891A0ACDCF0}">
      <dsp:nvSpPr>
        <dsp:cNvPr id="0" name=""/>
        <dsp:cNvSpPr/>
      </dsp:nvSpPr>
      <dsp:spPr>
        <a:xfrm>
          <a:off x="406400" y="29870"/>
          <a:ext cx="7478011" cy="8560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>
              <a:solidFill>
                <a:schemeClr val="tx1"/>
              </a:solidFill>
            </a:rPr>
            <a:t>Conocer e involucrarse en la nueva </a:t>
          </a:r>
          <a:r>
            <a:rPr lang="es-GT" sz="2400" kern="1200">
              <a:solidFill>
                <a:schemeClr val="tx1"/>
              </a:solidFill>
            </a:rPr>
            <a:t>metodología que contempla el SINACIG.</a:t>
          </a:r>
          <a:endParaRPr lang="es-GT" sz="2400" kern="1200" dirty="0">
            <a:solidFill>
              <a:schemeClr val="tx1"/>
            </a:solidFill>
          </a:endParaRPr>
        </a:p>
      </dsp:txBody>
      <dsp:txXfrm>
        <a:off x="448190" y="71660"/>
        <a:ext cx="7394431" cy="772500"/>
      </dsp:txXfrm>
    </dsp:sp>
    <dsp:sp modelId="{ED4CBCF0-0BF0-4CF2-875A-D0D422572B74}">
      <dsp:nvSpPr>
        <dsp:cNvPr id="0" name=""/>
        <dsp:cNvSpPr/>
      </dsp:nvSpPr>
      <dsp:spPr>
        <a:xfrm>
          <a:off x="0" y="1773350"/>
          <a:ext cx="8128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FA6D7-43DB-4B6D-934A-699CF39C91BF}">
      <dsp:nvSpPr>
        <dsp:cNvPr id="0" name=""/>
        <dsp:cNvSpPr/>
      </dsp:nvSpPr>
      <dsp:spPr>
        <a:xfrm>
          <a:off x="515453" y="1337194"/>
          <a:ext cx="7315460" cy="8560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>
              <a:solidFill>
                <a:schemeClr val="tx1"/>
              </a:solidFill>
            </a:rPr>
            <a:t>Convocar a todas las áreas a su cargo.</a:t>
          </a:r>
          <a:endParaRPr lang="es-GT" sz="2400" kern="1200" dirty="0">
            <a:solidFill>
              <a:schemeClr val="tx1"/>
            </a:solidFill>
          </a:endParaRPr>
        </a:p>
      </dsp:txBody>
      <dsp:txXfrm>
        <a:off x="557243" y="1378984"/>
        <a:ext cx="7231880" cy="772500"/>
      </dsp:txXfrm>
    </dsp:sp>
    <dsp:sp modelId="{0CBD6344-A9B4-4B4F-A4E8-8B1BF4A67D4B}">
      <dsp:nvSpPr>
        <dsp:cNvPr id="0" name=""/>
        <dsp:cNvSpPr/>
      </dsp:nvSpPr>
      <dsp:spPr>
        <a:xfrm>
          <a:off x="0" y="3280414"/>
          <a:ext cx="8128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92D82A-02BE-4A39-884A-9747F861FDC3}">
      <dsp:nvSpPr>
        <dsp:cNvPr id="0" name=""/>
        <dsp:cNvSpPr/>
      </dsp:nvSpPr>
      <dsp:spPr>
        <a:xfrm>
          <a:off x="406400" y="2660750"/>
          <a:ext cx="7318930" cy="104770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Difundir la información contenida en el SINACIG, así como del Acuerdo que emita el Concejo Nacional de la Juventud para el </a:t>
          </a:r>
          <a:r>
            <a:rPr lang="es-GT" sz="2400" kern="1200" dirty="0">
              <a:solidFill>
                <a:schemeClr val="tx1"/>
              </a:solidFill>
            </a:rPr>
            <a:t>efecto.</a:t>
          </a:r>
        </a:p>
      </dsp:txBody>
      <dsp:txXfrm>
        <a:off x="457545" y="2711895"/>
        <a:ext cx="7216640" cy="9454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0A556-981E-4331-9A5D-91476E34C314}">
      <dsp:nvSpPr>
        <dsp:cNvPr id="0" name=""/>
        <dsp:cNvSpPr/>
      </dsp:nvSpPr>
      <dsp:spPr>
        <a:xfrm>
          <a:off x="730250" y="1534"/>
          <a:ext cx="3174999" cy="1905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1. Matriz de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Evaluación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de Riesgos</a:t>
          </a:r>
        </a:p>
      </dsp:txBody>
      <dsp:txXfrm>
        <a:off x="730250" y="1534"/>
        <a:ext cx="3174999" cy="1905000"/>
      </dsp:txXfrm>
    </dsp:sp>
    <dsp:sp modelId="{6F05DAF2-CA44-498F-A903-5F45BB905FC6}">
      <dsp:nvSpPr>
        <dsp:cNvPr id="0" name=""/>
        <dsp:cNvSpPr/>
      </dsp:nvSpPr>
      <dsp:spPr>
        <a:xfrm>
          <a:off x="4222750" y="1534"/>
          <a:ext cx="3174999" cy="1905000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2. Mapa de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Riesgos</a:t>
          </a:r>
        </a:p>
      </dsp:txBody>
      <dsp:txXfrm>
        <a:off x="4222750" y="1534"/>
        <a:ext cx="3174999" cy="1905000"/>
      </dsp:txXfrm>
    </dsp:sp>
    <dsp:sp modelId="{D8DE5BB0-F158-4FF3-91E3-E34BCE1B16F8}">
      <dsp:nvSpPr>
        <dsp:cNvPr id="0" name=""/>
        <dsp:cNvSpPr/>
      </dsp:nvSpPr>
      <dsp:spPr>
        <a:xfrm>
          <a:off x="730250" y="2224035"/>
          <a:ext cx="3174999" cy="1905000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3. Plan de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Trabajo de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Evaluación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300" kern="1200" dirty="0">
              <a:solidFill>
                <a:schemeClr val="tx1"/>
              </a:solidFill>
            </a:rPr>
            <a:t>de Riesgos</a:t>
          </a:r>
        </a:p>
      </dsp:txBody>
      <dsp:txXfrm>
        <a:off x="730250" y="2224035"/>
        <a:ext cx="3174999" cy="1905000"/>
      </dsp:txXfrm>
    </dsp:sp>
    <dsp:sp modelId="{EEACCBE2-B248-4127-BA64-7CD015730971}">
      <dsp:nvSpPr>
        <dsp:cNvPr id="0" name=""/>
        <dsp:cNvSpPr/>
      </dsp:nvSpPr>
      <dsp:spPr>
        <a:xfrm>
          <a:off x="4222750" y="2224035"/>
          <a:ext cx="3174999" cy="190500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>
              <a:solidFill>
                <a:schemeClr val="tx1"/>
              </a:solidFill>
            </a:rPr>
            <a:t>4. Matriz de Continuidad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>
              <a:solidFill>
                <a:schemeClr val="tx1"/>
              </a:solidFill>
            </a:rPr>
            <a:t>De Evaluación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>
              <a:solidFill>
                <a:schemeClr val="tx1"/>
              </a:solidFill>
            </a:rPr>
            <a:t>de Riesgos (en año 2023)</a:t>
          </a:r>
          <a:endParaRPr lang="es-GT" sz="2500" kern="1200" dirty="0">
            <a:solidFill>
              <a:schemeClr val="tx1"/>
            </a:solidFill>
          </a:endParaRPr>
        </a:p>
      </dsp:txBody>
      <dsp:txXfrm>
        <a:off x="4222750" y="2224035"/>
        <a:ext cx="3174999" cy="1905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ECECE-A804-401A-8121-38831BE2D67B}">
      <dsp:nvSpPr>
        <dsp:cNvPr id="0" name=""/>
        <dsp:cNvSpPr/>
      </dsp:nvSpPr>
      <dsp:spPr>
        <a:xfrm>
          <a:off x="38992" y="0"/>
          <a:ext cx="8669867" cy="541866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EE9ABB-617F-47A6-95CC-64C0D2519D22}">
      <dsp:nvSpPr>
        <dsp:cNvPr id="0" name=""/>
        <dsp:cNvSpPr/>
      </dsp:nvSpPr>
      <dsp:spPr>
        <a:xfrm>
          <a:off x="2054737" y="2953173"/>
          <a:ext cx="303445" cy="303445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E7B6C1-EA17-4A07-AEF4-FD376F993B85}">
      <dsp:nvSpPr>
        <dsp:cNvPr id="0" name=""/>
        <dsp:cNvSpPr/>
      </dsp:nvSpPr>
      <dsp:spPr>
        <a:xfrm>
          <a:off x="2206459" y="3104896"/>
          <a:ext cx="2817706" cy="2313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789" tIns="0" rIns="0" bIns="0" numCol="1" spcCol="1270" anchor="t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/>
            <a:t>Es el responsable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/>
            <a:t>de consolidar las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/>
            <a:t>Matrices elaboradas por el Equipo de Dirección.</a:t>
          </a:r>
          <a:endParaRPr lang="es-GT" sz="2100" kern="1200" dirty="0"/>
        </a:p>
      </dsp:txBody>
      <dsp:txXfrm>
        <a:off x="2206459" y="3104896"/>
        <a:ext cx="2817706" cy="2313770"/>
      </dsp:txXfrm>
    </dsp:sp>
    <dsp:sp modelId="{6452880A-FE0B-48D9-BC8D-3C763E5921FE}">
      <dsp:nvSpPr>
        <dsp:cNvPr id="0" name=""/>
        <dsp:cNvSpPr/>
      </dsp:nvSpPr>
      <dsp:spPr>
        <a:xfrm>
          <a:off x="4850769" y="1571413"/>
          <a:ext cx="520192" cy="520192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F716EB-F11D-44AB-AD57-980B8970637D}">
      <dsp:nvSpPr>
        <dsp:cNvPr id="0" name=""/>
        <dsp:cNvSpPr/>
      </dsp:nvSpPr>
      <dsp:spPr>
        <a:xfrm>
          <a:off x="5203201" y="1924380"/>
          <a:ext cx="2817706" cy="2126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639" tIns="0" rIns="0" bIns="0" numCol="1" spcCol="1270" anchor="t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1600" kern="1200" dirty="0"/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/>
            <a:t>Debe elaborar el Informe Anual de Control Interno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/>
            <a:t>para su aprobación por</a:t>
          </a: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000" kern="1200" dirty="0"/>
            <a:t>parte de la máxima autoridad y realizar su posterior publicación.</a:t>
          </a:r>
          <a:endParaRPr lang="es-GT" sz="1900" kern="1200" dirty="0"/>
        </a:p>
      </dsp:txBody>
      <dsp:txXfrm>
        <a:off x="5203201" y="1924380"/>
        <a:ext cx="2817706" cy="2126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6CABC7-FA83-4146-B81A-C6B7F7911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D8A9AB-6811-40E3-A7FE-EB6D9B28D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3FF2F7-5FEE-4701-B2F7-D86C0CBA3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DCB0A7-C985-4699-AE33-66353D20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AFD638-E9E1-4AE6-A013-B31223A88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96665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A868AE-533E-49E9-815A-5014AD15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E8AE11-BA39-43D0-A655-648D7E52C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4818F5-D248-457D-90BE-CFF88FD4E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912854-35A2-4144-BCCB-A7F1FAFFD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570CB6-F1B4-4A65-9EFB-85F938A12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5824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C62EDF-8121-4FEB-B662-6E5F323D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5A4E93-E10E-40A3-B4B4-9D6E9B850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5D2617-8989-470B-8F23-7EB6CD014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E69716-789F-4F80-A3B3-1B640F2A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DDA256-14FE-487C-926D-0CBC7CAF7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57208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B1ABC-A971-4AFE-8A8C-5F065767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6C920D-4A4D-4EB0-BCE7-CB7E5A75E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AA2109-A722-49D1-8C06-83A21DF21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ADB31B-7AC1-4CA2-A245-560CA5D9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F989F3-37C6-4C6B-90DA-D8A2A53AC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8ABE6B-9F73-41A8-9AD8-292E498A2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39146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CECFC-CE54-42CE-97CE-38BEBAE7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5FDA10-919F-46D9-949F-D037DEBB7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99AAE6-36B8-40D9-86D3-FCFD6B963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01D1FD-6E23-4581-A421-CB3B4BCCD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E1BE6E2-C7C5-4670-9C89-6F0AE38AE0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7509A5-94FD-4280-99D6-B5A4E6977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1706117-CF7F-47C9-9859-383875723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74EB44-8BEE-462B-9F4D-AF7283C25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5320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5BBF2-FAC8-4B5F-A3C7-8BD3076FA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90F484-1FDD-41DB-AFB3-9D2F294B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FE55E9-FB66-44B0-BD15-08620982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4EC52BD-BDCC-400E-8310-E59FB32AE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0401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100998-EE4B-4AC3-880F-9EE37686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F22E78-4178-480B-AAA4-E70725128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05DFAE-7869-4F87-ADF8-ABBBB97B6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2423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F2A3D-CE2B-4BCA-8DA5-06D83447A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8DAD9A-96B1-4C4E-8C23-87495CD54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2B1C1F-1F01-4A22-9B1E-BA2051F81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DBF7EB-A743-4DE9-84C5-4A192E6D1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11D2EE-EAE9-485F-A3A9-BCC4C409E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F89368-9494-4FF1-9C3D-071C085E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1818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2EA2F-86E7-480E-98F0-DB4EF5B5B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66DF430-9FF0-4001-99D6-2164D83CA5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A70EA6-50AD-4D74-87BD-208F22CD7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0B0F59-9A28-4471-BCBB-0A6125ED9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BA6F8D-F96C-43A4-8669-64B7C525A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B12A1A-051D-417F-AA08-64BA52D8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6395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014E7-BF34-4102-A563-F1D586925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8BC72C-93C3-4F39-B29C-C92D0FF88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DCC72-B0DF-4967-8C7A-A0525ACE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D4161D-A943-4D3E-AA71-0408C567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7B95D5-ECA9-4F05-A80B-41A2693F2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01208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F52991-8116-4662-9972-AFB288320C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AA6AE5D-6A46-480C-8DA9-AFA416F32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512418-85B0-49D6-ADC9-64CCC9FEC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8D8918-D2FF-446D-9A7B-CAB1D35A5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2BB0EC-DDE4-4AEC-9B22-4F953C4BC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41804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B2B1651-08A1-40C3-B6BB-2ADD1250D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C34196-31AE-4B7C-9334-2A975738F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ECB9FC-0F2E-4B07-B0FA-93C62193B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164C3-45F0-4FD3-B0F5-652311EDCED5}" type="datetimeFigureOut">
              <a:rPr lang="es-GT" smtClean="0"/>
              <a:t>29/04/2022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B57631-7A45-4A42-B089-8BBE2D811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AE1456-FB88-4A2B-AAB5-6BBB12F5D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C8BBC-1CE0-4D21-A2CF-099A9BD89C9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4555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9" name="Freeform: Shape 72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871" y="144851"/>
            <a:ext cx="5782716" cy="215071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CONSEJO NACIONAL DE LA JUVENTUD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B27071-C16C-4CEA-87B7-73D849024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249236" y="117620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4064310-DF9C-487C-86D1-6EFE0ADE732C}"/>
              </a:ext>
            </a:extLst>
          </p:cNvPr>
          <p:cNvSpPr txBox="1"/>
          <p:nvPr/>
        </p:nvSpPr>
        <p:spPr>
          <a:xfrm>
            <a:off x="1025237" y="1959986"/>
            <a:ext cx="10255978" cy="438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endParaRPr lang="es-GT" sz="1400" b="0" i="0" u="none" strike="noStrike" baseline="0" dirty="0">
              <a:latin typeface="Montserrat" panose="00000500000000000000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s-GT" sz="1400" b="0" i="0" u="none" strike="noStrike" baseline="0" dirty="0">
                <a:latin typeface="Montserrat" panose="00000500000000000000" pitchFamily="2" charset="0"/>
              </a:rPr>
              <a:t> </a:t>
            </a:r>
            <a:r>
              <a:rPr lang="es-GT" sz="40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Sistema Nacional de Control Interno Gubernamental </a:t>
            </a:r>
          </a:p>
          <a:p>
            <a:pPr algn="ctr">
              <a:spcAft>
                <a:spcPts val="600"/>
              </a:spcAft>
            </a:pPr>
            <a:r>
              <a:rPr lang="es-GT" sz="40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-SINACIG-</a:t>
            </a:r>
          </a:p>
          <a:p>
            <a:pPr algn="ctr">
              <a:spcAft>
                <a:spcPts val="600"/>
              </a:spcAft>
            </a:pPr>
            <a:endParaRPr lang="es-G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endParaRPr lang="es-G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s-GT" sz="4000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935674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DB5A4F-BA15-4AF4-932D-CF5149E4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293" y="2704830"/>
            <a:ext cx="9836125" cy="2542771"/>
          </a:xfrm>
          <a:noFill/>
        </p:spPr>
        <p:txBody>
          <a:bodyPr>
            <a:normAutofit/>
          </a:bodyPr>
          <a:lstStyle/>
          <a:p>
            <a:endParaRPr lang="es-GT" sz="700" b="0" i="0" u="none" strike="noStrike" baseline="0" dirty="0">
              <a:solidFill>
                <a:srgbClr val="080808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ES" sz="200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000" b="0" i="0" u="none" strike="noStrike" baseline="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el conjunto de objetivos, responsabilidades, componentes y normas de control interno emitidas por el ente rector del control gubernamental, de observancia obligatoria para las entidades sujetas a la fiscalización, para obtener seguridad en el cumplimiento de los objetivos fundamentales, con el propósito de conocer el entorno de control, la evaluación de riesgos y actividades de control, que permitan generar información y comunicación de los resultados obtenidos, utilizando procesos de supervisión. </a:t>
            </a:r>
            <a:endParaRPr lang="es-GT" sz="2000" b="0" i="0" u="none" strike="noStrike" baseline="0" dirty="0">
              <a:solidFill>
                <a:srgbClr val="0808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5139" y="784646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s-ES" sz="3300" b="1" i="0" u="none" strike="noStrike" baseline="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Nacional de </a:t>
            </a:r>
            <a:br>
              <a:rPr lang="es-ES" sz="3300" b="0" i="0" u="none" strike="noStrike" baseline="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300" b="1" i="0" u="none" strike="noStrike" baseline="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Interno Gubernamental -SINACIG-</a:t>
            </a:r>
            <a:br>
              <a:rPr lang="es-GT" sz="3300" b="1" i="0" u="none" strike="noStrike" baseline="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3300" dirty="0">
              <a:solidFill>
                <a:srgbClr val="0808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CBEB66-A610-4C09-9350-DA10C3AE8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160619" y="85935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73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7FB2A8-D96E-40F7-AA2C-E7A959840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72003" y="249947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5D25CD1-2B49-40A3-8A1C-D892A6C112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7829005"/>
              </p:ext>
            </p:extLst>
          </p:nvPr>
        </p:nvGraphicFramePr>
        <p:xfrm>
          <a:off x="844259" y="1027906"/>
          <a:ext cx="10515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7175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6456" y="572310"/>
            <a:ext cx="9144000" cy="622547"/>
          </a:xfrm>
        </p:spPr>
        <p:txBody>
          <a:bodyPr>
            <a:normAutofit fontScale="90000"/>
          </a:bodyPr>
          <a:lstStyle/>
          <a:p>
            <a:pPr algn="l"/>
            <a:br>
              <a:rPr lang="es-GT" sz="1800" b="0" i="0" u="none" strike="noStrike" baseline="0" dirty="0">
                <a:latin typeface="Arial Nova" panose="020B0604020202020204" pitchFamily="34" charset="0"/>
              </a:rPr>
            </a:br>
            <a:br>
              <a:rPr lang="es-GT" sz="1800" b="0" i="0" u="none" strike="noStrike" baseline="0" dirty="0">
                <a:latin typeface="Arial Nova" panose="020B0604020202020204" pitchFamily="34" charset="0"/>
              </a:rPr>
            </a:br>
            <a:br>
              <a:rPr lang="es-GT" sz="1800" b="0" i="0" u="none" strike="noStrike" baseline="0" dirty="0">
                <a:latin typeface="Arial Nova" panose="020B0604020202020204" pitchFamily="34" charset="0"/>
              </a:rPr>
            </a:br>
            <a:r>
              <a:rPr lang="es-GT" sz="2700" b="0" i="0" u="none" strike="noStrike" baseline="0" dirty="0">
                <a:latin typeface="Arial Nova" panose="020B0604020202020204" pitchFamily="34" charset="0"/>
              </a:rPr>
              <a:t>Los componentes contienen subtemas, así como responsabilidad asignadas, de la siguiente manera:</a:t>
            </a:r>
            <a:endParaRPr lang="es-GT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F6A486F-8E94-4519-AA65-B79D0A6125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5118598"/>
              </p:ext>
            </p:extLst>
          </p:nvPr>
        </p:nvGraphicFramePr>
        <p:xfrm>
          <a:off x="1431721" y="1946245"/>
          <a:ext cx="9717248" cy="1954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DB51EB8-C087-48A5-AB3C-F594B2D5F3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3076522"/>
              </p:ext>
            </p:extLst>
          </p:nvPr>
        </p:nvGraphicFramePr>
        <p:xfrm>
          <a:off x="1431721" y="3858936"/>
          <a:ext cx="9717248" cy="2281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8DC4FC92-338F-4EC8-967A-E653C377B36D}"/>
              </a:ext>
            </a:extLst>
          </p:cNvPr>
          <p:cNvCxnSpPr/>
          <p:nvPr/>
        </p:nvCxnSpPr>
        <p:spPr>
          <a:xfrm flipV="1">
            <a:off x="1233182" y="1946245"/>
            <a:ext cx="0" cy="3473043"/>
          </a:xfrm>
          <a:prstGeom prst="straightConnector1">
            <a:avLst/>
          </a:prstGeom>
          <a:ln w="412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F018796A-A05C-4F8A-9B21-795811290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0" y="101813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613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7074"/>
            <a:ext cx="9144000" cy="761855"/>
          </a:xfrm>
        </p:spPr>
        <p:txBody>
          <a:bodyPr>
            <a:normAutofit fontScale="90000"/>
          </a:bodyPr>
          <a:lstStyle/>
          <a:p>
            <a:r>
              <a:rPr lang="es-ES" sz="2800" b="1" i="0" u="none" strike="noStrike" baseline="0" dirty="0">
                <a:latin typeface="Montserrat" panose="00000500000000000000" pitchFamily="2" charset="0"/>
              </a:rPr>
              <a:t>Avances para la implementación del SINACIG en el </a:t>
            </a:r>
            <a:br>
              <a:rPr lang="es-ES" sz="2800" b="1" i="0" u="none" strike="noStrike" baseline="0" dirty="0">
                <a:latin typeface="Montserrat" panose="00000500000000000000" pitchFamily="2" charset="0"/>
              </a:rPr>
            </a:br>
            <a:r>
              <a:rPr lang="es-ES" sz="2800" b="1" i="0" u="none" strike="noStrike" baseline="0" dirty="0">
                <a:latin typeface="Montserrat" panose="00000500000000000000" pitchFamily="2" charset="0"/>
              </a:rPr>
              <a:t>Consejo Nacional de la Juventud </a:t>
            </a:r>
            <a:r>
              <a:rPr lang="es-ES" sz="2800" b="1" i="0" u="none" strike="noStrike" baseline="0" dirty="0">
                <a:solidFill>
                  <a:srgbClr val="FFFFFF"/>
                </a:solidFill>
                <a:latin typeface="Montserrat" panose="00000500000000000000" pitchFamily="2" charset="0"/>
              </a:rPr>
              <a:t>Guatemala</a:t>
            </a:r>
            <a:endParaRPr lang="es-GT" sz="80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DB5A4F-BA15-4AF4-932D-CF5149E4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3352" y="3529673"/>
            <a:ext cx="10076872" cy="1655762"/>
          </a:xfrm>
        </p:spPr>
        <p:txBody>
          <a:bodyPr>
            <a:normAutofit/>
          </a:bodyPr>
          <a:lstStyle/>
          <a:p>
            <a:r>
              <a:rPr lang="es-ES" sz="3600" dirty="0"/>
              <a:t>Creación de la Unidad Especializada</a:t>
            </a:r>
          </a:p>
          <a:p>
            <a:r>
              <a:rPr lang="es-ES" sz="3600" dirty="0"/>
              <a:t>Resolución Internas</a:t>
            </a:r>
          </a:p>
          <a:p>
            <a:endParaRPr lang="es-G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B9A33F-5780-4203-8248-F3090BD772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249236" y="117620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53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454" y="438872"/>
            <a:ext cx="9144000" cy="761855"/>
          </a:xfrm>
        </p:spPr>
        <p:txBody>
          <a:bodyPr/>
          <a:lstStyle/>
          <a:p>
            <a:r>
              <a:rPr lang="es-ES" sz="1800" b="1" dirty="0">
                <a:latin typeface="Montserrat" panose="00000500000000000000" pitchFamily="2" charset="0"/>
              </a:rPr>
              <a:t>T</a:t>
            </a:r>
            <a:r>
              <a:rPr lang="es-ES" sz="1800" b="1" i="0" u="none" strike="noStrike" baseline="0" dirty="0">
                <a:latin typeface="Montserrat" panose="00000500000000000000" pitchFamily="2" charset="0"/>
              </a:rPr>
              <a:t>areas a los integrantes de la mesa técnica </a:t>
            </a:r>
            <a:endParaRPr lang="es-GT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6B166DA-6897-44EC-825C-412E2634177C}"/>
              </a:ext>
            </a:extLst>
          </p:cNvPr>
          <p:cNvSpPr/>
          <p:nvPr/>
        </p:nvSpPr>
        <p:spPr>
          <a:xfrm>
            <a:off x="4193309" y="2752436"/>
            <a:ext cx="2623127" cy="22721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Misión</a:t>
            </a:r>
          </a:p>
          <a:p>
            <a:pPr algn="ctr"/>
            <a:r>
              <a:rPr lang="es-ES" sz="2800" dirty="0">
                <a:solidFill>
                  <a:schemeClr val="tx1"/>
                </a:solidFill>
              </a:rPr>
              <a:t>Visión </a:t>
            </a:r>
          </a:p>
          <a:p>
            <a:pPr algn="ctr"/>
            <a:r>
              <a:rPr lang="es-ES" sz="2800" dirty="0">
                <a:solidFill>
                  <a:schemeClr val="tx1"/>
                </a:solidFill>
              </a:rPr>
              <a:t>Objetivos </a:t>
            </a:r>
            <a:endParaRPr lang="es-GT" sz="2800" dirty="0">
              <a:solidFill>
                <a:schemeClr val="tx1"/>
              </a:solidFill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6B80966B-5F7F-4BB4-A8EE-AAF6058497AA}"/>
              </a:ext>
            </a:extLst>
          </p:cNvPr>
          <p:cNvSpPr/>
          <p:nvPr/>
        </p:nvSpPr>
        <p:spPr>
          <a:xfrm>
            <a:off x="1487055" y="1595654"/>
            <a:ext cx="2623127" cy="7618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800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Definición de Autoridades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E9C980C-EF9B-4E88-AFF6-271CBADD14DB}"/>
              </a:ext>
            </a:extLst>
          </p:cNvPr>
          <p:cNvSpPr/>
          <p:nvPr/>
        </p:nvSpPr>
        <p:spPr>
          <a:xfrm>
            <a:off x="535709" y="3048072"/>
            <a:ext cx="2623127" cy="8404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Normas Relativas de Evaluación de Riesgos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EC9A625-1E0A-404E-8B9B-E4A6770FF8EA}"/>
              </a:ext>
            </a:extLst>
          </p:cNvPr>
          <p:cNvSpPr/>
          <p:nvPr/>
        </p:nvSpPr>
        <p:spPr>
          <a:xfrm>
            <a:off x="1085273" y="5397428"/>
            <a:ext cx="2623127" cy="8404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0" i="0" u="none" strike="noStrike" baseline="0">
                <a:solidFill>
                  <a:srgbClr val="000000"/>
                </a:solidFill>
                <a:latin typeface="Montserrat" panose="00000500000000000000" pitchFamily="2" charset="0"/>
              </a:rPr>
              <a:t>Normas Relativas de la Información y Comunicación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F6A2828-2C28-406B-8C44-7BFCC68AF4BE}"/>
              </a:ext>
            </a:extLst>
          </p:cNvPr>
          <p:cNvSpPr/>
          <p:nvPr/>
        </p:nvSpPr>
        <p:spPr>
          <a:xfrm>
            <a:off x="7716983" y="1517145"/>
            <a:ext cx="2623127" cy="7618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Normas relativas al entorno de Control y Gobernanza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6613A9D5-D8E8-4D21-B688-287910EB3626}"/>
              </a:ext>
            </a:extLst>
          </p:cNvPr>
          <p:cNvSpPr/>
          <p:nvPr/>
        </p:nvSpPr>
        <p:spPr>
          <a:xfrm>
            <a:off x="8497456" y="3350563"/>
            <a:ext cx="2623127" cy="7618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800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Normas Relativas de las Actividades de Control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17BD276-A4DC-473D-A871-CE6F7DAD2F61}"/>
              </a:ext>
            </a:extLst>
          </p:cNvPr>
          <p:cNvSpPr/>
          <p:nvPr/>
        </p:nvSpPr>
        <p:spPr>
          <a:xfrm>
            <a:off x="6816436" y="5578691"/>
            <a:ext cx="2623127" cy="8404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Normas Relativas de las Actividades de Supervisión</a:t>
            </a:r>
            <a:endParaRPr lang="es-GT" dirty="0">
              <a:solidFill>
                <a:schemeClr val="tx1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1F85D13-3450-4958-B5EF-456BD461EE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249236" y="117620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12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7837"/>
          </a:xfrm>
        </p:spPr>
        <p:txBody>
          <a:bodyPr>
            <a:normAutofit/>
          </a:bodyPr>
          <a:lstStyle/>
          <a:p>
            <a:pPr algn="l"/>
            <a:r>
              <a:rPr lang="es-ES" sz="24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Compromisos del Equipo de Dirección</a:t>
            </a:r>
            <a:endParaRPr lang="es-GT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69D6CF9-A59F-4371-9C9B-C7A2F31943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3772884"/>
              </p:ext>
            </p:extLst>
          </p:nvPr>
        </p:nvGraphicFramePr>
        <p:xfrm>
          <a:off x="1872609" y="2147582"/>
          <a:ext cx="8128000" cy="4041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1236A415-8419-4D1E-94A4-715AF1CC9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51272" y="27556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963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4858"/>
            <a:ext cx="9144000" cy="477837"/>
          </a:xfrm>
        </p:spPr>
        <p:txBody>
          <a:bodyPr>
            <a:normAutofit fontScale="90000"/>
          </a:bodyPr>
          <a:lstStyle/>
          <a:p>
            <a:r>
              <a:rPr lang="es-ES" sz="3200" b="1" i="0" u="none" strike="noStrike" baseline="0" dirty="0">
                <a:latin typeface="Montserrat" panose="00000500000000000000" pitchFamily="2" charset="0"/>
              </a:rPr>
              <a:t>Compromisos del Equipo de Dirección</a:t>
            </a:r>
            <a:endParaRPr lang="es-GT" sz="88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DB5A4F-BA15-4AF4-932D-CF5149E4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290" y="1222695"/>
            <a:ext cx="9871046" cy="684736"/>
          </a:xfrm>
        </p:spPr>
        <p:txBody>
          <a:bodyPr/>
          <a:lstStyle/>
          <a:p>
            <a:pPr algn="l"/>
            <a:r>
              <a:rPr lang="es-ES" sz="1800" b="0" i="0" u="none" strike="noStrike" baseline="0" dirty="0">
                <a:latin typeface="Montserrat" panose="00000500000000000000" pitchFamily="2" charset="0"/>
              </a:rPr>
              <a:t>Fijar plazos a sus dependencias o encargados para la elaboración de las siguientes matrices:</a:t>
            </a:r>
            <a:endParaRPr lang="es-GT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CC44880-874D-4D8E-A8DB-52CEC21071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39962"/>
              </p:ext>
            </p:extLst>
          </p:nvPr>
        </p:nvGraphicFramePr>
        <p:xfrm>
          <a:off x="2032000" y="2385268"/>
          <a:ext cx="8128000" cy="4130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6A9FB3F5-0E02-4FEF-9654-BEC644691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51272" y="27556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33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8892" y="435096"/>
            <a:ext cx="9144000" cy="477837"/>
          </a:xfrm>
        </p:spPr>
        <p:txBody>
          <a:bodyPr>
            <a:normAutofit/>
          </a:bodyPr>
          <a:lstStyle/>
          <a:p>
            <a:r>
              <a:rPr lang="es-ES" sz="2400" b="1" i="0" u="none" strike="noStrike" baseline="0" dirty="0">
                <a:latin typeface="Montserrat" panose="00000500000000000000" pitchFamily="2" charset="0"/>
              </a:rPr>
              <a:t>Coordinador de la Unidad Especializada de Riesgo</a:t>
            </a:r>
            <a:endParaRPr lang="es-GT" sz="7200" b="1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069EB69-7F61-4A82-88E9-6BF4CD7A306F}"/>
              </a:ext>
            </a:extLst>
          </p:cNvPr>
          <p:cNvSpPr/>
          <p:nvPr/>
        </p:nvSpPr>
        <p:spPr>
          <a:xfrm>
            <a:off x="1172012" y="1788960"/>
            <a:ext cx="2866588" cy="939800"/>
          </a:xfrm>
          <a:prstGeom prst="round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8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Pendiente de nombrar</a:t>
            </a:r>
            <a:endParaRPr lang="es-GT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8CFB484-0C0E-4BD5-83EE-F5BC68ADD9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3621998"/>
              </p:ext>
            </p:extLst>
          </p:nvPr>
        </p:nvGraphicFramePr>
        <p:xfrm>
          <a:off x="1898242" y="1160575"/>
          <a:ext cx="874785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>
            <a:extLst>
              <a:ext uri="{FF2B5EF4-FFF2-40B4-BE49-F238E27FC236}">
                <a16:creationId xmlns:a16="http://schemas.microsoft.com/office/drawing/2014/main" id="{32D4D7D6-6A3B-4A21-916C-0A451FCB56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51272" y="27556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95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7673" y="491380"/>
            <a:ext cx="10030691" cy="780328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Plazos </a:t>
            </a:r>
            <a:endParaRPr lang="es-GT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4F80AFF-E2F7-4573-A912-501022F28524}"/>
              </a:ext>
            </a:extLst>
          </p:cNvPr>
          <p:cNvSpPr/>
          <p:nvPr/>
        </p:nvSpPr>
        <p:spPr>
          <a:xfrm>
            <a:off x="1376219" y="1598036"/>
            <a:ext cx="1339272" cy="11176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2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28/02/22</a:t>
            </a:r>
            <a:endParaRPr lang="es-GT" sz="1200" dirty="0">
              <a:solidFill>
                <a:schemeClr val="tx1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20E01DD-E79C-4DD9-A71F-5D03C23B98F8}"/>
              </a:ext>
            </a:extLst>
          </p:cNvPr>
          <p:cNvSpPr/>
          <p:nvPr/>
        </p:nvSpPr>
        <p:spPr>
          <a:xfrm>
            <a:off x="4424218" y="1598036"/>
            <a:ext cx="1339272" cy="1117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GT" sz="18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Marzo</a:t>
            </a:r>
            <a:endParaRPr lang="es-GT" sz="1800" b="0" i="0" u="none" strike="noStrike" baseline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ctr"/>
            <a:r>
              <a:rPr lang="es-GT" sz="18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2022</a:t>
            </a:r>
            <a:endParaRPr lang="es-GT" dirty="0">
              <a:solidFill>
                <a:schemeClr val="tx1"/>
              </a:solidFill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8AFA7787-4CC4-45A7-97A4-5D49E977B18D}"/>
              </a:ext>
            </a:extLst>
          </p:cNvPr>
          <p:cNvSpPr/>
          <p:nvPr/>
        </p:nvSpPr>
        <p:spPr>
          <a:xfrm>
            <a:off x="7546110" y="1598036"/>
            <a:ext cx="1339272" cy="11176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2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30/04/22</a:t>
            </a:r>
            <a:endParaRPr lang="es-GT" sz="1200" dirty="0">
              <a:solidFill>
                <a:schemeClr val="tx1"/>
              </a:solidFill>
            </a:endParaRPr>
          </a:p>
        </p:txBody>
      </p:sp>
      <p:cxnSp>
        <p:nvCxnSpPr>
          <p:cNvPr id="12" name="Conector: curvado 11">
            <a:extLst>
              <a:ext uri="{FF2B5EF4-FFF2-40B4-BE49-F238E27FC236}">
                <a16:creationId xmlns:a16="http://schemas.microsoft.com/office/drawing/2014/main" id="{5DD3FADB-35A2-419E-8BD1-DE2E7DF832E0}"/>
              </a:ext>
            </a:extLst>
          </p:cNvPr>
          <p:cNvCxnSpPr>
            <a:cxnSpLocks/>
            <a:stCxn id="5" idx="4"/>
            <a:endCxn id="16" idx="0"/>
          </p:cNvCxnSpPr>
          <p:nvPr/>
        </p:nvCxnSpPr>
        <p:spPr>
          <a:xfrm rot="5400000">
            <a:off x="1429316" y="3313703"/>
            <a:ext cx="1214606" cy="18472"/>
          </a:xfrm>
          <a:prstGeom prst="curvedConnector3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: curvado 12">
            <a:extLst>
              <a:ext uri="{FF2B5EF4-FFF2-40B4-BE49-F238E27FC236}">
                <a16:creationId xmlns:a16="http://schemas.microsoft.com/office/drawing/2014/main" id="{EA0C4ADA-417D-4905-8812-B562DD6EB9D1}"/>
              </a:ext>
            </a:extLst>
          </p:cNvPr>
          <p:cNvCxnSpPr>
            <a:cxnSpLocks/>
            <a:endCxn id="17" idx="0"/>
          </p:cNvCxnSpPr>
          <p:nvPr/>
        </p:nvCxnSpPr>
        <p:spPr>
          <a:xfrm rot="5400000">
            <a:off x="4534479" y="3254884"/>
            <a:ext cx="1117600" cy="26550"/>
          </a:xfrm>
          <a:prstGeom prst="curvedConnector3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: curvado 13">
            <a:extLst>
              <a:ext uri="{FF2B5EF4-FFF2-40B4-BE49-F238E27FC236}">
                <a16:creationId xmlns:a16="http://schemas.microsoft.com/office/drawing/2014/main" id="{89FEAF2F-A331-4848-8983-0E82E654ED92}"/>
              </a:ext>
            </a:extLst>
          </p:cNvPr>
          <p:cNvCxnSpPr>
            <a:cxnSpLocks/>
            <a:endCxn id="18" idx="0"/>
          </p:cNvCxnSpPr>
          <p:nvPr/>
        </p:nvCxnSpPr>
        <p:spPr>
          <a:xfrm rot="5400000">
            <a:off x="7784221" y="3247246"/>
            <a:ext cx="1033342" cy="6350"/>
          </a:xfrm>
          <a:prstGeom prst="curvedConnector3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5C38959-AB9C-45CA-A706-499948B87E3E}"/>
              </a:ext>
            </a:extLst>
          </p:cNvPr>
          <p:cNvSpPr txBox="1"/>
          <p:nvPr/>
        </p:nvSpPr>
        <p:spPr>
          <a:xfrm>
            <a:off x="637309" y="3930242"/>
            <a:ext cx="27801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i="0" u="none" strike="noStrike" baseline="0" dirty="0">
                <a:solidFill>
                  <a:srgbClr val="0000CC"/>
                </a:solidFill>
                <a:latin typeface="Montserrat" panose="00000500000000000000" pitchFamily="2" charset="0"/>
              </a:rPr>
              <a:t>Matrices </a:t>
            </a:r>
          </a:p>
          <a:p>
            <a:pPr algn="ctr"/>
            <a:endParaRPr lang="es-ES" sz="800" b="1" i="0" u="none" strike="noStrike" baseline="0" dirty="0">
              <a:solidFill>
                <a:srgbClr val="0000CC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ES" sz="1600" b="0" i="0" u="none" strike="noStrike" baseline="0" dirty="0">
                <a:solidFill>
                  <a:srgbClr val="0000CC"/>
                </a:solidFill>
                <a:latin typeface="Montserrat" panose="00000500000000000000" pitchFamily="2" charset="0"/>
              </a:rPr>
              <a:t>Deben presentarse al coordinador de unidad especializada de riesgo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A28E3A2-58E3-438E-8488-6A8D912847F8}"/>
              </a:ext>
            </a:extLst>
          </p:cNvPr>
          <p:cNvSpPr txBox="1"/>
          <p:nvPr/>
        </p:nvSpPr>
        <p:spPr>
          <a:xfrm>
            <a:off x="3689930" y="3826959"/>
            <a:ext cx="27801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1600" b="1" i="0" u="none" strike="noStrike" baseline="0" dirty="0">
                <a:solidFill>
                  <a:srgbClr val="004416"/>
                </a:solidFill>
                <a:latin typeface="Montserrat" panose="00000500000000000000" pitchFamily="2" charset="0"/>
              </a:rPr>
              <a:t>Máxima Autoridad</a:t>
            </a:r>
          </a:p>
          <a:p>
            <a:pPr algn="ctr"/>
            <a:endParaRPr lang="es-GT" b="1" dirty="0">
              <a:solidFill>
                <a:srgbClr val="004416"/>
              </a:solidFill>
              <a:latin typeface="Montserrat" panose="00000500000000000000" pitchFamily="2" charset="0"/>
            </a:endParaRPr>
          </a:p>
          <a:p>
            <a:pPr algn="ctr"/>
            <a:r>
              <a:rPr lang="es-GT" sz="1600" i="0" u="none" strike="noStrike" baseline="0" dirty="0">
                <a:solidFill>
                  <a:srgbClr val="004416"/>
                </a:solidFill>
                <a:latin typeface="Montserrat" panose="00000500000000000000" pitchFamily="2" charset="0"/>
              </a:rPr>
              <a:t>Debe Aprobar </a:t>
            </a:r>
          </a:p>
          <a:p>
            <a:pPr algn="ctr"/>
            <a:endParaRPr lang="es-ES" sz="1600" b="0" i="0" u="none" strike="noStrike" baseline="0" dirty="0">
              <a:solidFill>
                <a:srgbClr val="0000CC"/>
              </a:solidFill>
              <a:latin typeface="Montserrat" panose="00000500000000000000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8862FC5-1016-40D3-996F-F52D425B45FE}"/>
              </a:ext>
            </a:extLst>
          </p:cNvPr>
          <p:cNvSpPr txBox="1"/>
          <p:nvPr/>
        </p:nvSpPr>
        <p:spPr>
          <a:xfrm>
            <a:off x="6907643" y="3767092"/>
            <a:ext cx="27801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1600" b="1" i="0" u="none" strike="noStrike" baseline="0" dirty="0">
                <a:latin typeface="Montserrat" panose="00000500000000000000" pitchFamily="2" charset="0"/>
              </a:rPr>
              <a:t>Publicaciones </a:t>
            </a:r>
          </a:p>
          <a:p>
            <a:pPr algn="ctr"/>
            <a:endParaRPr lang="es-GT" sz="1600" b="1" dirty="0">
              <a:solidFill>
                <a:srgbClr val="004416"/>
              </a:solidFill>
              <a:latin typeface="Montserrat" panose="00000500000000000000" pitchFamily="2" charset="0"/>
            </a:endParaRPr>
          </a:p>
          <a:p>
            <a:pPr algn="just"/>
            <a:r>
              <a:rPr lang="es-ES" sz="1600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Debe publicarse en pagina WEB</a:t>
            </a:r>
          </a:p>
        </p:txBody>
      </p:sp>
      <p:sp>
        <p:nvSpPr>
          <p:cNvPr id="19" name="Flecha: hacia la izquierda 18">
            <a:extLst>
              <a:ext uri="{FF2B5EF4-FFF2-40B4-BE49-F238E27FC236}">
                <a16:creationId xmlns:a16="http://schemas.microsoft.com/office/drawing/2014/main" id="{907A07FF-047A-4D38-9598-5C0FFBB01021}"/>
              </a:ext>
            </a:extLst>
          </p:cNvPr>
          <p:cNvSpPr/>
          <p:nvPr/>
        </p:nvSpPr>
        <p:spPr>
          <a:xfrm>
            <a:off x="9740320" y="3355656"/>
            <a:ext cx="1986974" cy="964550"/>
          </a:xfrm>
          <a:prstGeom prst="lef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Debe crearse una pestaña en el portal</a:t>
            </a:r>
            <a:endParaRPr lang="es-GT" sz="11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9004785-C0DC-4110-9BD5-EF73E8E1293D}"/>
              </a:ext>
            </a:extLst>
          </p:cNvPr>
          <p:cNvSpPr txBox="1"/>
          <p:nvPr/>
        </p:nvSpPr>
        <p:spPr>
          <a:xfrm>
            <a:off x="637309" y="5388077"/>
            <a:ext cx="107326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GT" sz="1600" b="0" i="0" u="none" strike="noStrike" baseline="0" dirty="0">
                <a:latin typeface="Montserrat" panose="00000500000000000000" pitchFamily="2" charset="0"/>
              </a:rPr>
              <a:t>Para el año 2023 y años subsiguientes, debe de añadirse a la documentación , la Matriz de Continuidad la Evaluación de Riesgos y debe de aprobarse por máxima autoridad de forma conjunta con el Presupuesto General de Ingresos y Egresos,-POA-,-PEI-,-PAC-y-POM-</a:t>
            </a:r>
            <a:endParaRPr lang="es-GT" sz="1600" dirty="0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9A36280C-899C-4758-A08A-D45BCF16B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2" b="18963"/>
          <a:stretch/>
        </p:blipFill>
        <p:spPr bwMode="auto">
          <a:xfrm>
            <a:off x="51272" y="27556"/>
            <a:ext cx="2143125" cy="123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487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127" y="651309"/>
            <a:ext cx="9144000" cy="641782"/>
          </a:xfrm>
        </p:spPr>
        <p:txBody>
          <a:bodyPr/>
          <a:lstStyle/>
          <a:p>
            <a:r>
              <a:rPr lang="es-ES" sz="1800" b="1" i="0" u="none" strike="noStrike" baseline="0" dirty="0">
                <a:latin typeface="Montserrat" panose="00000500000000000000" pitchFamily="2" charset="0"/>
              </a:rPr>
              <a:t>DEFINICION </a:t>
            </a:r>
            <a:endParaRPr lang="es-GT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B17726-A263-432B-B19D-9B3453FB5D2D}"/>
              </a:ext>
            </a:extLst>
          </p:cNvPr>
          <p:cNvSpPr txBox="1"/>
          <p:nvPr/>
        </p:nvSpPr>
        <p:spPr>
          <a:xfrm>
            <a:off x="794327" y="2118241"/>
            <a:ext cx="102616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1" i="0" u="none" strike="noStrike" baseline="0" dirty="0">
                <a:latin typeface="Montserrat" panose="00000500000000000000" pitchFamily="2" charset="0"/>
              </a:rPr>
              <a:t>¿Qué es una matriz de riesgos?</a:t>
            </a:r>
          </a:p>
          <a:p>
            <a:pPr algn="just"/>
            <a:endParaRPr lang="es-ES" sz="2000" b="0" i="0" u="none" strike="noStrike" baseline="0" dirty="0">
              <a:latin typeface="Montserrat" panose="00000500000000000000" pitchFamily="2" charset="0"/>
            </a:endParaRPr>
          </a:p>
          <a:p>
            <a:pPr algn="just"/>
            <a:r>
              <a:rPr lang="es-ES" sz="2000" dirty="0">
                <a:latin typeface="Montserrat" panose="00000500000000000000" pitchFamily="2" charset="0"/>
              </a:rPr>
              <a:t>C</a:t>
            </a:r>
            <a:r>
              <a:rPr lang="es-ES" sz="2000" b="0" i="0" u="none" strike="noStrike" baseline="0" dirty="0">
                <a:latin typeface="Montserrat" panose="00000500000000000000" pitchFamily="2" charset="0"/>
              </a:rPr>
              <a:t>onocida también como </a:t>
            </a:r>
            <a:r>
              <a:rPr lang="es-ES" sz="2000" b="1" i="0" u="none" strike="noStrike" baseline="0" dirty="0">
                <a:latin typeface="Montserrat" panose="00000500000000000000" pitchFamily="2" charset="0"/>
              </a:rPr>
              <a:t>“Matriz de Probabilidad de Impacto”</a:t>
            </a:r>
            <a:r>
              <a:rPr lang="es-ES" sz="2000" b="0" i="0" u="none" strike="noStrike" baseline="0" dirty="0">
                <a:latin typeface="Montserrat" panose="00000500000000000000" pitchFamily="2" charset="0"/>
              </a:rPr>
              <a:t>, es una herramienta, útil para toda empresa, que le permite identificar los riesgos a los que está expuesta. </a:t>
            </a:r>
          </a:p>
          <a:p>
            <a:pPr algn="just"/>
            <a:endParaRPr lang="es-ES" sz="2000" b="0" i="0" u="none" strike="noStrike" baseline="0" dirty="0">
              <a:latin typeface="Montserrat" panose="00000500000000000000" pitchFamily="2" charset="0"/>
            </a:endParaRPr>
          </a:p>
          <a:p>
            <a:pPr algn="just"/>
            <a:r>
              <a:rPr lang="es-ES" sz="2000" b="0" i="0" u="none" strike="noStrike" baseline="0" dirty="0">
                <a:latin typeface="Montserrat" panose="00000500000000000000" pitchFamily="2" charset="0"/>
              </a:rPr>
              <a:t>De esa forma, las compañías pueden determinar los </a:t>
            </a:r>
            <a:r>
              <a:rPr lang="es-ES" sz="2000" b="1" i="0" u="none" strike="noStrike" baseline="0" dirty="0">
                <a:latin typeface="Montserrat" panose="00000500000000000000" pitchFamily="2" charset="0"/>
              </a:rPr>
              <a:t>niveles aceptables de exposición a aquellos, así como establecer el control apropiado frente a los mismos y monitorear la efectividad del método de control elegido.</a:t>
            </a:r>
          </a:p>
          <a:p>
            <a:pPr algn="just"/>
            <a:endParaRPr lang="es-ES" sz="2000" b="0" i="0" u="none" strike="noStrike" baseline="0" dirty="0">
              <a:latin typeface="Montserrat" panose="00000500000000000000" pitchFamily="2" charset="0"/>
            </a:endParaRPr>
          </a:p>
          <a:p>
            <a:pPr algn="just"/>
            <a:r>
              <a:rPr lang="es-ES" sz="2000" b="0" i="0" u="none" strike="noStrike" baseline="0" dirty="0">
                <a:latin typeface="Montserrat" panose="00000500000000000000" pitchFamily="2" charset="0"/>
              </a:rPr>
              <a:t>Físicamente, es una guía visual que permite, mediante su diseño, una rápida identificación de las prioridades que deben ser atendidas. De esa forma también acelera la toma de decisiones.</a:t>
            </a:r>
          </a:p>
        </p:txBody>
      </p:sp>
    </p:spTree>
    <p:extLst>
      <p:ext uri="{BB962C8B-B14F-4D97-AF65-F5344CB8AC3E}">
        <p14:creationId xmlns:p14="http://schemas.microsoft.com/office/powerpoint/2010/main" val="404919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364" y="632836"/>
            <a:ext cx="9144000" cy="558655"/>
          </a:xfrm>
        </p:spPr>
        <p:txBody>
          <a:bodyPr>
            <a:normAutofit fontScale="90000"/>
          </a:bodyPr>
          <a:lstStyle/>
          <a:p>
            <a:br>
              <a:rPr lang="es-GT" sz="1800" b="0" i="0" u="none" strike="noStrike" baseline="0" dirty="0">
                <a:latin typeface="Montserrat" panose="00000500000000000000" pitchFamily="2" charset="0"/>
              </a:rPr>
            </a:br>
            <a:r>
              <a:rPr lang="es-GT" sz="3100" b="1" i="0" u="none" strike="noStrike" baseline="0" dirty="0">
                <a:latin typeface="Montserrat" panose="00000500000000000000" pitchFamily="2" charset="0"/>
              </a:rPr>
              <a:t>Características de una Matriz de </a:t>
            </a:r>
            <a:r>
              <a:rPr lang="es-GT" sz="3100" b="1" dirty="0">
                <a:latin typeface="Montserrat" panose="00000500000000000000" pitchFamily="2" charset="0"/>
              </a:rPr>
              <a:t>R</a:t>
            </a:r>
            <a:r>
              <a:rPr lang="es-GT" sz="3100" b="1" i="0" u="none" strike="noStrike" baseline="0" dirty="0">
                <a:latin typeface="Montserrat" panose="00000500000000000000" pitchFamily="2" charset="0"/>
              </a:rPr>
              <a:t>iesgos</a:t>
            </a:r>
            <a:endParaRPr lang="es-GT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DB5A4F-BA15-4AF4-932D-CF5149E4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964" y="1727055"/>
            <a:ext cx="10972800" cy="4696836"/>
          </a:xfrm>
        </p:spPr>
        <p:txBody>
          <a:bodyPr>
            <a:normAutofit fontScale="47500" lnSpcReduction="20000"/>
          </a:bodyPr>
          <a:lstStyle/>
          <a:p>
            <a:endParaRPr lang="es-GT" sz="1800" b="0" i="0" u="none" strike="noStrike" baseline="0" dirty="0"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s-ES" sz="4200" b="0" i="0" u="none" strike="noStrike" baseline="0" dirty="0">
                <a:latin typeface="Montserrat" panose="00000500000000000000" pitchFamily="2" charset="0"/>
              </a:rPr>
              <a:t>Debe ser sencilla tanto en la forma cómo se elabore, como en la que se consulte</a:t>
            </a:r>
            <a:endParaRPr lang="es-GT" sz="4200" b="0" i="0" u="none" strike="noStrike" baseline="0" dirty="0"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s-ES" sz="4200" b="0" i="0" u="none" strike="noStrike" baseline="0" dirty="0">
                <a:latin typeface="Montserrat" panose="00000500000000000000" pitchFamily="2" charset="0"/>
              </a:rPr>
              <a:t>Debe ser flexible en la que se puedan documentar los diferentes procesos de la institución, así como evaluar de forma global los riesgos de aquellas</a:t>
            </a:r>
          </a:p>
          <a:p>
            <a:pPr marL="285750" indent="-28575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s-ES" sz="4200" b="0" i="0" u="none" strike="noStrike" baseline="0" dirty="0">
                <a:latin typeface="Montserrat" panose="00000500000000000000" pitchFamily="2" charset="0"/>
              </a:rPr>
              <a:t>Debe permitir hacer comparaciones entre diferentes proyectos, áreas, actividades, etc.</a:t>
            </a:r>
          </a:p>
          <a:p>
            <a:pPr marL="285750" indent="-28575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s-ES" sz="4200" b="0" i="0" u="none" strike="noStrike" baseline="0" dirty="0">
                <a:latin typeface="Montserrat" panose="00000500000000000000" pitchFamily="2" charset="0"/>
              </a:rPr>
              <a:t>Debe permitir realizar un diagnóstico objetivo de todos los factores de riesgo de la institución.</a:t>
            </a:r>
          </a:p>
          <a:p>
            <a:r>
              <a:rPr lang="es-GT" sz="1800" b="0" i="0" u="none" strike="noStrike" baseline="0" dirty="0">
                <a:solidFill>
                  <a:srgbClr val="FFFFFF"/>
                </a:solidFill>
                <a:latin typeface="Montserrat" panose="00000500000000000000" pitchFamily="2" charset="0"/>
              </a:rPr>
              <a:t>Características de una matriz de riesgos</a:t>
            </a:r>
            <a:endParaRPr lang="es-ES" sz="1800" b="0" i="0" u="none" strike="noStrike" baseline="0" dirty="0">
              <a:solidFill>
                <a:srgbClr val="1420AE"/>
              </a:solidFill>
              <a:latin typeface="Montserrat" panose="00000500000000000000" pitchFamily="2" charset="0"/>
            </a:endParaRPr>
          </a:p>
          <a:p>
            <a:pPr algn="l"/>
            <a:endParaRPr lang="es-ES" sz="1800" b="0" i="0" u="none" strike="noStrike" baseline="0" dirty="0">
              <a:solidFill>
                <a:srgbClr val="1420AE"/>
              </a:solidFill>
              <a:latin typeface="Montserrat" panose="00000500000000000000" pitchFamily="2" charset="0"/>
            </a:endParaRPr>
          </a:p>
          <a:p>
            <a:pPr algn="l"/>
            <a:endParaRPr lang="es-ES" sz="1800" b="0" i="0" u="none" strike="noStrike" baseline="0" dirty="0">
              <a:solidFill>
                <a:srgbClr val="1420AE"/>
              </a:solidFill>
              <a:latin typeface="Montserrat" panose="00000500000000000000" pitchFamily="2" charset="0"/>
            </a:endParaRPr>
          </a:p>
          <a:p>
            <a:pPr algn="l"/>
            <a:endParaRPr lang="es-ES" sz="1800" b="0" i="0" u="none" strike="noStrike" baseline="0" dirty="0">
              <a:solidFill>
                <a:srgbClr val="1420AE"/>
              </a:solidFill>
              <a:latin typeface="Montserrat" panose="00000500000000000000" pitchFamily="2" charset="0"/>
            </a:endParaRPr>
          </a:p>
          <a:p>
            <a:pPr algn="l"/>
            <a:endParaRPr lang="es-ES" sz="1800" dirty="0">
              <a:solidFill>
                <a:srgbClr val="1420AE"/>
              </a:solidFill>
              <a:latin typeface="Montserrat" panose="00000500000000000000" pitchFamily="2" charset="0"/>
            </a:endParaRPr>
          </a:p>
          <a:p>
            <a:pPr algn="l"/>
            <a:endParaRPr lang="es-ES" sz="1800" b="0" i="0" u="none" strike="noStrike" baseline="0" dirty="0">
              <a:solidFill>
                <a:srgbClr val="1420AE"/>
              </a:solidFill>
              <a:latin typeface="Montserrat" panose="00000500000000000000" pitchFamily="2" charset="0"/>
            </a:endParaRPr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317509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7837"/>
          </a:xfrm>
        </p:spPr>
        <p:txBody>
          <a:bodyPr>
            <a:normAutofit/>
          </a:bodyPr>
          <a:lstStyle/>
          <a:p>
            <a:r>
              <a:rPr lang="es-ES" sz="2800" b="1" i="0" u="none" strike="noStrike" baseline="0" dirty="0">
                <a:latin typeface="Montserrat" panose="00000500000000000000" pitchFamily="2" charset="0"/>
              </a:rPr>
              <a:t>Para poder hacer una </a:t>
            </a:r>
            <a:r>
              <a:rPr lang="es-ES" sz="2800" b="1" dirty="0">
                <a:latin typeface="Montserrat" panose="00000500000000000000" pitchFamily="2" charset="0"/>
              </a:rPr>
              <a:t>M</a:t>
            </a:r>
            <a:r>
              <a:rPr lang="es-ES" sz="2800" b="1" i="0" u="none" strike="noStrike" baseline="0" dirty="0">
                <a:latin typeface="Montserrat" panose="00000500000000000000" pitchFamily="2" charset="0"/>
              </a:rPr>
              <a:t>atriz de Riesgos</a:t>
            </a:r>
            <a:endParaRPr lang="es-GT" sz="80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DB5A4F-BA15-4AF4-932D-CF5149E4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636" y="1902692"/>
            <a:ext cx="10150764" cy="423949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70000"/>
              </a:lnSpc>
            </a:pPr>
            <a:endParaRPr lang="es-GT" sz="3000" b="0" i="0" u="none" strike="noStrike" baseline="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algn="just">
              <a:lnSpc>
                <a:spcPct val="170000"/>
              </a:lnSpc>
            </a:pPr>
            <a:r>
              <a:rPr lang="es-ES" sz="3000" b="0" i="0" u="none" strike="noStrike" baseline="0" dirty="0">
                <a:latin typeface="Montserrat" panose="00000500000000000000" pitchFamily="2" charset="0"/>
              </a:rPr>
              <a:t>1. Identificar las actividades principales de la institución y los riesgos propios de aquellas. </a:t>
            </a:r>
          </a:p>
          <a:p>
            <a:pPr algn="just">
              <a:lnSpc>
                <a:spcPct val="170000"/>
              </a:lnSpc>
            </a:pPr>
            <a:r>
              <a:rPr lang="es-ES" sz="3000" b="0" i="0" u="none" strike="noStrike" baseline="0" dirty="0">
                <a:latin typeface="Montserrat" panose="00000500000000000000" pitchFamily="2" charset="0"/>
              </a:rPr>
              <a:t>2.Evaluar las probabilidades de que el riesgo ocurra, así como las consecuencias de este, dándoles un valor</a:t>
            </a:r>
          </a:p>
          <a:p>
            <a:pPr algn="just">
              <a:lnSpc>
                <a:spcPct val="170000"/>
              </a:lnSpc>
            </a:pPr>
            <a:r>
              <a:rPr lang="es-ES" sz="3000" b="0" i="0" u="none" strike="noStrike" baseline="0" dirty="0">
                <a:latin typeface="Montserrat" panose="00000500000000000000" pitchFamily="2" charset="0"/>
              </a:rPr>
              <a:t>3.Hacer una representación de la Matriz de Riesgos; esta suele hacerse en forma de tabla,  lo que facilita su visualización.</a:t>
            </a:r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195515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EDB5A4F-BA15-4AF4-932D-CF5149E4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2" y="1893309"/>
            <a:ext cx="9735128" cy="4636799"/>
          </a:xfrm>
        </p:spPr>
        <p:txBody>
          <a:bodyPr>
            <a:normAutofit lnSpcReduction="10000"/>
          </a:bodyPr>
          <a:lstStyle/>
          <a:p>
            <a:endParaRPr lang="es-GT" sz="1800" b="0" i="0" u="none" strike="noStrike" baseline="0" dirty="0">
              <a:latin typeface="Montserrat" panose="00000500000000000000" pitchFamily="2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b="0" i="0" u="none" strike="noStrike" baseline="0" dirty="0">
                <a:latin typeface="Montserrat" panose="00000500000000000000" pitchFamily="2" charset="0"/>
              </a:rPr>
              <a:t>Incumplimiento de marco legal regulatorio;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0" i="0" u="none" strike="noStrike" baseline="0" dirty="0">
                <a:latin typeface="Montserrat" panose="00000500000000000000" pitchFamily="2" charset="0"/>
              </a:rPr>
              <a:t>La falta de personal calificado;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0" i="0" u="none" strike="noStrike" baseline="0" dirty="0">
                <a:latin typeface="Montserrat" panose="00000500000000000000" pitchFamily="2" charset="0"/>
              </a:rPr>
              <a:t>La utilización de la Institución para actividades de Lavado de Dinero;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GT" b="0" i="0" u="none" strike="noStrike" baseline="0" dirty="0">
                <a:latin typeface="Montserrat" panose="00000500000000000000" pitchFamily="2" charset="0"/>
              </a:rPr>
              <a:t>Fraude interno;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0" i="0" u="none" strike="noStrike" baseline="0" dirty="0">
                <a:latin typeface="Montserrat" panose="00000500000000000000" pitchFamily="2" charset="0"/>
              </a:rPr>
              <a:t>Delitos informáticos, ataques de hackers y virus;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0" i="0" u="none" strike="noStrike" baseline="0" dirty="0">
                <a:latin typeface="Montserrat" panose="00000500000000000000" pitchFamily="2" charset="0"/>
              </a:rPr>
              <a:t>Procesos de selección de personal;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GT" b="0" i="0" u="none" strike="noStrike" baseline="0" dirty="0">
                <a:latin typeface="Montserrat" panose="00000500000000000000" pitchFamily="2" charset="0"/>
              </a:rPr>
              <a:t>Responsabilidad civil por daños a terceros;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GT" b="0" i="0" u="none" strike="noStrike" baseline="0" dirty="0">
                <a:latin typeface="Montserrat" panose="00000500000000000000" pitchFamily="2" charset="0"/>
              </a:rPr>
              <a:t>Accidentes laborales;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GT" b="0" i="0" u="none" strike="noStrike" baseline="0" dirty="0">
                <a:latin typeface="Montserrat" panose="00000500000000000000" pitchFamily="2" charset="0"/>
              </a:rPr>
              <a:t>Siniestros o catástrofes naturales, etc.</a:t>
            </a:r>
          </a:p>
          <a:p>
            <a:endParaRPr lang="es-GT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067241F-6BC1-45EB-9F65-C47CBAD01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36036"/>
            <a:ext cx="9144000" cy="586364"/>
          </a:xfrm>
        </p:spPr>
        <p:txBody>
          <a:bodyPr>
            <a:normAutofit fontScale="90000"/>
          </a:bodyPr>
          <a:lstStyle/>
          <a:p>
            <a:r>
              <a:rPr lang="es-ES" dirty="0"/>
              <a:t>Ejemplo de Riesgo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881669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68D5-6D92-43AC-AD7C-0DF3D0A2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1999"/>
            <a:ext cx="9356436" cy="771092"/>
          </a:xfrm>
        </p:spPr>
        <p:txBody>
          <a:bodyPr/>
          <a:lstStyle/>
          <a:p>
            <a:r>
              <a:rPr lang="es-ES" sz="1800" b="1" i="0" u="none" strike="noStrike" baseline="0" dirty="0">
                <a:latin typeface="Montserrat" panose="00000500000000000000" pitchFamily="2" charset="0"/>
              </a:rPr>
              <a:t>Revisar el documento aprobado por Contraloría General de Cuentas</a:t>
            </a:r>
            <a:br>
              <a:rPr lang="es-ES" sz="1800" b="0" i="0" u="none" strike="noStrike" baseline="0" dirty="0">
                <a:latin typeface="Montserrat" panose="00000500000000000000" pitchFamily="2" charset="0"/>
              </a:rPr>
            </a:br>
            <a:r>
              <a:rPr lang="es-GT" sz="1800" b="1" i="0" u="none" strike="noStrike" baseline="0" dirty="0">
                <a:latin typeface="Montserrat" panose="00000500000000000000" pitchFamily="2" charset="0"/>
              </a:rPr>
              <a:t>Denominado SINACIG</a:t>
            </a:r>
            <a:endParaRPr lang="es-GT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8BEBDE1-6E42-4AD7-9845-2A7A085F156F}"/>
              </a:ext>
            </a:extLst>
          </p:cNvPr>
          <p:cNvSpPr/>
          <p:nvPr/>
        </p:nvSpPr>
        <p:spPr>
          <a:xfrm>
            <a:off x="1325461" y="1677798"/>
            <a:ext cx="9722840" cy="8305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GT" sz="1800" b="0" i="0" u="none" strike="noStrike" baseline="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endParaRPr lang="es-GT" sz="1800" b="0" i="0" u="none" strike="noStrike" baseline="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r>
              <a:rPr lang="es-ES" sz="18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Guía No. 1 Evaluación de riesgos de las Entidades Gubernamentales y sus documentos anexos</a:t>
            </a:r>
          </a:p>
          <a:p>
            <a:endParaRPr lang="es-GT" sz="1800" b="0" i="0" u="none" strike="noStrike" baseline="0" dirty="0">
              <a:solidFill>
                <a:srgbClr val="FFFFFF"/>
              </a:solidFill>
              <a:latin typeface="Montserrat" panose="00000500000000000000" pitchFamily="2" charset="0"/>
            </a:endParaRPr>
          </a:p>
          <a:p>
            <a:pPr algn="ctr"/>
            <a:endParaRPr lang="es-GT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16DB1C0D-1B44-4150-8EDD-4911B749AF55}"/>
              </a:ext>
            </a:extLst>
          </p:cNvPr>
          <p:cNvSpPr/>
          <p:nvPr/>
        </p:nvSpPr>
        <p:spPr>
          <a:xfrm>
            <a:off x="1353935" y="2821161"/>
            <a:ext cx="9638950" cy="18048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GT" sz="1800" b="0" i="0" u="none" strike="noStrike" baseline="0" dirty="0">
              <a:solidFill>
                <a:srgbClr val="FFFF00"/>
              </a:solidFill>
              <a:latin typeface="Montserrat" panose="00000500000000000000" pitchFamily="2" charset="0"/>
            </a:endParaRPr>
          </a:p>
          <a:p>
            <a:r>
              <a:rPr lang="es-GT" sz="18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Probabilidad, severidad(evaluación) tolerancia al riesgo</a:t>
            </a:r>
          </a:p>
          <a:p>
            <a:endParaRPr lang="es-GT" sz="1100" b="0" i="0" u="none" strike="noStrike" baseline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s-ES" sz="1400" b="0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1.MATRIZ DE EVALUACIÓN DEL RIESGO</a:t>
            </a:r>
          </a:p>
          <a:p>
            <a:pPr>
              <a:lnSpc>
                <a:spcPct val="150000"/>
              </a:lnSpc>
            </a:pPr>
            <a:r>
              <a:rPr lang="es-ES" sz="1400" b="0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2.PLAN DE TRABAJO EN EVALUACIÓN DE RIESGOS</a:t>
            </a:r>
          </a:p>
          <a:p>
            <a:pPr>
              <a:lnSpc>
                <a:spcPct val="150000"/>
              </a:lnSpc>
            </a:pPr>
            <a:r>
              <a:rPr lang="es-GT" sz="1400" b="0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3.MAPA DE RIESGOS</a:t>
            </a:r>
          </a:p>
          <a:p>
            <a:pPr>
              <a:lnSpc>
                <a:spcPct val="150000"/>
              </a:lnSpc>
            </a:pPr>
            <a:r>
              <a:rPr lang="es-ES" sz="1400" b="0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4.MATRIZ DE CONTINUIDAD DE EVALUACIÓN DE RIESGOS</a:t>
            </a:r>
          </a:p>
          <a:p>
            <a:pPr algn="ctr"/>
            <a:endParaRPr lang="es-GT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E525EE2-6CC7-414A-AC8E-0EFAD14027D9}"/>
              </a:ext>
            </a:extLst>
          </p:cNvPr>
          <p:cNvSpPr/>
          <p:nvPr/>
        </p:nvSpPr>
        <p:spPr>
          <a:xfrm>
            <a:off x="1270045" y="5053689"/>
            <a:ext cx="9722840" cy="91300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GT" sz="1800" b="0" i="0" u="none" strike="noStrike" baseline="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endParaRPr lang="es-GT" sz="1800" b="0" i="0" u="none" strike="noStrike" baseline="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r>
              <a:rPr lang="es-ES" sz="18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Guía No. </a:t>
            </a:r>
            <a:r>
              <a:rPr lang="es-ES" b="1" dirty="0">
                <a:solidFill>
                  <a:schemeClr val="tx1"/>
                </a:solidFill>
                <a:latin typeface="Montserrat" panose="00000500000000000000" pitchFamily="2" charset="0"/>
              </a:rPr>
              <a:t>2 </a:t>
            </a:r>
            <a:r>
              <a:rPr lang="es-ES" sz="1800" b="1" i="0" u="none" strike="noStrike" baseline="0" dirty="0">
                <a:solidFill>
                  <a:schemeClr val="tx1"/>
                </a:solidFill>
                <a:latin typeface="Montserrat" panose="00000500000000000000" pitchFamily="2" charset="0"/>
              </a:rPr>
              <a:t>Evaluación de riesgos de las Entidades Gubernamentales en tema de Juventud y sus documentos anexos</a:t>
            </a:r>
          </a:p>
          <a:p>
            <a:endParaRPr lang="es-GT" sz="1800" b="0" i="0" u="none" strike="noStrike" baseline="0" dirty="0">
              <a:solidFill>
                <a:srgbClr val="FFFFFF"/>
              </a:solidFill>
              <a:latin typeface="Montserrat" panose="00000500000000000000" pitchFamily="2" charset="0"/>
            </a:endParaRPr>
          </a:p>
          <a:p>
            <a:pPr algn="ctr"/>
            <a:endParaRPr lang="es-GT" dirty="0"/>
          </a:p>
        </p:txBody>
      </p:sp>
      <p:sp>
        <p:nvSpPr>
          <p:cNvPr id="11" name="Flecha: curvada hacia la izquierda 10">
            <a:extLst>
              <a:ext uri="{FF2B5EF4-FFF2-40B4-BE49-F238E27FC236}">
                <a16:creationId xmlns:a16="http://schemas.microsoft.com/office/drawing/2014/main" id="{1A1DCA16-983B-46CC-82AD-27B5BE5564D2}"/>
              </a:ext>
            </a:extLst>
          </p:cNvPr>
          <p:cNvSpPr/>
          <p:nvPr/>
        </p:nvSpPr>
        <p:spPr>
          <a:xfrm>
            <a:off x="10866539" y="2211035"/>
            <a:ext cx="746533" cy="1209963"/>
          </a:xfrm>
          <a:prstGeom prst="curvedLeftArrow">
            <a:avLst/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184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1885</TotalTime>
  <Words>971</Words>
  <Application>Microsoft Office PowerPoint</Application>
  <PresentationFormat>Panorámica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Arial Nova</vt:lpstr>
      <vt:lpstr>Calibri</vt:lpstr>
      <vt:lpstr>Calibri Light</vt:lpstr>
      <vt:lpstr>Montserrat</vt:lpstr>
      <vt:lpstr>Tema de Office</vt:lpstr>
      <vt:lpstr>CONSEJO NACIONAL DE LA JUVENTUD</vt:lpstr>
      <vt:lpstr>Sistema Nacional de  Control Interno Gubernamental -SINACIG- </vt:lpstr>
      <vt:lpstr>Presentación de PowerPoint</vt:lpstr>
      <vt:lpstr>   Los componentes contienen subtemas, así como responsabilidad asignadas, de la siguiente manera:</vt:lpstr>
      <vt:lpstr>Avances para la implementación del SINACIG en el  Consejo Nacional de la Juventud Guatemala</vt:lpstr>
      <vt:lpstr>Tareas a los integrantes de la mesa técnica </vt:lpstr>
      <vt:lpstr>Compromisos del Equipo de Dirección</vt:lpstr>
      <vt:lpstr>Compromisos del Equipo de Dirección</vt:lpstr>
      <vt:lpstr>Coordinador de la Unidad Especializada de Riesgo</vt:lpstr>
      <vt:lpstr>Plazos </vt:lpstr>
      <vt:lpstr>DEFINICION </vt:lpstr>
      <vt:lpstr> Características de una Matriz de Riesgos</vt:lpstr>
      <vt:lpstr>Para poder hacer una Matriz de Riesgos</vt:lpstr>
      <vt:lpstr>Ejemplo de Riesgo</vt:lpstr>
      <vt:lpstr>Revisar el documento aprobado por Contraloría General de Cuentas Denominado SINACIG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Mildred Trigueros</dc:creator>
  <cp:lastModifiedBy>Edson Jose Paolo Silva Flores</cp:lastModifiedBy>
  <cp:revision>6</cp:revision>
  <cp:lastPrinted>2022-03-30T18:06:38Z</cp:lastPrinted>
  <dcterms:created xsi:type="dcterms:W3CDTF">2022-01-19T20:49:02Z</dcterms:created>
  <dcterms:modified xsi:type="dcterms:W3CDTF">2022-04-29T20:29:44Z</dcterms:modified>
</cp:coreProperties>
</file>